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5" r:id="rId5"/>
  </p:sldMasterIdLst>
  <p:notesMasterIdLst>
    <p:notesMasterId r:id="rId93"/>
  </p:notesMasterIdLst>
  <p:sldIdLst>
    <p:sldId id="289" r:id="rId6"/>
    <p:sldId id="287" r:id="rId7"/>
    <p:sldId id="286" r:id="rId8"/>
    <p:sldId id="476" r:id="rId9"/>
    <p:sldId id="339" r:id="rId10"/>
    <p:sldId id="354" r:id="rId11"/>
    <p:sldId id="393" r:id="rId12"/>
    <p:sldId id="293" r:id="rId13"/>
    <p:sldId id="462" r:id="rId14"/>
    <p:sldId id="450" r:id="rId15"/>
    <p:sldId id="443" r:id="rId16"/>
    <p:sldId id="367" r:id="rId17"/>
    <p:sldId id="442" r:id="rId18"/>
    <p:sldId id="435" r:id="rId19"/>
    <p:sldId id="466" r:id="rId20"/>
    <p:sldId id="463" r:id="rId21"/>
    <p:sldId id="397" r:id="rId22"/>
    <p:sldId id="399" r:id="rId23"/>
    <p:sldId id="401" r:id="rId24"/>
    <p:sldId id="468" r:id="rId25"/>
    <p:sldId id="478" r:id="rId26"/>
    <p:sldId id="480" r:id="rId27"/>
    <p:sldId id="481" r:id="rId28"/>
    <p:sldId id="484" r:id="rId29"/>
    <p:sldId id="483" r:id="rId30"/>
    <p:sldId id="454" r:id="rId31"/>
    <p:sldId id="453" r:id="rId32"/>
    <p:sldId id="446" r:id="rId33"/>
    <p:sldId id="445" r:id="rId34"/>
    <p:sldId id="486" r:id="rId35"/>
    <p:sldId id="402" r:id="rId36"/>
    <p:sldId id="391" r:id="rId37"/>
    <p:sldId id="390" r:id="rId38"/>
    <p:sldId id="389" r:id="rId39"/>
    <p:sldId id="485" r:id="rId40"/>
    <p:sldId id="452" r:id="rId41"/>
    <p:sldId id="469" r:id="rId42"/>
    <p:sldId id="459" r:id="rId43"/>
    <p:sldId id="406" r:id="rId44"/>
    <p:sldId id="487" r:id="rId45"/>
    <p:sldId id="302" r:id="rId46"/>
    <p:sldId id="346" r:id="rId47"/>
    <p:sldId id="472" r:id="rId48"/>
    <p:sldId id="347" r:id="rId49"/>
    <p:sldId id="471" r:id="rId50"/>
    <p:sldId id="348" r:id="rId51"/>
    <p:sldId id="473" r:id="rId52"/>
    <p:sldId id="349" r:id="rId53"/>
    <p:sldId id="479" r:id="rId54"/>
    <p:sldId id="418" r:id="rId55"/>
    <p:sldId id="395" r:id="rId56"/>
    <p:sldId id="475" r:id="rId57"/>
    <p:sldId id="324" r:id="rId58"/>
    <p:sldId id="296" r:id="rId59"/>
    <p:sldId id="262" r:id="rId60"/>
    <p:sldId id="344" r:id="rId61"/>
    <p:sldId id="437" r:id="rId62"/>
    <p:sldId id="438" r:id="rId63"/>
    <p:sldId id="360" r:id="rId64"/>
    <p:sldId id="422" r:id="rId65"/>
    <p:sldId id="369" r:id="rId66"/>
    <p:sldId id="423" r:id="rId67"/>
    <p:sldId id="424" r:id="rId68"/>
    <p:sldId id="370" r:id="rId69"/>
    <p:sldId id="368" r:id="rId70"/>
    <p:sldId id="392" r:id="rId71"/>
    <p:sldId id="396" r:id="rId72"/>
    <p:sldId id="412" r:id="rId73"/>
    <p:sldId id="299" r:id="rId74"/>
    <p:sldId id="330" r:id="rId75"/>
    <p:sldId id="326" r:id="rId76"/>
    <p:sldId id="381" r:id="rId77"/>
    <p:sldId id="329" r:id="rId78"/>
    <p:sldId id="385" r:id="rId79"/>
    <p:sldId id="414" r:id="rId80"/>
    <p:sldId id="331" r:id="rId81"/>
    <p:sldId id="283" r:id="rId82"/>
    <p:sldId id="277" r:id="rId83"/>
    <p:sldId id="280" r:id="rId84"/>
    <p:sldId id="273" r:id="rId85"/>
    <p:sldId id="274" r:id="rId86"/>
    <p:sldId id="284" r:id="rId87"/>
    <p:sldId id="263" r:id="rId88"/>
    <p:sldId id="264" r:id="rId89"/>
    <p:sldId id="265" r:id="rId90"/>
    <p:sldId id="266" r:id="rId91"/>
    <p:sldId id="267"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BC733A9-9B36-4D47-B220-7D29ACEAC26D}">
          <p14:sldIdLst>
            <p14:sldId id="289"/>
            <p14:sldId id="287"/>
            <p14:sldId id="286"/>
            <p14:sldId id="476"/>
            <p14:sldId id="339"/>
            <p14:sldId id="354"/>
            <p14:sldId id="393"/>
            <p14:sldId id="293"/>
            <p14:sldId id="462"/>
            <p14:sldId id="450"/>
            <p14:sldId id="443"/>
            <p14:sldId id="367"/>
            <p14:sldId id="442"/>
            <p14:sldId id="435"/>
            <p14:sldId id="466"/>
            <p14:sldId id="463"/>
            <p14:sldId id="397"/>
            <p14:sldId id="399"/>
            <p14:sldId id="401"/>
            <p14:sldId id="468"/>
            <p14:sldId id="478"/>
            <p14:sldId id="480"/>
            <p14:sldId id="481"/>
            <p14:sldId id="484"/>
            <p14:sldId id="483"/>
            <p14:sldId id="454"/>
            <p14:sldId id="453"/>
            <p14:sldId id="446"/>
            <p14:sldId id="445"/>
            <p14:sldId id="486"/>
            <p14:sldId id="402"/>
            <p14:sldId id="391"/>
            <p14:sldId id="390"/>
            <p14:sldId id="389"/>
            <p14:sldId id="485"/>
            <p14:sldId id="452"/>
            <p14:sldId id="469"/>
            <p14:sldId id="459"/>
            <p14:sldId id="406"/>
            <p14:sldId id="487"/>
            <p14:sldId id="302"/>
            <p14:sldId id="346"/>
            <p14:sldId id="472"/>
            <p14:sldId id="347"/>
            <p14:sldId id="471"/>
            <p14:sldId id="348"/>
            <p14:sldId id="473"/>
            <p14:sldId id="349"/>
            <p14:sldId id="479"/>
            <p14:sldId id="418"/>
            <p14:sldId id="395"/>
            <p14:sldId id="475"/>
            <p14:sldId id="324"/>
            <p14:sldId id="296"/>
          </p14:sldIdLst>
        </p14:section>
        <p14:section name="Backup Slides" id="{D2EA30EA-0BC0-4C37-A8F8-2B41D5EE3350}">
          <p14:sldIdLst>
            <p14:sldId id="262"/>
            <p14:sldId id="344"/>
            <p14:sldId id="437"/>
            <p14:sldId id="438"/>
            <p14:sldId id="360"/>
            <p14:sldId id="422"/>
            <p14:sldId id="369"/>
            <p14:sldId id="423"/>
            <p14:sldId id="424"/>
            <p14:sldId id="370"/>
            <p14:sldId id="368"/>
            <p14:sldId id="392"/>
            <p14:sldId id="396"/>
            <p14:sldId id="412"/>
            <p14:sldId id="299"/>
            <p14:sldId id="330"/>
            <p14:sldId id="326"/>
            <p14:sldId id="381"/>
            <p14:sldId id="329"/>
            <p14:sldId id="385"/>
            <p14:sldId id="414"/>
            <p14:sldId id="331"/>
          </p14:sldIdLst>
        </p14:section>
        <p14:section name="Style Guide" id="{F10F3CE5-E087-40FD-B0AE-505C952C1029}">
          <p14:sldIdLst>
            <p14:sldId id="283"/>
          </p14:sldIdLst>
        </p14:section>
        <p14:section name="Color" id="{A858D5E6-64D0-44B6-B164-CF3066AA9C92}">
          <p14:sldIdLst>
            <p14:sldId id="277"/>
            <p14:sldId id="280"/>
            <p14:sldId id="273"/>
            <p14:sldId id="274"/>
          </p14:sldIdLst>
        </p14:section>
        <p14:section name="Layout Tools" id="{99E384DF-C69A-47D7-8514-CCBFF33F9E01}">
          <p14:sldIdLst>
            <p14:sldId id="284"/>
            <p14:sldId id="263"/>
            <p14:sldId id="264"/>
            <p14:sldId id="265"/>
            <p14:sldId id="266"/>
            <p14:sldId id="26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6F"/>
    <a:srgbClr val="EE7624"/>
    <a:srgbClr val="782F40"/>
    <a:srgbClr val="E62C2C"/>
    <a:srgbClr val="64B35B"/>
    <a:srgbClr val="5BB38E"/>
    <a:srgbClr val="FFFFFF"/>
    <a:srgbClr val="FCE4D3"/>
    <a:srgbClr val="F8C8A7"/>
    <a:srgbClr val="F5AD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BA21C9-2846-4B43-8BCB-432C1F4D2F66}" v="15" dt="2024-04-04T02:54:37.425"/>
    <p1510:client id="{2CE0A87D-4444-4A97-B722-D28BBA8D09AC}" v="32" dt="2024-04-04T02:56:26.357"/>
    <p1510:client id="{4A6B1D27-5767-44CB-898A-3E7930CFD717}" v="268" dt="2024-04-03T23:13:02.961"/>
    <p1510:client id="{5123E13C-D0F9-4A33-8D6D-F9C0805D9704}" v="121" dt="2024-04-04T11:56:20.824"/>
    <p1510:client id="{5447B094-31F6-471F-B38C-3248550A2214}" v="174" dt="2024-04-04T05:22:10.312"/>
    <p1510:client id="{6D119D04-9091-4211-B4A8-9CAEDB6FC7C2}" v="3" dt="2024-04-03T19:17:45.338"/>
    <p1510:client id="{838031A9-2B38-4689-88D3-DE5450096A27}" v="36" dt="2024-04-03T17:33:57.400"/>
    <p1510:client id="{894F772B-C57D-4364-92C9-FD2F9C6838AF}" v="11" dt="2024-04-04T11:37:49.310"/>
    <p1510:client id="{90671D91-FBD0-4847-BEC0-32F4D2ECBA6C}" v="2182" dt="2024-04-04T00:11:06.610"/>
    <p1510:client id="{9BEE7E60-3F1C-4495-86CB-13C889EB5D76}" v="258" dt="2024-04-03T17:48:03.119"/>
    <p1510:client id="{9DE95F95-62E3-413B-9E80-1A4D66D20D15}" v="96" dt="2024-04-03T19:34:50.115"/>
    <p1510:client id="{AB690353-E3F7-424D-9D33-80528F01AABD}" v="101" dt="2024-04-04T02:33:15.671"/>
    <p1510:client id="{AEF6C341-55E8-4F89-82DD-BB9A9A27474E}" v="1" dt="2024-04-03T17:04:57.951"/>
    <p1510:client id="{BD16C6C4-9913-4E58-ADC5-3DD0362653E3}" v="111" dt="2024-04-04T00:53:19.265"/>
    <p1510:client id="{CE975804-F1A4-45F6-80F0-F1195E98FD70}" v="789" dt="2024-04-03T16:21:41.801"/>
    <p1510:client id="{D95BDA70-4ABF-48C4-9F89-ACCE1B7A4384}" v="10" dt="2024-04-03T19:00:17.520"/>
    <p1510:client id="{E18B30D4-E5AD-48C9-8369-1E3CFF89B4B8}" v="111" dt="2024-04-04T04:30:27.841"/>
    <p1510:client id="{E3487AC5-CED7-4FFE-9126-28B575B42F9F}" v="746" dt="2024-04-04T10:28:18.830"/>
    <p1510:client id="{F90A806B-7B83-4812-8BA6-39FFA84A5687}" v="844" dt="2024-04-03T19:32:10.683"/>
    <p1510:client id="{FA357702-68E9-20A4-E893-91C9F22D6A25}" v="12" dt="2024-04-03T16:42:53.091"/>
    <p1510:client id="{FEC4DB73-7F4A-408D-BEBC-F453525ED3C2}" v="498" dt="2024-04-04T00:42:31.273"/>
    <p1510:client id="{FF147C64-4218-4F8C-ADB6-0CCA10AE0260}" v="966" dt="2024-04-04T00:46:17.2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7" d="100"/>
          <a:sy n="117" d="100"/>
        </p:scale>
        <p:origin x="643" y="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viewProps" Target="view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notesMaster" Target="notesMasters/notesMaster1.xml"/><Relationship Id="rId98"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a:t>$10,000 Initial Budget</a:t>
            </a:r>
          </a:p>
        </c:rich>
      </c:tx>
      <c:layout>
        <c:manualLayout>
          <c:xMode val="edge"/>
          <c:yMode val="edge"/>
          <c:x val="0.39814837598425196"/>
          <c:y val="1.4062499134934847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$10,000 Budget</c:v>
                </c:pt>
              </c:strCache>
            </c:strRef>
          </c:tx>
          <c:spPr>
            <a:solidFill>
              <a:srgbClr val="C00000"/>
            </a:solidFill>
          </c:spPr>
          <c:dPt>
            <c:idx val="0"/>
            <c:bubble3D val="0"/>
            <c:spPr>
              <a:solidFill>
                <a:srgbClr val="782F40"/>
              </a:solidFill>
              <a:ln w="19050">
                <a:solidFill>
                  <a:schemeClr val="lt1"/>
                </a:solidFill>
              </a:ln>
              <a:effectLst/>
            </c:spPr>
            <c:extLst>
              <c:ext xmlns:c16="http://schemas.microsoft.com/office/drawing/2014/chart" uri="{C3380CC4-5D6E-409C-BE32-E72D297353CC}">
                <c16:uniqueId val="{00000001-689C-4E0A-B2AD-2E143E99695D}"/>
              </c:ext>
            </c:extLst>
          </c:dPt>
          <c:dPt>
            <c:idx val="1"/>
            <c:bubble3D val="0"/>
            <c:spPr>
              <a:solidFill>
                <a:srgbClr val="EE7624"/>
              </a:solidFill>
              <a:ln w="19050">
                <a:solidFill>
                  <a:schemeClr val="lt1"/>
                </a:solidFill>
              </a:ln>
              <a:effectLst/>
            </c:spPr>
            <c:extLst>
              <c:ext xmlns:c16="http://schemas.microsoft.com/office/drawing/2014/chart" uri="{C3380CC4-5D6E-409C-BE32-E72D297353CC}">
                <c16:uniqueId val="{00000002-689C-4E0A-B2AD-2E143E99695D}"/>
              </c:ext>
            </c:extLst>
          </c:dPt>
          <c:dPt>
            <c:idx val="2"/>
            <c:bubble3D val="0"/>
            <c:spPr>
              <a:solidFill>
                <a:srgbClr val="003B6F"/>
              </a:solidFill>
              <a:ln w="19050">
                <a:solidFill>
                  <a:schemeClr val="lt1"/>
                </a:solidFill>
              </a:ln>
              <a:effectLst/>
            </c:spPr>
            <c:extLst>
              <c:ext xmlns:c16="http://schemas.microsoft.com/office/drawing/2014/chart" uri="{C3380CC4-5D6E-409C-BE32-E72D297353CC}">
                <c16:uniqueId val="{00000003-689C-4E0A-B2AD-2E143E99695D}"/>
              </c:ext>
            </c:extLst>
          </c:dPt>
          <c:dLbls>
            <c:numFmt formatCode="&quot;$&quot;#,##0" sourceLinked="0"/>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1"/>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Sheet1!$A$2:$A$4</c:f>
              <c:strCache>
                <c:ptCount val="3"/>
                <c:pt idx="0">
                  <c:v>Sidewalls</c:v>
                </c:pt>
                <c:pt idx="1">
                  <c:v>Cage</c:v>
                </c:pt>
                <c:pt idx="2">
                  <c:v>Leftover for Future Press</c:v>
                </c:pt>
              </c:strCache>
            </c:strRef>
          </c:cat>
          <c:val>
            <c:numRef>
              <c:f>Sheet1!$B$2:$B$4</c:f>
              <c:numCache>
                <c:formatCode>"$"#,##0_);[Red]\("$"#,##0\)</c:formatCode>
                <c:ptCount val="3"/>
                <c:pt idx="0">
                  <c:v>800</c:v>
                </c:pt>
                <c:pt idx="1">
                  <c:v>500</c:v>
                </c:pt>
                <c:pt idx="2">
                  <c:v>8700</c:v>
                </c:pt>
              </c:numCache>
            </c:numRef>
          </c:val>
          <c:extLst>
            <c:ext xmlns:c16="http://schemas.microsoft.com/office/drawing/2014/chart" uri="{C3380CC4-5D6E-409C-BE32-E72D297353CC}">
              <c16:uniqueId val="{00000000-689C-4E0A-B2AD-2E143E99695D}"/>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C967C8-C0D3-464D-89FA-32BB33687B91}" type="doc">
      <dgm:prSet loTypeId="urn:microsoft.com/office/officeart/2005/8/layout/lProcess1" loCatId="process" qsTypeId="urn:microsoft.com/office/officeart/2005/8/quickstyle/simple1" qsCatId="simple" csTypeId="urn:microsoft.com/office/officeart/2005/8/colors/accent0_1" csCatId="mainScheme" phldr="1"/>
      <dgm:spPr/>
      <dgm:t>
        <a:bodyPr/>
        <a:lstStyle/>
        <a:p>
          <a:endParaRPr lang="en-US"/>
        </a:p>
      </dgm:t>
    </dgm:pt>
    <dgm:pt modelId="{9C7E7478-D298-4583-B833-2D7D97037A99}">
      <dgm:prSet phldrT="[Text]" phldr="0"/>
      <dgm:spPr/>
      <dgm:t>
        <a:bodyPr/>
        <a:lstStyle/>
        <a:p>
          <a:pPr rtl="0"/>
          <a:r>
            <a:rPr lang="en-US">
              <a:latin typeface="Calibri"/>
              <a:ea typeface="Calibri"/>
              <a:cs typeface="Arial"/>
            </a:rPr>
            <a:t>Unable to make capital purchase</a:t>
          </a:r>
        </a:p>
      </dgm:t>
    </dgm:pt>
    <dgm:pt modelId="{BB8D5B80-32A2-4ADF-A87E-BF0D6157E2A9}" type="parTrans" cxnId="{39B9453F-84AB-4D76-A92A-6C7ECADC4916}">
      <dgm:prSet/>
      <dgm:spPr/>
      <dgm:t>
        <a:bodyPr/>
        <a:lstStyle/>
        <a:p>
          <a:endParaRPr lang="en-US"/>
        </a:p>
      </dgm:t>
    </dgm:pt>
    <dgm:pt modelId="{9C92A445-60AB-49D0-AD6D-92786A3DD946}" type="sibTrans" cxnId="{39B9453F-84AB-4D76-A92A-6C7ECADC4916}">
      <dgm:prSet/>
      <dgm:spPr/>
      <dgm:t>
        <a:bodyPr/>
        <a:lstStyle/>
        <a:p>
          <a:endParaRPr lang="en-US"/>
        </a:p>
      </dgm:t>
    </dgm:pt>
    <dgm:pt modelId="{756E95D1-7C24-4C90-9E35-E1B282732AB4}">
      <dgm:prSet phldrT="[Text]" phldr="0"/>
      <dgm:spPr/>
      <dgm:t>
        <a:bodyPr/>
        <a:lstStyle/>
        <a:p>
          <a:pPr rtl="0"/>
          <a:r>
            <a:rPr lang="en-US">
              <a:latin typeface="Calibri"/>
              <a:ea typeface="Calibri"/>
              <a:cs typeface="Arial"/>
            </a:rPr>
            <a:t>Fulfill the immediate need</a:t>
          </a:r>
        </a:p>
      </dgm:t>
    </dgm:pt>
    <dgm:pt modelId="{23B28B03-7291-4069-8E40-6F8E6A6D41E6}" type="parTrans" cxnId="{375EF655-0986-4661-999C-72E66EC914FC}">
      <dgm:prSet/>
      <dgm:spPr>
        <a:solidFill>
          <a:schemeClr val="tx1"/>
        </a:solidFill>
      </dgm:spPr>
      <dgm:t>
        <a:bodyPr/>
        <a:lstStyle/>
        <a:p>
          <a:endParaRPr lang="en-US"/>
        </a:p>
      </dgm:t>
    </dgm:pt>
    <dgm:pt modelId="{9AD89383-64CA-4511-AE0B-B29DAF67D251}" type="sibTrans" cxnId="{375EF655-0986-4661-999C-72E66EC914FC}">
      <dgm:prSet/>
      <dgm:spPr>
        <a:solidFill>
          <a:schemeClr val="tx1"/>
        </a:solidFill>
      </dgm:spPr>
      <dgm:t>
        <a:bodyPr/>
        <a:lstStyle/>
        <a:p>
          <a:endParaRPr lang="en-US"/>
        </a:p>
      </dgm:t>
    </dgm:pt>
    <dgm:pt modelId="{1C2CBDCB-F05F-4E64-8481-8935975BF953}">
      <dgm:prSet phldrT="[Text]" phldr="0"/>
      <dgm:spPr/>
      <dgm:t>
        <a:bodyPr/>
        <a:lstStyle/>
        <a:p>
          <a:pPr rtl="0"/>
          <a:r>
            <a:rPr lang="en-US">
              <a:latin typeface="Calibri"/>
              <a:ea typeface="Calibri"/>
              <a:cs typeface="Arial"/>
            </a:rPr>
            <a:t>Modify the existing press to meet the targets</a:t>
          </a:r>
        </a:p>
      </dgm:t>
    </dgm:pt>
    <dgm:pt modelId="{1E90AA24-5C97-4D12-8A61-D5E0D1F0D2EB}" type="parTrans" cxnId="{03E55E36-FEF4-4BC5-ADC4-9266B9E5DE80}">
      <dgm:prSet/>
      <dgm:spPr/>
      <dgm:t>
        <a:bodyPr/>
        <a:lstStyle/>
        <a:p>
          <a:endParaRPr lang="en-US"/>
        </a:p>
      </dgm:t>
    </dgm:pt>
    <dgm:pt modelId="{778040EB-A636-4E51-AA16-A9E2FF272A27}" type="sibTrans" cxnId="{03E55E36-FEF4-4BC5-ADC4-9266B9E5DE80}">
      <dgm:prSet/>
      <dgm:spPr/>
      <dgm:t>
        <a:bodyPr/>
        <a:lstStyle/>
        <a:p>
          <a:endParaRPr lang="en-US"/>
        </a:p>
      </dgm:t>
    </dgm:pt>
    <dgm:pt modelId="{6B37412D-7FFD-48D0-BE95-2986BDB7DDCF}" type="pres">
      <dgm:prSet presAssocID="{6AC967C8-C0D3-464D-89FA-32BB33687B91}" presName="Name0" presStyleCnt="0">
        <dgm:presLayoutVars>
          <dgm:dir/>
          <dgm:animLvl val="lvl"/>
          <dgm:resizeHandles val="exact"/>
        </dgm:presLayoutVars>
      </dgm:prSet>
      <dgm:spPr/>
    </dgm:pt>
    <dgm:pt modelId="{96BCE9AE-AF21-4C17-91A7-A7ADBEE8BC26}" type="pres">
      <dgm:prSet presAssocID="{9C7E7478-D298-4583-B833-2D7D97037A99}" presName="vertFlow" presStyleCnt="0"/>
      <dgm:spPr/>
    </dgm:pt>
    <dgm:pt modelId="{45E6B4CC-2AE5-4CF4-9C29-58500DC6F095}" type="pres">
      <dgm:prSet presAssocID="{9C7E7478-D298-4583-B833-2D7D97037A99}" presName="header" presStyleLbl="node1" presStyleIdx="0" presStyleCnt="1"/>
      <dgm:spPr>
        <a:solidFill>
          <a:srgbClr val="F5AD7C"/>
        </a:solidFill>
      </dgm:spPr>
    </dgm:pt>
    <dgm:pt modelId="{13645A2D-AEC5-4144-AFCC-F1EF0425DFE4}" type="pres">
      <dgm:prSet presAssocID="{23B28B03-7291-4069-8E40-6F8E6A6D41E6}" presName="parTrans" presStyleLbl="sibTrans2D1" presStyleIdx="0" presStyleCnt="2" custScaleX="249565" custScaleY="158487" custLinFactNeighborY="-30749"/>
      <dgm:spPr/>
    </dgm:pt>
    <dgm:pt modelId="{4FAFCA9C-3021-46BE-9000-8B27698066B4}" type="pres">
      <dgm:prSet presAssocID="{756E95D1-7C24-4C90-9E35-E1B282732AB4}" presName="child" presStyleLbl="alignAccFollowNode1" presStyleIdx="0" presStyleCnt="2">
        <dgm:presLayoutVars>
          <dgm:chMax val="0"/>
          <dgm:bulletEnabled val="1"/>
        </dgm:presLayoutVars>
      </dgm:prSet>
      <dgm:spPr>
        <a:solidFill>
          <a:srgbClr val="F8C8A7"/>
        </a:solidFill>
      </dgm:spPr>
    </dgm:pt>
    <dgm:pt modelId="{B78D84FB-2B65-4EAF-87D8-E034C11891C0}" type="pres">
      <dgm:prSet presAssocID="{9AD89383-64CA-4511-AE0B-B29DAF67D251}" presName="sibTrans" presStyleLbl="sibTrans2D1" presStyleIdx="1" presStyleCnt="2" custScaleX="245899" custScaleY="170370" custLinFactNeighborY="-31108"/>
      <dgm:spPr/>
    </dgm:pt>
    <dgm:pt modelId="{83E988FB-5E48-46C5-A5C8-D1612663D841}" type="pres">
      <dgm:prSet presAssocID="{1C2CBDCB-F05F-4E64-8481-8935975BF953}" presName="child" presStyleLbl="alignAccFollowNode1" presStyleIdx="1" presStyleCnt="2">
        <dgm:presLayoutVars>
          <dgm:chMax val="0"/>
          <dgm:bulletEnabled val="1"/>
        </dgm:presLayoutVars>
      </dgm:prSet>
      <dgm:spPr>
        <a:solidFill>
          <a:srgbClr val="FCE4D3"/>
        </a:solidFill>
      </dgm:spPr>
    </dgm:pt>
  </dgm:ptLst>
  <dgm:cxnLst>
    <dgm:cxn modelId="{06AD002B-1C7E-4418-899B-C7E67848D411}" type="presOf" srcId="{1C2CBDCB-F05F-4E64-8481-8935975BF953}" destId="{83E988FB-5E48-46C5-A5C8-D1612663D841}" srcOrd="0" destOrd="0" presId="urn:microsoft.com/office/officeart/2005/8/layout/lProcess1"/>
    <dgm:cxn modelId="{03E55E36-FEF4-4BC5-ADC4-9266B9E5DE80}" srcId="{9C7E7478-D298-4583-B833-2D7D97037A99}" destId="{1C2CBDCB-F05F-4E64-8481-8935975BF953}" srcOrd="1" destOrd="0" parTransId="{1E90AA24-5C97-4D12-8A61-D5E0D1F0D2EB}" sibTransId="{778040EB-A636-4E51-AA16-A9E2FF272A27}"/>
    <dgm:cxn modelId="{39B9453F-84AB-4D76-A92A-6C7ECADC4916}" srcId="{6AC967C8-C0D3-464D-89FA-32BB33687B91}" destId="{9C7E7478-D298-4583-B833-2D7D97037A99}" srcOrd="0" destOrd="0" parTransId="{BB8D5B80-32A2-4ADF-A87E-BF0D6157E2A9}" sibTransId="{9C92A445-60AB-49D0-AD6D-92786A3DD946}"/>
    <dgm:cxn modelId="{FB25E546-B29A-4C21-9EEE-CADA22C2DFA3}" type="presOf" srcId="{9AD89383-64CA-4511-AE0B-B29DAF67D251}" destId="{B78D84FB-2B65-4EAF-87D8-E034C11891C0}" srcOrd="0" destOrd="0" presId="urn:microsoft.com/office/officeart/2005/8/layout/lProcess1"/>
    <dgm:cxn modelId="{375EF655-0986-4661-999C-72E66EC914FC}" srcId="{9C7E7478-D298-4583-B833-2D7D97037A99}" destId="{756E95D1-7C24-4C90-9E35-E1B282732AB4}" srcOrd="0" destOrd="0" parTransId="{23B28B03-7291-4069-8E40-6F8E6A6D41E6}" sibTransId="{9AD89383-64CA-4511-AE0B-B29DAF67D251}"/>
    <dgm:cxn modelId="{301A0877-E621-45B4-AD69-73AEEC098206}" type="presOf" srcId="{9C7E7478-D298-4583-B833-2D7D97037A99}" destId="{45E6B4CC-2AE5-4CF4-9C29-58500DC6F095}" srcOrd="0" destOrd="0" presId="urn:microsoft.com/office/officeart/2005/8/layout/lProcess1"/>
    <dgm:cxn modelId="{B3C17077-8A8D-45D5-8470-FBE8AB9E7E2F}" type="presOf" srcId="{23B28B03-7291-4069-8E40-6F8E6A6D41E6}" destId="{13645A2D-AEC5-4144-AFCC-F1EF0425DFE4}" srcOrd="0" destOrd="0" presId="urn:microsoft.com/office/officeart/2005/8/layout/lProcess1"/>
    <dgm:cxn modelId="{AA227C84-2B31-490C-9492-FA607C761D13}" type="presOf" srcId="{6AC967C8-C0D3-464D-89FA-32BB33687B91}" destId="{6B37412D-7FFD-48D0-BE95-2986BDB7DDCF}" srcOrd="0" destOrd="0" presId="urn:microsoft.com/office/officeart/2005/8/layout/lProcess1"/>
    <dgm:cxn modelId="{E88FFBE4-3C63-4B85-8A28-4097BB22D1FC}" type="presOf" srcId="{756E95D1-7C24-4C90-9E35-E1B282732AB4}" destId="{4FAFCA9C-3021-46BE-9000-8B27698066B4}" srcOrd="0" destOrd="0" presId="urn:microsoft.com/office/officeart/2005/8/layout/lProcess1"/>
    <dgm:cxn modelId="{A1C1691C-5242-4E6B-BA9D-D2BE63FD1E3A}" type="presParOf" srcId="{6B37412D-7FFD-48D0-BE95-2986BDB7DDCF}" destId="{96BCE9AE-AF21-4C17-91A7-A7ADBEE8BC26}" srcOrd="0" destOrd="0" presId="urn:microsoft.com/office/officeart/2005/8/layout/lProcess1"/>
    <dgm:cxn modelId="{CA9AB762-E0EA-4544-8122-032164DBC3CA}" type="presParOf" srcId="{96BCE9AE-AF21-4C17-91A7-A7ADBEE8BC26}" destId="{45E6B4CC-2AE5-4CF4-9C29-58500DC6F095}" srcOrd="0" destOrd="0" presId="urn:microsoft.com/office/officeart/2005/8/layout/lProcess1"/>
    <dgm:cxn modelId="{C86B7B9B-1A5B-4198-8158-941BA1354683}" type="presParOf" srcId="{96BCE9AE-AF21-4C17-91A7-A7ADBEE8BC26}" destId="{13645A2D-AEC5-4144-AFCC-F1EF0425DFE4}" srcOrd="1" destOrd="0" presId="urn:microsoft.com/office/officeart/2005/8/layout/lProcess1"/>
    <dgm:cxn modelId="{65A1ED5D-1F15-43BC-AF77-4B24FEE164E8}" type="presParOf" srcId="{96BCE9AE-AF21-4C17-91A7-A7ADBEE8BC26}" destId="{4FAFCA9C-3021-46BE-9000-8B27698066B4}" srcOrd="2" destOrd="0" presId="urn:microsoft.com/office/officeart/2005/8/layout/lProcess1"/>
    <dgm:cxn modelId="{1C4654B7-3502-4B74-AD69-DCB6BF48A9D9}" type="presParOf" srcId="{96BCE9AE-AF21-4C17-91A7-A7ADBEE8BC26}" destId="{B78D84FB-2B65-4EAF-87D8-E034C11891C0}" srcOrd="3" destOrd="0" presId="urn:microsoft.com/office/officeart/2005/8/layout/lProcess1"/>
    <dgm:cxn modelId="{90FDAEC5-A731-4ABE-BA8B-B4C2ADB1A7D1}" type="presParOf" srcId="{96BCE9AE-AF21-4C17-91A7-A7ADBEE8BC26}" destId="{83E988FB-5E48-46C5-A5C8-D1612663D841}" srcOrd="4"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B64A1D-715B-410C-9D77-EF9B9E068E0E}" type="doc">
      <dgm:prSet loTypeId="urn:microsoft.com/office/officeart/2005/8/layout/chevron1" loCatId="process" qsTypeId="urn:microsoft.com/office/officeart/2005/8/quickstyle/simple1" qsCatId="simple" csTypeId="urn:microsoft.com/office/officeart/2005/8/colors/accent1_2" csCatId="accent1" phldr="1"/>
      <dgm:spPr/>
    </dgm:pt>
    <dgm:pt modelId="{3415A8A4-C87E-4ECD-AFB5-34D78118F6C2}">
      <dgm:prSet phldrT="[Text]" phldr="0"/>
      <dgm:spPr/>
      <dgm:t>
        <a:bodyPr/>
        <a:lstStyle/>
        <a:p>
          <a:pPr rtl="0"/>
          <a:r>
            <a:rPr lang="en-US">
              <a:latin typeface="Arial Black"/>
            </a:rPr>
            <a:t>Safety Guard </a:t>
          </a:r>
          <a:endParaRPr lang="en-US"/>
        </a:p>
      </dgm:t>
    </dgm:pt>
    <dgm:pt modelId="{81CEDDA7-5166-4EFB-85E3-8FF6BF4AEA46}" type="parTrans" cxnId="{4A9740ED-F74C-4C19-84EF-69EA86B1C80C}">
      <dgm:prSet/>
      <dgm:spPr/>
      <dgm:t>
        <a:bodyPr/>
        <a:lstStyle/>
        <a:p>
          <a:endParaRPr lang="en-US"/>
        </a:p>
      </dgm:t>
    </dgm:pt>
    <dgm:pt modelId="{D58E911D-BF56-4FED-9572-360C02B839AB}" type="sibTrans" cxnId="{4A9740ED-F74C-4C19-84EF-69EA86B1C80C}">
      <dgm:prSet/>
      <dgm:spPr/>
      <dgm:t>
        <a:bodyPr/>
        <a:lstStyle/>
        <a:p>
          <a:endParaRPr lang="en-US"/>
        </a:p>
      </dgm:t>
    </dgm:pt>
    <dgm:pt modelId="{B7376750-2B9F-40EC-AA90-3EE923809707}">
      <dgm:prSet phldrT="[Text]" phldr="0"/>
      <dgm:spPr/>
      <dgm:t>
        <a:bodyPr/>
        <a:lstStyle/>
        <a:p>
          <a:pPr rtl="0"/>
          <a:r>
            <a:rPr lang="en-US">
              <a:latin typeface="Arial Black"/>
            </a:rPr>
            <a:t>Final Tests</a:t>
          </a:r>
          <a:endParaRPr lang="en-US"/>
        </a:p>
      </dgm:t>
    </dgm:pt>
    <dgm:pt modelId="{1D1752D5-D4AA-4A7D-B044-11E1567FA21F}" type="parTrans" cxnId="{E3F28469-EE0F-4E0B-81CB-95A68E6B6DBE}">
      <dgm:prSet/>
      <dgm:spPr/>
      <dgm:t>
        <a:bodyPr/>
        <a:lstStyle/>
        <a:p>
          <a:endParaRPr lang="en-US"/>
        </a:p>
      </dgm:t>
    </dgm:pt>
    <dgm:pt modelId="{59651925-12B7-4971-82B0-A2376D3D9843}" type="sibTrans" cxnId="{E3F28469-EE0F-4E0B-81CB-95A68E6B6DBE}">
      <dgm:prSet/>
      <dgm:spPr/>
      <dgm:t>
        <a:bodyPr/>
        <a:lstStyle/>
        <a:p>
          <a:endParaRPr lang="en-US"/>
        </a:p>
      </dgm:t>
    </dgm:pt>
    <dgm:pt modelId="{51119BF4-F825-44B9-9BF8-3DFD3AC30529}">
      <dgm:prSet phldrT="[Text]" phldr="0"/>
      <dgm:spPr/>
      <dgm:t>
        <a:bodyPr/>
        <a:lstStyle/>
        <a:p>
          <a:pPr rtl="0"/>
          <a:r>
            <a:rPr lang="en-US">
              <a:latin typeface="Arial Black"/>
            </a:rPr>
            <a:t>Deliver To Danfoss</a:t>
          </a:r>
          <a:endParaRPr lang="en-US"/>
        </a:p>
      </dgm:t>
    </dgm:pt>
    <dgm:pt modelId="{B66DF788-7ADA-4B40-8946-52EB0BBADE93}" type="parTrans" cxnId="{F12750FF-424B-410C-84F8-8690C2F6335C}">
      <dgm:prSet/>
      <dgm:spPr/>
      <dgm:t>
        <a:bodyPr/>
        <a:lstStyle/>
        <a:p>
          <a:endParaRPr lang="en-US"/>
        </a:p>
      </dgm:t>
    </dgm:pt>
    <dgm:pt modelId="{0D4417BE-126D-43F4-A992-53BA89E89545}" type="sibTrans" cxnId="{F12750FF-424B-410C-84F8-8690C2F6335C}">
      <dgm:prSet/>
      <dgm:spPr/>
      <dgm:t>
        <a:bodyPr/>
        <a:lstStyle/>
        <a:p>
          <a:endParaRPr lang="en-US"/>
        </a:p>
      </dgm:t>
    </dgm:pt>
    <dgm:pt modelId="{4FD996BA-2DBC-4536-9C1B-CEAD56F4979B}" type="pres">
      <dgm:prSet presAssocID="{95B64A1D-715B-410C-9D77-EF9B9E068E0E}" presName="Name0" presStyleCnt="0">
        <dgm:presLayoutVars>
          <dgm:dir/>
          <dgm:animLvl val="lvl"/>
          <dgm:resizeHandles val="exact"/>
        </dgm:presLayoutVars>
      </dgm:prSet>
      <dgm:spPr/>
    </dgm:pt>
    <dgm:pt modelId="{265603FA-B889-42C5-8C1E-905E67A2978B}" type="pres">
      <dgm:prSet presAssocID="{3415A8A4-C87E-4ECD-AFB5-34D78118F6C2}" presName="parTxOnly" presStyleLbl="node1" presStyleIdx="0" presStyleCnt="3">
        <dgm:presLayoutVars>
          <dgm:chMax val="0"/>
          <dgm:chPref val="0"/>
          <dgm:bulletEnabled val="1"/>
        </dgm:presLayoutVars>
      </dgm:prSet>
      <dgm:spPr>
        <a:solidFill>
          <a:schemeClr val="tx2"/>
        </a:solidFill>
      </dgm:spPr>
    </dgm:pt>
    <dgm:pt modelId="{931B38BC-F4C1-4E48-941C-942D9FD1867F}" type="pres">
      <dgm:prSet presAssocID="{D58E911D-BF56-4FED-9572-360C02B839AB}" presName="parTxOnlySpace" presStyleCnt="0"/>
      <dgm:spPr/>
    </dgm:pt>
    <dgm:pt modelId="{D8037519-24AF-41BD-95CD-3A637C33175C}" type="pres">
      <dgm:prSet presAssocID="{B7376750-2B9F-40EC-AA90-3EE923809707}" presName="parTxOnly" presStyleLbl="node1" presStyleIdx="1" presStyleCnt="3">
        <dgm:presLayoutVars>
          <dgm:chMax val="0"/>
          <dgm:chPref val="0"/>
          <dgm:bulletEnabled val="1"/>
        </dgm:presLayoutVars>
      </dgm:prSet>
      <dgm:spPr>
        <a:solidFill>
          <a:schemeClr val="tx2"/>
        </a:solidFill>
      </dgm:spPr>
    </dgm:pt>
    <dgm:pt modelId="{559CFAA9-1CEF-472B-B5F5-7AFB98B71CAA}" type="pres">
      <dgm:prSet presAssocID="{59651925-12B7-4971-82B0-A2376D3D9843}" presName="parTxOnlySpace" presStyleCnt="0"/>
      <dgm:spPr/>
    </dgm:pt>
    <dgm:pt modelId="{26D4C667-7F00-43CB-B23A-4A6C76DC46D0}" type="pres">
      <dgm:prSet presAssocID="{51119BF4-F825-44B9-9BF8-3DFD3AC30529}" presName="parTxOnly" presStyleLbl="node1" presStyleIdx="2" presStyleCnt="3">
        <dgm:presLayoutVars>
          <dgm:chMax val="0"/>
          <dgm:chPref val="0"/>
          <dgm:bulletEnabled val="1"/>
        </dgm:presLayoutVars>
      </dgm:prSet>
      <dgm:spPr>
        <a:solidFill>
          <a:schemeClr val="tx2"/>
        </a:solidFill>
      </dgm:spPr>
    </dgm:pt>
  </dgm:ptLst>
  <dgm:cxnLst>
    <dgm:cxn modelId="{793E5B26-66A3-442F-A242-916A8471C132}" type="presOf" srcId="{B7376750-2B9F-40EC-AA90-3EE923809707}" destId="{D8037519-24AF-41BD-95CD-3A637C33175C}" srcOrd="0" destOrd="0" presId="urn:microsoft.com/office/officeart/2005/8/layout/chevron1"/>
    <dgm:cxn modelId="{503BCB61-54E4-4D54-90C9-F7C83F33ED75}" type="presOf" srcId="{3415A8A4-C87E-4ECD-AFB5-34D78118F6C2}" destId="{265603FA-B889-42C5-8C1E-905E67A2978B}" srcOrd="0" destOrd="0" presId="urn:microsoft.com/office/officeart/2005/8/layout/chevron1"/>
    <dgm:cxn modelId="{E3F28469-EE0F-4E0B-81CB-95A68E6B6DBE}" srcId="{95B64A1D-715B-410C-9D77-EF9B9E068E0E}" destId="{B7376750-2B9F-40EC-AA90-3EE923809707}" srcOrd="1" destOrd="0" parTransId="{1D1752D5-D4AA-4A7D-B044-11E1567FA21F}" sibTransId="{59651925-12B7-4971-82B0-A2376D3D9843}"/>
    <dgm:cxn modelId="{3F1A81AF-4A68-42F6-8FB7-4F92DFA87BD6}" type="presOf" srcId="{51119BF4-F825-44B9-9BF8-3DFD3AC30529}" destId="{26D4C667-7F00-43CB-B23A-4A6C76DC46D0}" srcOrd="0" destOrd="0" presId="urn:microsoft.com/office/officeart/2005/8/layout/chevron1"/>
    <dgm:cxn modelId="{9F9D6EE6-368C-4EBC-A588-143BC5154EEA}" type="presOf" srcId="{95B64A1D-715B-410C-9D77-EF9B9E068E0E}" destId="{4FD996BA-2DBC-4536-9C1B-CEAD56F4979B}" srcOrd="0" destOrd="0" presId="urn:microsoft.com/office/officeart/2005/8/layout/chevron1"/>
    <dgm:cxn modelId="{4A9740ED-F74C-4C19-84EF-69EA86B1C80C}" srcId="{95B64A1D-715B-410C-9D77-EF9B9E068E0E}" destId="{3415A8A4-C87E-4ECD-AFB5-34D78118F6C2}" srcOrd="0" destOrd="0" parTransId="{81CEDDA7-5166-4EFB-85E3-8FF6BF4AEA46}" sibTransId="{D58E911D-BF56-4FED-9572-360C02B839AB}"/>
    <dgm:cxn modelId="{F12750FF-424B-410C-84F8-8690C2F6335C}" srcId="{95B64A1D-715B-410C-9D77-EF9B9E068E0E}" destId="{51119BF4-F825-44B9-9BF8-3DFD3AC30529}" srcOrd="2" destOrd="0" parTransId="{B66DF788-7ADA-4B40-8946-52EB0BBADE93}" sibTransId="{0D4417BE-126D-43F4-A992-53BA89E89545}"/>
    <dgm:cxn modelId="{721FE1E7-820A-4560-A68C-C3B8BFB71EFD}" type="presParOf" srcId="{4FD996BA-2DBC-4536-9C1B-CEAD56F4979B}" destId="{265603FA-B889-42C5-8C1E-905E67A2978B}" srcOrd="0" destOrd="0" presId="urn:microsoft.com/office/officeart/2005/8/layout/chevron1"/>
    <dgm:cxn modelId="{557BFD12-DF86-48A0-848F-891BDD2F38BB}" type="presParOf" srcId="{4FD996BA-2DBC-4536-9C1B-CEAD56F4979B}" destId="{931B38BC-F4C1-4E48-941C-942D9FD1867F}" srcOrd="1" destOrd="0" presId="urn:microsoft.com/office/officeart/2005/8/layout/chevron1"/>
    <dgm:cxn modelId="{F80B3216-AFCC-49F2-96DA-1CB17D8A6F8C}" type="presParOf" srcId="{4FD996BA-2DBC-4536-9C1B-CEAD56F4979B}" destId="{D8037519-24AF-41BD-95CD-3A637C33175C}" srcOrd="2" destOrd="0" presId="urn:microsoft.com/office/officeart/2005/8/layout/chevron1"/>
    <dgm:cxn modelId="{55B6E555-8721-4BB5-8875-CFDB7A91ACF8}" type="presParOf" srcId="{4FD996BA-2DBC-4536-9C1B-CEAD56F4979B}" destId="{559CFAA9-1CEF-472B-B5F5-7AFB98B71CAA}" srcOrd="3" destOrd="0" presId="urn:microsoft.com/office/officeart/2005/8/layout/chevron1"/>
    <dgm:cxn modelId="{32F5FE86-E611-4AE1-B980-C3F5F98C207C}" type="presParOf" srcId="{4FD996BA-2DBC-4536-9C1B-CEAD56F4979B}" destId="{26D4C667-7F00-43CB-B23A-4A6C76DC46D0}"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9730156-332A-4969-BB94-9C2E05D26226}" type="doc">
      <dgm:prSet loTypeId="urn:microsoft.com/office/officeart/2005/8/layout/cycle6" loCatId="cycle" qsTypeId="urn:microsoft.com/office/officeart/2005/8/quickstyle/simple1" qsCatId="simple" csTypeId="urn:microsoft.com/office/officeart/2005/8/colors/accent0_1" csCatId="mainScheme" phldr="1"/>
      <dgm:spPr/>
      <dgm:t>
        <a:bodyPr/>
        <a:lstStyle/>
        <a:p>
          <a:endParaRPr lang="en-US"/>
        </a:p>
      </dgm:t>
    </dgm:pt>
    <dgm:pt modelId="{F1A940C2-AA85-44CE-BD32-311258C40DBE}">
      <dgm:prSet phldr="0"/>
      <dgm:spPr/>
      <dgm:t>
        <a:bodyPr/>
        <a:lstStyle/>
        <a:p>
          <a:pPr algn="ctr">
            <a:lnSpc>
              <a:spcPct val="90000"/>
            </a:lnSpc>
          </a:pPr>
          <a:r>
            <a:rPr lang="en-US" b="1">
              <a:solidFill>
                <a:srgbClr val="000000"/>
              </a:solidFill>
              <a:latin typeface="Calibri"/>
              <a:ea typeface="Calibri"/>
              <a:cs typeface="Calibri"/>
            </a:rPr>
            <a:t>Provide Various Alternatives To The Sponsor</a:t>
          </a:r>
        </a:p>
      </dgm:t>
    </dgm:pt>
    <dgm:pt modelId="{75B24D52-5D04-4E56-8055-D6BCB8B485B5}" type="parTrans" cxnId="{A3ECE9C9-F349-4BE0-919D-0E456C0954BD}">
      <dgm:prSet/>
      <dgm:spPr/>
      <dgm:t>
        <a:bodyPr/>
        <a:lstStyle/>
        <a:p>
          <a:endParaRPr lang="en-US"/>
        </a:p>
      </dgm:t>
    </dgm:pt>
    <dgm:pt modelId="{97E8117A-1AC6-4278-8662-A46B4DF5988D}" type="sibTrans" cxnId="{A3ECE9C9-F349-4BE0-919D-0E456C0954BD}">
      <dgm:prSet/>
      <dgm:spPr/>
      <dgm:t>
        <a:bodyPr/>
        <a:lstStyle/>
        <a:p>
          <a:endParaRPr lang="en-US"/>
        </a:p>
      </dgm:t>
    </dgm:pt>
    <dgm:pt modelId="{F6BE1590-B4E9-4BCE-BE31-33807605F86A}">
      <dgm:prSet phldr="0"/>
      <dgm:spPr/>
      <dgm:t>
        <a:bodyPr/>
        <a:lstStyle/>
        <a:p>
          <a:pPr algn="ctr" rtl="0">
            <a:lnSpc>
              <a:spcPct val="90000"/>
            </a:lnSpc>
          </a:pPr>
          <a:r>
            <a:rPr lang="en-US" b="1">
              <a:solidFill>
                <a:srgbClr val="000000"/>
              </a:solidFill>
              <a:latin typeface="Calibri"/>
              <a:ea typeface="Calibri"/>
              <a:cs typeface="Calibri"/>
            </a:rPr>
            <a:t>Be Prepared For Setbacks</a:t>
          </a:r>
        </a:p>
      </dgm:t>
    </dgm:pt>
    <dgm:pt modelId="{E0CEECCE-65E8-407A-BE71-5F97DE25AF5F}" type="parTrans" cxnId="{3764C3F1-9CDB-4429-94F1-EAC827D9FF94}">
      <dgm:prSet/>
      <dgm:spPr/>
      <dgm:t>
        <a:bodyPr/>
        <a:lstStyle/>
        <a:p>
          <a:endParaRPr lang="en-US"/>
        </a:p>
      </dgm:t>
    </dgm:pt>
    <dgm:pt modelId="{9BA04AA1-A52C-4F8D-943B-0D6B1CB3E816}" type="sibTrans" cxnId="{3764C3F1-9CDB-4429-94F1-EAC827D9FF94}">
      <dgm:prSet/>
      <dgm:spPr/>
      <dgm:t>
        <a:bodyPr/>
        <a:lstStyle/>
        <a:p>
          <a:endParaRPr lang="en-US"/>
        </a:p>
      </dgm:t>
    </dgm:pt>
    <dgm:pt modelId="{E9285DCD-0394-4C81-92BB-4AB9AE4F8821}">
      <dgm:prSet phldr="0"/>
      <dgm:spPr/>
      <dgm:t>
        <a:bodyPr/>
        <a:lstStyle/>
        <a:p>
          <a:pPr algn="ctr" rtl="0">
            <a:lnSpc>
              <a:spcPct val="90000"/>
            </a:lnSpc>
          </a:pPr>
          <a:r>
            <a:rPr lang="en-US" b="1">
              <a:solidFill>
                <a:srgbClr val="000000"/>
              </a:solidFill>
              <a:latin typeface="Calibri"/>
              <a:ea typeface="Calibri"/>
              <a:cs typeface="Calibri"/>
            </a:rPr>
            <a:t>Have Good </a:t>
          </a:r>
          <a:r>
            <a:rPr lang="en-US" b="1">
              <a:latin typeface="Calibri"/>
              <a:ea typeface="Calibri"/>
              <a:cs typeface="Calibri"/>
            </a:rPr>
            <a:t>Organization</a:t>
          </a:r>
        </a:p>
      </dgm:t>
    </dgm:pt>
    <dgm:pt modelId="{48F6F67F-9AA0-4DDB-9345-61A02EB9807B}" type="parTrans" cxnId="{25AE22DE-C4B5-4255-916B-E242ADDC9A20}">
      <dgm:prSet/>
      <dgm:spPr/>
      <dgm:t>
        <a:bodyPr/>
        <a:lstStyle/>
        <a:p>
          <a:endParaRPr lang="en-US"/>
        </a:p>
      </dgm:t>
    </dgm:pt>
    <dgm:pt modelId="{9CFE1D4D-B722-4EE6-BDEE-F1C444C7544F}" type="sibTrans" cxnId="{25AE22DE-C4B5-4255-916B-E242ADDC9A20}">
      <dgm:prSet/>
      <dgm:spPr/>
      <dgm:t>
        <a:bodyPr/>
        <a:lstStyle/>
        <a:p>
          <a:endParaRPr lang="en-US"/>
        </a:p>
      </dgm:t>
    </dgm:pt>
    <dgm:pt modelId="{AD30DF69-6B43-435A-93B2-28F41C8A77EE}">
      <dgm:prSet phldr="0"/>
      <dgm:spPr/>
      <dgm:t>
        <a:bodyPr/>
        <a:lstStyle/>
        <a:p>
          <a:r>
            <a:rPr lang="en-US" b="1">
              <a:solidFill>
                <a:srgbClr val="000000"/>
              </a:solidFill>
              <a:latin typeface="Calibri"/>
              <a:ea typeface="Calibri"/>
              <a:cs typeface="Calibri"/>
            </a:rPr>
            <a:t>Maintain Consistent Communication</a:t>
          </a:r>
          <a:endParaRPr lang="en-US" b="1"/>
        </a:p>
      </dgm:t>
    </dgm:pt>
    <dgm:pt modelId="{524E4455-608F-4F46-829F-650C1DE027AA}" type="parTrans" cxnId="{69F71E17-3E91-4FF4-880D-6E8FBD64CF62}">
      <dgm:prSet/>
      <dgm:spPr/>
      <dgm:t>
        <a:bodyPr/>
        <a:lstStyle/>
        <a:p>
          <a:endParaRPr lang="en-US"/>
        </a:p>
      </dgm:t>
    </dgm:pt>
    <dgm:pt modelId="{22DA7CBB-8571-4C53-9CDD-668D7BE0E5E2}" type="sibTrans" cxnId="{69F71E17-3E91-4FF4-880D-6E8FBD64CF62}">
      <dgm:prSet/>
      <dgm:spPr/>
      <dgm:t>
        <a:bodyPr/>
        <a:lstStyle/>
        <a:p>
          <a:endParaRPr lang="en-US"/>
        </a:p>
      </dgm:t>
    </dgm:pt>
    <dgm:pt modelId="{A5E4A588-EF0E-4BC7-A3B8-1FE1FB10A4FF}" type="pres">
      <dgm:prSet presAssocID="{B9730156-332A-4969-BB94-9C2E05D26226}" presName="cycle" presStyleCnt="0">
        <dgm:presLayoutVars>
          <dgm:dir/>
          <dgm:resizeHandles val="exact"/>
        </dgm:presLayoutVars>
      </dgm:prSet>
      <dgm:spPr/>
    </dgm:pt>
    <dgm:pt modelId="{77C59418-B5E3-4D67-A409-ECA7FDB44229}" type="pres">
      <dgm:prSet presAssocID="{F1A940C2-AA85-44CE-BD32-311258C40DBE}" presName="node" presStyleLbl="node1" presStyleIdx="0" presStyleCnt="4">
        <dgm:presLayoutVars>
          <dgm:bulletEnabled val="1"/>
        </dgm:presLayoutVars>
      </dgm:prSet>
      <dgm:spPr/>
    </dgm:pt>
    <dgm:pt modelId="{1A0DABF1-0648-4393-8C7A-F5AC22BA19B5}" type="pres">
      <dgm:prSet presAssocID="{F1A940C2-AA85-44CE-BD32-311258C40DBE}" presName="spNode" presStyleCnt="0"/>
      <dgm:spPr/>
    </dgm:pt>
    <dgm:pt modelId="{F9937302-639A-4413-BA80-8EDD5F6CC37D}" type="pres">
      <dgm:prSet presAssocID="{97E8117A-1AC6-4278-8662-A46B4DF5988D}" presName="sibTrans" presStyleLbl="sibTrans1D1" presStyleIdx="0" presStyleCnt="4"/>
      <dgm:spPr/>
    </dgm:pt>
    <dgm:pt modelId="{EA8D927E-57C4-4E8B-98BC-49A592BE9E48}" type="pres">
      <dgm:prSet presAssocID="{F6BE1590-B4E9-4BCE-BE31-33807605F86A}" presName="node" presStyleLbl="node1" presStyleIdx="1" presStyleCnt="4">
        <dgm:presLayoutVars>
          <dgm:bulletEnabled val="1"/>
        </dgm:presLayoutVars>
      </dgm:prSet>
      <dgm:spPr/>
    </dgm:pt>
    <dgm:pt modelId="{718DF3F3-29B6-4601-8847-ABCEF06F0B4A}" type="pres">
      <dgm:prSet presAssocID="{F6BE1590-B4E9-4BCE-BE31-33807605F86A}" presName="spNode" presStyleCnt="0"/>
      <dgm:spPr/>
    </dgm:pt>
    <dgm:pt modelId="{94CCEE80-54A6-4FB8-96DD-07DA32BEA00F}" type="pres">
      <dgm:prSet presAssocID="{9BA04AA1-A52C-4F8D-943B-0D6B1CB3E816}" presName="sibTrans" presStyleLbl="sibTrans1D1" presStyleIdx="1" presStyleCnt="4"/>
      <dgm:spPr/>
    </dgm:pt>
    <dgm:pt modelId="{90A27EA5-3B5C-4023-A137-8090EBF1845E}" type="pres">
      <dgm:prSet presAssocID="{AD30DF69-6B43-435A-93B2-28F41C8A77EE}" presName="node" presStyleLbl="node1" presStyleIdx="2" presStyleCnt="4">
        <dgm:presLayoutVars>
          <dgm:bulletEnabled val="1"/>
        </dgm:presLayoutVars>
      </dgm:prSet>
      <dgm:spPr/>
    </dgm:pt>
    <dgm:pt modelId="{910C4702-1FA4-4C3D-86DD-63527278C376}" type="pres">
      <dgm:prSet presAssocID="{AD30DF69-6B43-435A-93B2-28F41C8A77EE}" presName="spNode" presStyleCnt="0"/>
      <dgm:spPr/>
    </dgm:pt>
    <dgm:pt modelId="{65F15EC9-D0F8-45AE-BD4C-8B23FF65FE61}" type="pres">
      <dgm:prSet presAssocID="{22DA7CBB-8571-4C53-9CDD-668D7BE0E5E2}" presName="sibTrans" presStyleLbl="sibTrans1D1" presStyleIdx="2" presStyleCnt="4"/>
      <dgm:spPr/>
    </dgm:pt>
    <dgm:pt modelId="{A50C34DA-A9AC-4AD8-9DCA-6E043BEFD982}" type="pres">
      <dgm:prSet presAssocID="{E9285DCD-0394-4C81-92BB-4AB9AE4F8821}" presName="node" presStyleLbl="node1" presStyleIdx="3" presStyleCnt="4">
        <dgm:presLayoutVars>
          <dgm:bulletEnabled val="1"/>
        </dgm:presLayoutVars>
      </dgm:prSet>
      <dgm:spPr/>
    </dgm:pt>
    <dgm:pt modelId="{BB4D7633-3B2F-45D8-95B7-CD7C39A8AD1A}" type="pres">
      <dgm:prSet presAssocID="{E9285DCD-0394-4C81-92BB-4AB9AE4F8821}" presName="spNode" presStyleCnt="0"/>
      <dgm:spPr/>
    </dgm:pt>
    <dgm:pt modelId="{FCC93FC0-FD81-47FF-A753-4E54AB2B0851}" type="pres">
      <dgm:prSet presAssocID="{9CFE1D4D-B722-4EE6-BDEE-F1C444C7544F}" presName="sibTrans" presStyleLbl="sibTrans1D1" presStyleIdx="3" presStyleCnt="4"/>
      <dgm:spPr/>
    </dgm:pt>
  </dgm:ptLst>
  <dgm:cxnLst>
    <dgm:cxn modelId="{48D3C00B-8072-4E74-967D-41C70C56ABD6}" type="presOf" srcId="{E9285DCD-0394-4C81-92BB-4AB9AE4F8821}" destId="{A50C34DA-A9AC-4AD8-9DCA-6E043BEFD982}" srcOrd="0" destOrd="0" presId="urn:microsoft.com/office/officeart/2005/8/layout/cycle6"/>
    <dgm:cxn modelId="{69F71E17-3E91-4FF4-880D-6E8FBD64CF62}" srcId="{B9730156-332A-4969-BB94-9C2E05D26226}" destId="{AD30DF69-6B43-435A-93B2-28F41C8A77EE}" srcOrd="2" destOrd="0" parTransId="{524E4455-608F-4F46-829F-650C1DE027AA}" sibTransId="{22DA7CBB-8571-4C53-9CDD-668D7BE0E5E2}"/>
    <dgm:cxn modelId="{CC330065-857C-4B02-9FDB-00123D04A16B}" type="presOf" srcId="{B9730156-332A-4969-BB94-9C2E05D26226}" destId="{A5E4A588-EF0E-4BC7-A3B8-1FE1FB10A4FF}" srcOrd="0" destOrd="0" presId="urn:microsoft.com/office/officeart/2005/8/layout/cycle6"/>
    <dgm:cxn modelId="{90A97F48-8A8F-4E87-A7FC-FD8FB02E7914}" type="presOf" srcId="{AD30DF69-6B43-435A-93B2-28F41C8A77EE}" destId="{90A27EA5-3B5C-4023-A137-8090EBF1845E}" srcOrd="0" destOrd="0" presId="urn:microsoft.com/office/officeart/2005/8/layout/cycle6"/>
    <dgm:cxn modelId="{E7E77572-F7A6-46CE-83A0-11B63AA32E87}" type="presOf" srcId="{97E8117A-1AC6-4278-8662-A46B4DF5988D}" destId="{F9937302-639A-4413-BA80-8EDD5F6CC37D}" srcOrd="0" destOrd="0" presId="urn:microsoft.com/office/officeart/2005/8/layout/cycle6"/>
    <dgm:cxn modelId="{B6061176-57DA-44D4-BB33-311A6E2929BD}" type="presOf" srcId="{F1A940C2-AA85-44CE-BD32-311258C40DBE}" destId="{77C59418-B5E3-4D67-A409-ECA7FDB44229}" srcOrd="0" destOrd="0" presId="urn:microsoft.com/office/officeart/2005/8/layout/cycle6"/>
    <dgm:cxn modelId="{AE368A8A-B307-40DB-8DBA-4E9442A465F4}" type="presOf" srcId="{9BA04AA1-A52C-4F8D-943B-0D6B1CB3E816}" destId="{94CCEE80-54A6-4FB8-96DD-07DA32BEA00F}" srcOrd="0" destOrd="0" presId="urn:microsoft.com/office/officeart/2005/8/layout/cycle6"/>
    <dgm:cxn modelId="{70D94F98-17F5-433B-9793-7023047EB88A}" type="presOf" srcId="{F6BE1590-B4E9-4BCE-BE31-33807605F86A}" destId="{EA8D927E-57C4-4E8B-98BC-49A592BE9E48}" srcOrd="0" destOrd="0" presId="urn:microsoft.com/office/officeart/2005/8/layout/cycle6"/>
    <dgm:cxn modelId="{A3ECE9C9-F349-4BE0-919D-0E456C0954BD}" srcId="{B9730156-332A-4969-BB94-9C2E05D26226}" destId="{F1A940C2-AA85-44CE-BD32-311258C40DBE}" srcOrd="0" destOrd="0" parTransId="{75B24D52-5D04-4E56-8055-D6BCB8B485B5}" sibTransId="{97E8117A-1AC6-4278-8662-A46B4DF5988D}"/>
    <dgm:cxn modelId="{208A7DD1-960E-4216-BF89-9909D170187F}" type="presOf" srcId="{22DA7CBB-8571-4C53-9CDD-668D7BE0E5E2}" destId="{65F15EC9-D0F8-45AE-BD4C-8B23FF65FE61}" srcOrd="0" destOrd="0" presId="urn:microsoft.com/office/officeart/2005/8/layout/cycle6"/>
    <dgm:cxn modelId="{25AE22DE-C4B5-4255-916B-E242ADDC9A20}" srcId="{B9730156-332A-4969-BB94-9C2E05D26226}" destId="{E9285DCD-0394-4C81-92BB-4AB9AE4F8821}" srcOrd="3" destOrd="0" parTransId="{48F6F67F-9AA0-4DDB-9345-61A02EB9807B}" sibTransId="{9CFE1D4D-B722-4EE6-BDEE-F1C444C7544F}"/>
    <dgm:cxn modelId="{E74FAFEB-E248-4797-B913-6D600C5A00D2}" type="presOf" srcId="{9CFE1D4D-B722-4EE6-BDEE-F1C444C7544F}" destId="{FCC93FC0-FD81-47FF-A753-4E54AB2B0851}" srcOrd="0" destOrd="0" presId="urn:microsoft.com/office/officeart/2005/8/layout/cycle6"/>
    <dgm:cxn modelId="{3764C3F1-9CDB-4429-94F1-EAC827D9FF94}" srcId="{B9730156-332A-4969-BB94-9C2E05D26226}" destId="{F6BE1590-B4E9-4BCE-BE31-33807605F86A}" srcOrd="1" destOrd="0" parTransId="{E0CEECCE-65E8-407A-BE71-5F97DE25AF5F}" sibTransId="{9BA04AA1-A52C-4F8D-943B-0D6B1CB3E816}"/>
    <dgm:cxn modelId="{079E765F-10E6-4DA4-871E-E06E6CC91DBD}" type="presParOf" srcId="{A5E4A588-EF0E-4BC7-A3B8-1FE1FB10A4FF}" destId="{77C59418-B5E3-4D67-A409-ECA7FDB44229}" srcOrd="0" destOrd="0" presId="urn:microsoft.com/office/officeart/2005/8/layout/cycle6"/>
    <dgm:cxn modelId="{D60A36F6-7720-4B34-A5D9-82ED430AE167}" type="presParOf" srcId="{A5E4A588-EF0E-4BC7-A3B8-1FE1FB10A4FF}" destId="{1A0DABF1-0648-4393-8C7A-F5AC22BA19B5}" srcOrd="1" destOrd="0" presId="urn:microsoft.com/office/officeart/2005/8/layout/cycle6"/>
    <dgm:cxn modelId="{EA9E75D2-CEE3-4FF5-B542-C752E84311EB}" type="presParOf" srcId="{A5E4A588-EF0E-4BC7-A3B8-1FE1FB10A4FF}" destId="{F9937302-639A-4413-BA80-8EDD5F6CC37D}" srcOrd="2" destOrd="0" presId="urn:microsoft.com/office/officeart/2005/8/layout/cycle6"/>
    <dgm:cxn modelId="{8DDF98AE-AA05-40B3-BA63-61DA4046A84A}" type="presParOf" srcId="{A5E4A588-EF0E-4BC7-A3B8-1FE1FB10A4FF}" destId="{EA8D927E-57C4-4E8B-98BC-49A592BE9E48}" srcOrd="3" destOrd="0" presId="urn:microsoft.com/office/officeart/2005/8/layout/cycle6"/>
    <dgm:cxn modelId="{926958FC-9232-4185-A6AB-79E7DC26FD5E}" type="presParOf" srcId="{A5E4A588-EF0E-4BC7-A3B8-1FE1FB10A4FF}" destId="{718DF3F3-29B6-4601-8847-ABCEF06F0B4A}" srcOrd="4" destOrd="0" presId="urn:microsoft.com/office/officeart/2005/8/layout/cycle6"/>
    <dgm:cxn modelId="{6EF1E6FE-3338-4046-90F2-27AC2D870272}" type="presParOf" srcId="{A5E4A588-EF0E-4BC7-A3B8-1FE1FB10A4FF}" destId="{94CCEE80-54A6-4FB8-96DD-07DA32BEA00F}" srcOrd="5" destOrd="0" presId="urn:microsoft.com/office/officeart/2005/8/layout/cycle6"/>
    <dgm:cxn modelId="{2C224F7F-D8F3-4ADA-9227-0A87E0DD62D1}" type="presParOf" srcId="{A5E4A588-EF0E-4BC7-A3B8-1FE1FB10A4FF}" destId="{90A27EA5-3B5C-4023-A137-8090EBF1845E}" srcOrd="6" destOrd="0" presId="urn:microsoft.com/office/officeart/2005/8/layout/cycle6"/>
    <dgm:cxn modelId="{02E67FD8-9975-47A3-B91B-40C35EE023A6}" type="presParOf" srcId="{A5E4A588-EF0E-4BC7-A3B8-1FE1FB10A4FF}" destId="{910C4702-1FA4-4C3D-86DD-63527278C376}" srcOrd="7" destOrd="0" presId="urn:microsoft.com/office/officeart/2005/8/layout/cycle6"/>
    <dgm:cxn modelId="{7776B087-F8B3-49C1-96CF-301F44A69E81}" type="presParOf" srcId="{A5E4A588-EF0E-4BC7-A3B8-1FE1FB10A4FF}" destId="{65F15EC9-D0F8-45AE-BD4C-8B23FF65FE61}" srcOrd="8" destOrd="0" presId="urn:microsoft.com/office/officeart/2005/8/layout/cycle6"/>
    <dgm:cxn modelId="{0C4E9B66-6733-4281-AA9D-8650A20551F9}" type="presParOf" srcId="{A5E4A588-EF0E-4BC7-A3B8-1FE1FB10A4FF}" destId="{A50C34DA-A9AC-4AD8-9DCA-6E043BEFD982}" srcOrd="9" destOrd="0" presId="urn:microsoft.com/office/officeart/2005/8/layout/cycle6"/>
    <dgm:cxn modelId="{67E4F9BA-0157-49BA-BD3B-2EB589AC37C9}" type="presParOf" srcId="{A5E4A588-EF0E-4BC7-A3B8-1FE1FB10A4FF}" destId="{BB4D7633-3B2F-45D8-95B7-CD7C39A8AD1A}" srcOrd="10" destOrd="0" presId="urn:microsoft.com/office/officeart/2005/8/layout/cycle6"/>
    <dgm:cxn modelId="{47354E5A-137A-4A7A-B920-D1A8457ACD2C}" type="presParOf" srcId="{A5E4A588-EF0E-4BC7-A3B8-1FE1FB10A4FF}" destId="{FCC93FC0-FD81-47FF-A753-4E54AB2B0851}" srcOrd="11"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E6B4CC-2AE5-4CF4-9C29-58500DC6F095}">
      <dsp:nvSpPr>
        <dsp:cNvPr id="0" name=""/>
        <dsp:cNvSpPr/>
      </dsp:nvSpPr>
      <dsp:spPr>
        <a:xfrm>
          <a:off x="2957" y="25146"/>
          <a:ext cx="4566085" cy="1141521"/>
        </a:xfrm>
        <a:prstGeom prst="roundRect">
          <a:avLst>
            <a:gd name="adj" fmla="val 10000"/>
          </a:avLst>
        </a:prstGeom>
        <a:solidFill>
          <a:srgbClr val="F5AD7C"/>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rtl="0">
            <a:lnSpc>
              <a:spcPct val="90000"/>
            </a:lnSpc>
            <a:spcBef>
              <a:spcPct val="0"/>
            </a:spcBef>
            <a:spcAft>
              <a:spcPct val="35000"/>
            </a:spcAft>
            <a:buNone/>
          </a:pPr>
          <a:r>
            <a:rPr lang="en-US" sz="3500" kern="1200">
              <a:latin typeface="Calibri"/>
              <a:ea typeface="Calibri"/>
              <a:cs typeface="Arial"/>
            </a:rPr>
            <a:t>Unable to make capital purchase</a:t>
          </a:r>
        </a:p>
      </dsp:txBody>
      <dsp:txXfrm>
        <a:off x="36391" y="58580"/>
        <a:ext cx="4499217" cy="1074653"/>
      </dsp:txXfrm>
    </dsp:sp>
    <dsp:sp modelId="{13645A2D-AEC5-4144-AFCC-F1EF0425DFE4}">
      <dsp:nvSpPr>
        <dsp:cNvPr id="0" name=""/>
        <dsp:cNvSpPr/>
      </dsp:nvSpPr>
      <dsp:spPr>
        <a:xfrm rot="5400000">
          <a:off x="2036726" y="1146706"/>
          <a:ext cx="498546" cy="316603"/>
        </a:xfrm>
        <a:prstGeom prst="rightArrow">
          <a:avLst>
            <a:gd name="adj1" fmla="val 667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4FAFCA9C-3021-46BE-9000-8B27698066B4}">
      <dsp:nvSpPr>
        <dsp:cNvPr id="0" name=""/>
        <dsp:cNvSpPr/>
      </dsp:nvSpPr>
      <dsp:spPr>
        <a:xfrm>
          <a:off x="2957" y="1566200"/>
          <a:ext cx="4566085" cy="1141521"/>
        </a:xfrm>
        <a:prstGeom prst="roundRect">
          <a:avLst>
            <a:gd name="adj" fmla="val 10000"/>
          </a:avLst>
        </a:prstGeom>
        <a:solidFill>
          <a:srgbClr val="F8C8A7"/>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rtl="0">
            <a:lnSpc>
              <a:spcPct val="90000"/>
            </a:lnSpc>
            <a:spcBef>
              <a:spcPct val="0"/>
            </a:spcBef>
            <a:spcAft>
              <a:spcPct val="35000"/>
            </a:spcAft>
            <a:buNone/>
          </a:pPr>
          <a:r>
            <a:rPr lang="en-US" sz="3400" kern="1200">
              <a:latin typeface="Calibri"/>
              <a:ea typeface="Calibri"/>
              <a:cs typeface="Arial"/>
            </a:rPr>
            <a:t>Fulfill the immediate need</a:t>
          </a:r>
        </a:p>
      </dsp:txBody>
      <dsp:txXfrm>
        <a:off x="36391" y="1599634"/>
        <a:ext cx="4499217" cy="1074653"/>
      </dsp:txXfrm>
    </dsp:sp>
    <dsp:sp modelId="{B78D84FB-2B65-4EAF-87D8-E034C11891C0}">
      <dsp:nvSpPr>
        <dsp:cNvPr id="0" name=""/>
        <dsp:cNvSpPr/>
      </dsp:nvSpPr>
      <dsp:spPr>
        <a:xfrm rot="5400000">
          <a:off x="2040388" y="2675174"/>
          <a:ext cx="491223" cy="340341"/>
        </a:xfrm>
        <a:prstGeom prst="rightArrow">
          <a:avLst>
            <a:gd name="adj1" fmla="val 667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83E988FB-5E48-46C5-A5C8-D1612663D841}">
      <dsp:nvSpPr>
        <dsp:cNvPr id="0" name=""/>
        <dsp:cNvSpPr/>
      </dsp:nvSpPr>
      <dsp:spPr>
        <a:xfrm>
          <a:off x="2957" y="3107254"/>
          <a:ext cx="4566085" cy="1141521"/>
        </a:xfrm>
        <a:prstGeom prst="roundRect">
          <a:avLst>
            <a:gd name="adj" fmla="val 10000"/>
          </a:avLst>
        </a:prstGeom>
        <a:solidFill>
          <a:srgbClr val="FCE4D3"/>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rtl="0">
            <a:lnSpc>
              <a:spcPct val="90000"/>
            </a:lnSpc>
            <a:spcBef>
              <a:spcPct val="0"/>
            </a:spcBef>
            <a:spcAft>
              <a:spcPct val="35000"/>
            </a:spcAft>
            <a:buNone/>
          </a:pPr>
          <a:r>
            <a:rPr lang="en-US" sz="3400" kern="1200">
              <a:latin typeface="Calibri"/>
              <a:ea typeface="Calibri"/>
              <a:cs typeface="Arial"/>
            </a:rPr>
            <a:t>Modify the existing press to meet the targets</a:t>
          </a:r>
        </a:p>
      </dsp:txBody>
      <dsp:txXfrm>
        <a:off x="36391" y="3140688"/>
        <a:ext cx="4499217" cy="10746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5603FA-B889-42C5-8C1E-905E67A2978B}">
      <dsp:nvSpPr>
        <dsp:cNvPr id="0" name=""/>
        <dsp:cNvSpPr/>
      </dsp:nvSpPr>
      <dsp:spPr>
        <a:xfrm>
          <a:off x="2501" y="2830731"/>
          <a:ext cx="3047551" cy="1219020"/>
        </a:xfrm>
        <a:prstGeom prst="chevron">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Arial Black"/>
            </a:rPr>
            <a:t>Safety Guard </a:t>
          </a:r>
          <a:endParaRPr lang="en-US" sz="2400" kern="1200"/>
        </a:p>
      </dsp:txBody>
      <dsp:txXfrm>
        <a:off x="612011" y="2830731"/>
        <a:ext cx="1828531" cy="1219020"/>
      </dsp:txXfrm>
    </dsp:sp>
    <dsp:sp modelId="{D8037519-24AF-41BD-95CD-3A637C33175C}">
      <dsp:nvSpPr>
        <dsp:cNvPr id="0" name=""/>
        <dsp:cNvSpPr/>
      </dsp:nvSpPr>
      <dsp:spPr>
        <a:xfrm>
          <a:off x="2745297" y="2830731"/>
          <a:ext cx="3047551" cy="1219020"/>
        </a:xfrm>
        <a:prstGeom prst="chevron">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Arial Black"/>
            </a:rPr>
            <a:t>Final Tests</a:t>
          </a:r>
          <a:endParaRPr lang="en-US" sz="2400" kern="1200"/>
        </a:p>
      </dsp:txBody>
      <dsp:txXfrm>
        <a:off x="3354807" y="2830731"/>
        <a:ext cx="1828531" cy="1219020"/>
      </dsp:txXfrm>
    </dsp:sp>
    <dsp:sp modelId="{26D4C667-7F00-43CB-B23A-4A6C76DC46D0}">
      <dsp:nvSpPr>
        <dsp:cNvPr id="0" name=""/>
        <dsp:cNvSpPr/>
      </dsp:nvSpPr>
      <dsp:spPr>
        <a:xfrm>
          <a:off x="5488093" y="2830731"/>
          <a:ext cx="3047551" cy="1219020"/>
        </a:xfrm>
        <a:prstGeom prst="chevron">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Arial Black"/>
            </a:rPr>
            <a:t>Deliver To Danfoss</a:t>
          </a:r>
          <a:endParaRPr lang="en-US" sz="2400" kern="1200"/>
        </a:p>
      </dsp:txBody>
      <dsp:txXfrm>
        <a:off x="6097603" y="2830731"/>
        <a:ext cx="1828531" cy="12190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C59418-B5E3-4D67-A409-ECA7FDB44229}">
      <dsp:nvSpPr>
        <dsp:cNvPr id="0" name=""/>
        <dsp:cNvSpPr/>
      </dsp:nvSpPr>
      <dsp:spPr>
        <a:xfrm>
          <a:off x="3184226" y="1593"/>
          <a:ext cx="1775532" cy="115409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000000"/>
              </a:solidFill>
              <a:latin typeface="Calibri"/>
              <a:ea typeface="Calibri"/>
              <a:cs typeface="Calibri"/>
            </a:rPr>
            <a:t>Provide Various Alternatives To The Sponsor</a:t>
          </a:r>
        </a:p>
      </dsp:txBody>
      <dsp:txXfrm>
        <a:off x="3240564" y="57931"/>
        <a:ext cx="1662856" cy="1041419"/>
      </dsp:txXfrm>
    </dsp:sp>
    <dsp:sp modelId="{F9937302-639A-4413-BA80-8EDD5F6CC37D}">
      <dsp:nvSpPr>
        <dsp:cNvPr id="0" name=""/>
        <dsp:cNvSpPr/>
      </dsp:nvSpPr>
      <dsp:spPr>
        <a:xfrm>
          <a:off x="2166290" y="578640"/>
          <a:ext cx="3811405" cy="3811405"/>
        </a:xfrm>
        <a:custGeom>
          <a:avLst/>
          <a:gdLst/>
          <a:ahLst/>
          <a:cxnLst/>
          <a:rect l="0" t="0" r="0" b="0"/>
          <a:pathLst>
            <a:path>
              <a:moveTo>
                <a:pt x="2806242" y="226199"/>
              </a:moveTo>
              <a:arcTo wR="1905702" hR="1905702" stAng="17891998" swAng="2624354"/>
            </a:path>
          </a:pathLst>
        </a:custGeom>
        <a:noFill/>
        <a:ln w="6350"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A8D927E-57C4-4E8B-98BC-49A592BE9E48}">
      <dsp:nvSpPr>
        <dsp:cNvPr id="0" name=""/>
        <dsp:cNvSpPr/>
      </dsp:nvSpPr>
      <dsp:spPr>
        <a:xfrm>
          <a:off x="5089929" y="1907295"/>
          <a:ext cx="1775532" cy="115409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a:solidFill>
                <a:srgbClr val="000000"/>
              </a:solidFill>
              <a:latin typeface="Calibri"/>
              <a:ea typeface="Calibri"/>
              <a:cs typeface="Calibri"/>
            </a:rPr>
            <a:t>Be Prepared For Setbacks</a:t>
          </a:r>
        </a:p>
      </dsp:txBody>
      <dsp:txXfrm>
        <a:off x="5146267" y="1963633"/>
        <a:ext cx="1662856" cy="1041419"/>
      </dsp:txXfrm>
    </dsp:sp>
    <dsp:sp modelId="{94CCEE80-54A6-4FB8-96DD-07DA32BEA00F}">
      <dsp:nvSpPr>
        <dsp:cNvPr id="0" name=""/>
        <dsp:cNvSpPr/>
      </dsp:nvSpPr>
      <dsp:spPr>
        <a:xfrm>
          <a:off x="2166290" y="578640"/>
          <a:ext cx="3811405" cy="3811405"/>
        </a:xfrm>
        <a:custGeom>
          <a:avLst/>
          <a:gdLst/>
          <a:ahLst/>
          <a:cxnLst/>
          <a:rect l="0" t="0" r="0" b="0"/>
          <a:pathLst>
            <a:path>
              <a:moveTo>
                <a:pt x="3717507" y="2496519"/>
              </a:moveTo>
              <a:arcTo wR="1905702" hR="1905702" stAng="1083648" swAng="2624354"/>
            </a:path>
          </a:pathLst>
        </a:custGeom>
        <a:noFill/>
        <a:ln w="6350"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0A27EA5-3B5C-4023-A137-8090EBF1845E}">
      <dsp:nvSpPr>
        <dsp:cNvPr id="0" name=""/>
        <dsp:cNvSpPr/>
      </dsp:nvSpPr>
      <dsp:spPr>
        <a:xfrm>
          <a:off x="3184226" y="3812998"/>
          <a:ext cx="1775532" cy="115409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000000"/>
              </a:solidFill>
              <a:latin typeface="Calibri"/>
              <a:ea typeface="Calibri"/>
              <a:cs typeface="Calibri"/>
            </a:rPr>
            <a:t>Maintain Consistent Communication</a:t>
          </a:r>
          <a:endParaRPr lang="en-US" sz="1800" b="1" kern="1200"/>
        </a:p>
      </dsp:txBody>
      <dsp:txXfrm>
        <a:off x="3240564" y="3869336"/>
        <a:ext cx="1662856" cy="1041419"/>
      </dsp:txXfrm>
    </dsp:sp>
    <dsp:sp modelId="{65F15EC9-D0F8-45AE-BD4C-8B23FF65FE61}">
      <dsp:nvSpPr>
        <dsp:cNvPr id="0" name=""/>
        <dsp:cNvSpPr/>
      </dsp:nvSpPr>
      <dsp:spPr>
        <a:xfrm>
          <a:off x="2166290" y="578640"/>
          <a:ext cx="3811405" cy="3811405"/>
        </a:xfrm>
        <a:custGeom>
          <a:avLst/>
          <a:gdLst/>
          <a:ahLst/>
          <a:cxnLst/>
          <a:rect l="0" t="0" r="0" b="0"/>
          <a:pathLst>
            <a:path>
              <a:moveTo>
                <a:pt x="1005162" y="3585205"/>
              </a:moveTo>
              <a:arcTo wR="1905702" hR="1905702" stAng="7091998" swAng="2624354"/>
            </a:path>
          </a:pathLst>
        </a:custGeom>
        <a:noFill/>
        <a:ln w="6350"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50C34DA-A9AC-4AD8-9DCA-6E043BEFD982}">
      <dsp:nvSpPr>
        <dsp:cNvPr id="0" name=""/>
        <dsp:cNvSpPr/>
      </dsp:nvSpPr>
      <dsp:spPr>
        <a:xfrm>
          <a:off x="1278524" y="1907295"/>
          <a:ext cx="1775532" cy="115409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a:solidFill>
                <a:srgbClr val="000000"/>
              </a:solidFill>
              <a:latin typeface="Calibri"/>
              <a:ea typeface="Calibri"/>
              <a:cs typeface="Calibri"/>
            </a:rPr>
            <a:t>Have Good </a:t>
          </a:r>
          <a:r>
            <a:rPr lang="en-US" sz="1800" b="1" kern="1200">
              <a:latin typeface="Calibri"/>
              <a:ea typeface="Calibri"/>
              <a:cs typeface="Calibri"/>
            </a:rPr>
            <a:t>Organization</a:t>
          </a:r>
        </a:p>
      </dsp:txBody>
      <dsp:txXfrm>
        <a:off x="1334862" y="1963633"/>
        <a:ext cx="1662856" cy="1041419"/>
      </dsp:txXfrm>
    </dsp:sp>
    <dsp:sp modelId="{FCC93FC0-FD81-47FF-A753-4E54AB2B0851}">
      <dsp:nvSpPr>
        <dsp:cNvPr id="0" name=""/>
        <dsp:cNvSpPr/>
      </dsp:nvSpPr>
      <dsp:spPr>
        <a:xfrm>
          <a:off x="2166290" y="578640"/>
          <a:ext cx="3811405" cy="3811405"/>
        </a:xfrm>
        <a:custGeom>
          <a:avLst/>
          <a:gdLst/>
          <a:ahLst/>
          <a:cxnLst/>
          <a:rect l="0" t="0" r="0" b="0"/>
          <a:pathLst>
            <a:path>
              <a:moveTo>
                <a:pt x="93897" y="1314885"/>
              </a:moveTo>
              <a:arcTo wR="1905702" hR="1905702" stAng="11883648" swAng="2624354"/>
            </a:path>
          </a:pathLst>
        </a:custGeom>
        <a:noFill/>
        <a:ln w="6350"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BD1768-8777-0D4D-8307-70FFA4DE0B86}" type="datetimeFigureOut">
              <a:rPr lang="en-US" smtClean="0"/>
              <a:t>4/4/2024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CC1AB-48B7-0748-A812-2B7A531C5611}" type="slidenum">
              <a:rPr lang="en-US" smtClean="0"/>
              <a:t>‹#›</a:t>
            </a:fld>
            <a:endParaRPr lang="en-US"/>
          </a:p>
        </p:txBody>
      </p:sp>
    </p:spTree>
    <p:extLst>
      <p:ext uri="{BB962C8B-B14F-4D97-AF65-F5344CB8AC3E}">
        <p14:creationId xmlns:p14="http://schemas.microsoft.com/office/powerpoint/2010/main" val="206110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at least 20-point font in Room A105, B134, and B136</a:t>
            </a:r>
          </a:p>
          <a:p>
            <a:r>
              <a:rPr lang="en-US"/>
              <a:t>Use at least 25-point font in Room B135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7163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Avoid 75% Black in B135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613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Remove American orange add hyperlink grey</a:t>
            </a:r>
          </a:p>
          <a:p>
            <a:r>
              <a:rPr lang="en-US"/>
              <a:t>Make corn the last for b135</a:t>
            </a:r>
          </a:p>
          <a:p>
            <a:r>
              <a:rPr lang="en-US"/>
              <a:t>All work in 134 imperial move later</a:t>
            </a:r>
          </a:p>
          <a:p>
            <a:r>
              <a:rPr lang="en-US"/>
              <a:t>Tardis doesn’t work in b136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644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variants that work well with Fang Orange. The bolded items show well on the projectors. </a:t>
            </a:r>
          </a:p>
        </p:txBody>
      </p:sp>
      <p:sp>
        <p:nvSpPr>
          <p:cNvPr id="4" name="Slide Number Placeholder 3"/>
          <p:cNvSpPr>
            <a:spLocks noGrp="1"/>
          </p:cNvSpPr>
          <p:nvPr>
            <p:ph type="sldNum" sz="quarter" idx="5"/>
          </p:nvPr>
        </p:nvSpPr>
        <p:spPr/>
        <p:txBody>
          <a:bodyPr/>
          <a:lstStyle/>
          <a:p>
            <a:fld id="{41CCC1AB-48B7-0748-A812-2B7A531C5611}" type="slidenum">
              <a:rPr lang="en-US" smtClean="0"/>
              <a:t>80</a:t>
            </a:fld>
            <a:endParaRPr lang="en-US"/>
          </a:p>
        </p:txBody>
      </p:sp>
    </p:spTree>
    <p:extLst>
      <p:ext uri="{BB962C8B-B14F-4D97-AF65-F5344CB8AC3E}">
        <p14:creationId xmlns:p14="http://schemas.microsoft.com/office/powerpoint/2010/main" val="37060368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3010818515"/>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4/4/2024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880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4/4/2024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22307240-87E0-C751-8DE7-65BC4314EF08}"/>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500245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4/4/2024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40144CB6-3688-E780-4289-56E8D11EF56E}"/>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925119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4/4/2024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310761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4/4/2024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209134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146061182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4/4/2024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37447893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4/4/2024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73238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4/4/2024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88025866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4/4/2024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307193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4/4/2024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
        <p:nvSpPr>
          <p:cNvPr id="11" name="Text Placeholder 8">
            <a:extLst>
              <a:ext uri="{FF2B5EF4-FFF2-40B4-BE49-F238E27FC236}">
                <a16:creationId xmlns:a16="http://schemas.microsoft.com/office/drawing/2014/main" id="{A5480945-B44D-7ABE-111F-0E5BCDF10353}"/>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35056340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533401" y="1709738"/>
            <a:ext cx="958594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533400" y="4589463"/>
            <a:ext cx="95859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4/4/2024</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92389433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4/4/2024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6248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4/4/2024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05611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4/4/2024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61175679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4/4/2024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35890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4/4/2024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6387952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4/4/2024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9585378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4/4/2024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496836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4/4/2024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6870877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610639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4/4/2024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
        <p:nvSpPr>
          <p:cNvPr id="7" name="Text Placeholder 8">
            <a:extLst>
              <a:ext uri="{FF2B5EF4-FFF2-40B4-BE49-F238E27FC236}">
                <a16:creationId xmlns:a16="http://schemas.microsoft.com/office/drawing/2014/main" id="{3F2F9256-5F8D-C235-A3A8-FEB4D68593F8}"/>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158026458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0624168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7016589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2610757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1822171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767091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4/4/2024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ext Placeholder 8">
            <a:extLst>
              <a:ext uri="{FF2B5EF4-FFF2-40B4-BE49-F238E27FC236}">
                <a16:creationId xmlns:a16="http://schemas.microsoft.com/office/drawing/2014/main" id="{035E70C4-9C12-F084-D1BF-2D793D9A18FB}"/>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132296050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4/4/2024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03681057-1BD8-7568-0255-706D80FC6107}"/>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81850932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533401" y="1709738"/>
            <a:ext cx="958594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533400" y="4589463"/>
            <a:ext cx="95859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4/4/2024</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Text Placeholder 8">
            <a:extLst>
              <a:ext uri="{FF2B5EF4-FFF2-40B4-BE49-F238E27FC236}">
                <a16:creationId xmlns:a16="http://schemas.microsoft.com/office/drawing/2014/main" id="{5031B726-3AC9-1FE5-8F6E-D601254CCAE7}"/>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34569670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4/4/2024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4938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4/4/2024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3141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4/4/2024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134409814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theme" Target="../theme/theme2.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533400" y="457200"/>
            <a:ext cx="96012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533400" y="1825625"/>
            <a:ext cx="96012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sp>
        <p:nvSpPr>
          <p:cNvPr id="10" name="Rectangle 9">
            <a:extLst>
              <a:ext uri="{FF2B5EF4-FFF2-40B4-BE49-F238E27FC236}">
                <a16:creationId xmlns:a16="http://schemas.microsoft.com/office/drawing/2014/main" id="{729EC29E-894E-9FF1-A6A7-272BF086D3C1}"/>
              </a:ext>
            </a:extLst>
          </p:cNvPr>
          <p:cNvSpPr/>
          <p:nvPr userDrawn="1"/>
        </p:nvSpPr>
        <p:spPr>
          <a:xfrm>
            <a:off x="10678509" y="0"/>
            <a:ext cx="1513491" cy="6865992"/>
          </a:xfrm>
          <a:prstGeom prst="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17" name="Diagonal Stripe 16">
            <a:extLst>
              <a:ext uri="{FF2B5EF4-FFF2-40B4-BE49-F238E27FC236}">
                <a16:creationId xmlns:a16="http://schemas.microsoft.com/office/drawing/2014/main" id="{0B619F45-0103-F301-0229-BD7A441D2DBB}"/>
              </a:ext>
            </a:extLst>
          </p:cNvPr>
          <p:cNvSpPr/>
          <p:nvPr userDrawn="1"/>
        </p:nvSpPr>
        <p:spPr>
          <a:xfrm flipH="1">
            <a:off x="10678508" y="725214"/>
            <a:ext cx="1532465" cy="1423931"/>
          </a:xfrm>
          <a:prstGeom prst="diagStripe">
            <a:avLst>
              <a:gd name="adj" fmla="val 50671"/>
            </a:avLst>
          </a:prstGeom>
          <a:solidFill>
            <a:srgbClr val="782F40">
              <a:alpha val="28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iagonal Stripe 18">
            <a:extLst>
              <a:ext uri="{FF2B5EF4-FFF2-40B4-BE49-F238E27FC236}">
                <a16:creationId xmlns:a16="http://schemas.microsoft.com/office/drawing/2014/main" id="{434A750A-3F86-1FD5-F797-C1FBC2B60BF6}"/>
              </a:ext>
            </a:extLst>
          </p:cNvPr>
          <p:cNvSpPr/>
          <p:nvPr userDrawn="1"/>
        </p:nvSpPr>
        <p:spPr>
          <a:xfrm flipH="1">
            <a:off x="10964330" y="0"/>
            <a:ext cx="1246641" cy="1177160"/>
          </a:xfrm>
          <a:prstGeom prst="diagStripe">
            <a:avLst/>
          </a:prstGeom>
          <a:solidFill>
            <a:srgbClr val="782F40">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4/4/2024</a:t>
            </a:fld>
            <a:endParaRPr lang="en-US"/>
          </a:p>
        </p:txBody>
      </p:sp>
    </p:spTree>
    <p:extLst>
      <p:ext uri="{BB962C8B-B14F-4D97-AF65-F5344CB8AC3E}">
        <p14:creationId xmlns:p14="http://schemas.microsoft.com/office/powerpoint/2010/main" val="37057406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2" r:id="rId5"/>
    <p:sldLayoutId id="2147483651" r:id="rId6"/>
    <p:sldLayoutId id="2147483662" r:id="rId7"/>
    <p:sldLayoutId id="2147483663" r:id="rId8"/>
    <p:sldLayoutId id="2147483660" r:id="rId9"/>
    <p:sldLayoutId id="2147483664" r:id="rId10"/>
    <p:sldLayoutId id="2147483656" r:id="rId11"/>
    <p:sldLayoutId id="2147483661" r:id="rId12"/>
    <p:sldLayoutId id="2147483658" r:id="rId13"/>
    <p:sldLayoutId id="2147483659" r:id="rId14"/>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336" userDrawn="1">
          <p15:clr>
            <a:srgbClr val="547EBF"/>
          </p15:clr>
        </p15:guide>
        <p15:guide id="4" pos="6384"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533400" y="457200"/>
            <a:ext cx="96012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533400" y="1825625"/>
            <a:ext cx="96012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4/4/2024</a:t>
            </a:fld>
            <a:endParaRPr lang="en-US"/>
          </a:p>
        </p:txBody>
      </p:sp>
      <p:sp>
        <p:nvSpPr>
          <p:cNvPr id="20" name="Rectangle 19">
            <a:extLst>
              <a:ext uri="{FF2B5EF4-FFF2-40B4-BE49-F238E27FC236}">
                <a16:creationId xmlns:a16="http://schemas.microsoft.com/office/drawing/2014/main" id="{74886DB4-4258-8A85-F4EE-A2422F314163}"/>
              </a:ext>
            </a:extLst>
          </p:cNvPr>
          <p:cNvSpPr/>
          <p:nvPr userDrawn="1"/>
        </p:nvSpPr>
        <p:spPr>
          <a:xfrm>
            <a:off x="10678509" y="0"/>
            <a:ext cx="1513491" cy="6865992"/>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ack and white logo&#10;&#10;Description automatically generated">
            <a:extLst>
              <a:ext uri="{FF2B5EF4-FFF2-40B4-BE49-F238E27FC236}">
                <a16:creationId xmlns:a16="http://schemas.microsoft.com/office/drawing/2014/main" id="{DB0D957D-95C3-64F0-63F7-7843E0C42622}"/>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22" name="Diagonal Stripe 21">
            <a:extLst>
              <a:ext uri="{FF2B5EF4-FFF2-40B4-BE49-F238E27FC236}">
                <a16:creationId xmlns:a16="http://schemas.microsoft.com/office/drawing/2014/main" id="{41C343E7-CBE2-CA11-041C-5D8FB0EF716E}"/>
              </a:ext>
            </a:extLst>
          </p:cNvPr>
          <p:cNvSpPr/>
          <p:nvPr userDrawn="1"/>
        </p:nvSpPr>
        <p:spPr>
          <a:xfrm flipH="1">
            <a:off x="10252784" y="-16448"/>
            <a:ext cx="1750906"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iagonal Stripe 22">
            <a:extLst>
              <a:ext uri="{FF2B5EF4-FFF2-40B4-BE49-F238E27FC236}">
                <a16:creationId xmlns:a16="http://schemas.microsoft.com/office/drawing/2014/main" id="{F8ADD025-C3C4-485E-E1CF-C849233D47E5}"/>
              </a:ext>
            </a:extLst>
          </p:cNvPr>
          <p:cNvSpPr/>
          <p:nvPr userDrawn="1"/>
        </p:nvSpPr>
        <p:spPr>
          <a:xfrm flipH="1">
            <a:off x="10665954" y="766574"/>
            <a:ext cx="1545019" cy="1399020"/>
          </a:xfrm>
          <a:prstGeom prst="diagStripe">
            <a:avLst>
              <a:gd name="adj" fmla="val 50671"/>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iagonal Stripe 23">
            <a:extLst>
              <a:ext uri="{FF2B5EF4-FFF2-40B4-BE49-F238E27FC236}">
                <a16:creationId xmlns:a16="http://schemas.microsoft.com/office/drawing/2014/main" id="{B8A2024E-A79D-FD85-D0AB-B9E6700323D6}"/>
              </a:ext>
            </a:extLst>
          </p:cNvPr>
          <p:cNvSpPr/>
          <p:nvPr userDrawn="1"/>
        </p:nvSpPr>
        <p:spPr>
          <a:xfrm flipH="1">
            <a:off x="9816661" y="583103"/>
            <a:ext cx="1750905"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iagonal Stripe 24">
            <a:extLst>
              <a:ext uri="{FF2B5EF4-FFF2-40B4-BE49-F238E27FC236}">
                <a16:creationId xmlns:a16="http://schemas.microsoft.com/office/drawing/2014/main" id="{901C6E55-08CE-D78A-3EBE-8C104D3AE00B}"/>
              </a:ext>
            </a:extLst>
          </p:cNvPr>
          <p:cNvSpPr/>
          <p:nvPr userDrawn="1"/>
        </p:nvSpPr>
        <p:spPr>
          <a:xfrm flipH="1">
            <a:off x="10867696" y="-1"/>
            <a:ext cx="1343276" cy="1187671"/>
          </a:xfrm>
          <a:prstGeom prst="diagStripe">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5712033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336" userDrawn="1">
          <p15:clr>
            <a:srgbClr val="547EBF"/>
          </p15:clr>
        </p15:guide>
        <p15:guide id="4" pos="6384"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9.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jpeg"/><Relationship Id="rId3" Type="http://schemas.openxmlformats.org/officeDocument/2006/relationships/image" Target="../media/image32.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jpeg"/><Relationship Id="rId2" Type="http://schemas.openxmlformats.org/officeDocument/2006/relationships/image" Target="../media/image40.png"/><Relationship Id="rId16" Type="http://schemas.openxmlformats.org/officeDocument/2006/relationships/image" Target="../media/image53.png"/><Relationship Id="rId1" Type="http://schemas.openxmlformats.org/officeDocument/2006/relationships/slideLayout" Target="../slideLayouts/slideLayout19.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jpeg"/><Relationship Id="rId3" Type="http://schemas.openxmlformats.org/officeDocument/2006/relationships/image" Target="../media/image32.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jpeg"/><Relationship Id="rId2" Type="http://schemas.openxmlformats.org/officeDocument/2006/relationships/image" Target="../media/image40.png"/><Relationship Id="rId16" Type="http://schemas.openxmlformats.org/officeDocument/2006/relationships/image" Target="../media/image53.png"/><Relationship Id="rId1" Type="http://schemas.openxmlformats.org/officeDocument/2006/relationships/slideLayout" Target="../slideLayouts/slideLayout19.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19.xml"/><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9.xml"/><Relationship Id="rId5" Type="http://schemas.openxmlformats.org/officeDocument/2006/relationships/image" Target="../media/image59.sv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Layout" Target="../diagrams/layout1.xml"/><Relationship Id="rId7" Type="http://schemas.openxmlformats.org/officeDocument/2006/relationships/image" Target="../media/image60.png"/><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9.xml"/><Relationship Id="rId6" Type="http://schemas.openxmlformats.org/officeDocument/2006/relationships/image" Target="../media/image36.jpeg"/><Relationship Id="rId5" Type="http://schemas.openxmlformats.org/officeDocument/2006/relationships/image" Target="../media/image64.jpeg"/><Relationship Id="rId4" Type="http://schemas.openxmlformats.org/officeDocument/2006/relationships/image" Target="../media/image63.jpeg"/></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19.xml"/><Relationship Id="rId4" Type="http://schemas.openxmlformats.org/officeDocument/2006/relationships/image" Target="../media/image64.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microsoft.com/office/2017/06/relationships/model3d" Target="../media/model3d2.glb"/><Relationship Id="rId1" Type="http://schemas.openxmlformats.org/officeDocument/2006/relationships/slideLayout" Target="../slideLayouts/slideLayout19.xml"/><Relationship Id="rId5" Type="http://schemas.openxmlformats.org/officeDocument/2006/relationships/image" Target="../media/image67.pn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microsoft.com/office/2017/06/relationships/model3d" Target="../media/model3d2.glb"/><Relationship Id="rId1" Type="http://schemas.openxmlformats.org/officeDocument/2006/relationships/slideLayout" Target="../slideLayouts/slideLayout19.xml"/><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68.png"/><Relationship Id="rId1" Type="http://schemas.openxmlformats.org/officeDocument/2006/relationships/slideLayout" Target="../slideLayouts/slideLayout19.xml"/><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70.png"/><Relationship Id="rId1" Type="http://schemas.openxmlformats.org/officeDocument/2006/relationships/slideLayout" Target="../slideLayouts/slideLayout19.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9.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microsoft.com/office/2017/06/relationships/model3d" Target="../media/model3d3.glb"/><Relationship Id="rId1" Type="http://schemas.openxmlformats.org/officeDocument/2006/relationships/slideLayout" Target="../slideLayouts/slideLayout18.xml"/><Relationship Id="rId4" Type="http://schemas.openxmlformats.org/officeDocument/2006/relationships/image" Target="../media/image83.pn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4.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microsoft.com/office/2017/06/relationships/model3d" Target="../media/model3d4.glb"/><Relationship Id="rId1" Type="http://schemas.openxmlformats.org/officeDocument/2006/relationships/slideLayout" Target="../slideLayouts/slideLayout19.xml"/><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19.xml"/><Relationship Id="rId5" Type="http://schemas.openxmlformats.org/officeDocument/2006/relationships/image" Target="../media/image90.png"/><Relationship Id="rId4" Type="http://schemas.openxmlformats.org/officeDocument/2006/relationships/image" Target="../media/image89.jpeg"/></Relationships>
</file>

<file path=ppt/slides/_rels/slide4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19.xml"/><Relationship Id="rId5" Type="http://schemas.openxmlformats.org/officeDocument/2006/relationships/image" Target="../media/image90.png"/><Relationship Id="rId4" Type="http://schemas.openxmlformats.org/officeDocument/2006/relationships/image" Target="../media/image89.jpeg"/></Relationships>
</file>

<file path=ppt/slides/_rels/slide4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1.png"/><Relationship Id="rId1" Type="http://schemas.openxmlformats.org/officeDocument/2006/relationships/slideLayout" Target="../slideLayouts/slideLayout19.xml"/><Relationship Id="rId5" Type="http://schemas.openxmlformats.org/officeDocument/2006/relationships/image" Target="../media/image87.jpeg"/><Relationship Id="rId4" Type="http://schemas.openxmlformats.org/officeDocument/2006/relationships/image" Target="../media/image89.jpeg"/></Relationships>
</file>

<file path=ppt/slides/_rels/slide4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1.png"/><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92.png"/><Relationship Id="rId4" Type="http://schemas.openxmlformats.org/officeDocument/2006/relationships/image" Target="../media/image89.jpeg"/></Relationships>
</file>

<file path=ppt/slides/_rels/slide4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diagramLayout" Target="../diagrams/layout2.xml"/><Relationship Id="rId7" Type="http://schemas.openxmlformats.org/officeDocument/2006/relationships/image" Target="../media/image93.png"/><Relationship Id="rId12" Type="http://schemas.openxmlformats.org/officeDocument/2006/relationships/image" Target="../media/image98.svg"/><Relationship Id="rId2" Type="http://schemas.openxmlformats.org/officeDocument/2006/relationships/diagramData" Target="../diagrams/data2.xml"/><Relationship Id="rId1" Type="http://schemas.openxmlformats.org/officeDocument/2006/relationships/slideLayout" Target="../slideLayouts/slideLayout19.xml"/><Relationship Id="rId6" Type="http://schemas.microsoft.com/office/2007/relationships/diagramDrawing" Target="../diagrams/drawing2.xml"/><Relationship Id="rId11" Type="http://schemas.openxmlformats.org/officeDocument/2006/relationships/image" Target="../media/image97.png"/><Relationship Id="rId5" Type="http://schemas.openxmlformats.org/officeDocument/2006/relationships/diagramColors" Target="../diagrams/colors2.xml"/><Relationship Id="rId10" Type="http://schemas.openxmlformats.org/officeDocument/2006/relationships/image" Target="../media/image96.svg"/><Relationship Id="rId4" Type="http://schemas.openxmlformats.org/officeDocument/2006/relationships/diagramQuickStyle" Target="../diagrams/quickStyle2.xml"/><Relationship Id="rId9" Type="http://schemas.openxmlformats.org/officeDocument/2006/relationships/image" Target="../media/image95.png"/></Relationships>
</file>

<file path=ppt/slides/_rels/slide52.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21.svg"/><Relationship Id="rId18" Type="http://schemas.openxmlformats.org/officeDocument/2006/relationships/image" Target="../media/image26.png"/><Relationship Id="rId3" Type="http://schemas.openxmlformats.org/officeDocument/2006/relationships/image" Target="../media/image29.svg"/><Relationship Id="rId7" Type="http://schemas.openxmlformats.org/officeDocument/2006/relationships/image" Target="../media/image17.svg"/><Relationship Id="rId12" Type="http://schemas.openxmlformats.org/officeDocument/2006/relationships/image" Target="../media/image20.png"/><Relationship Id="rId17" Type="http://schemas.openxmlformats.org/officeDocument/2006/relationships/image" Target="../media/image25.svg"/><Relationship Id="rId2" Type="http://schemas.openxmlformats.org/officeDocument/2006/relationships/image" Target="../media/image28.png"/><Relationship Id="rId16" Type="http://schemas.openxmlformats.org/officeDocument/2006/relationships/image" Target="../media/image24.png"/><Relationship Id="rId1" Type="http://schemas.openxmlformats.org/officeDocument/2006/relationships/slideLayout" Target="../slideLayouts/slideLayout19.xml"/><Relationship Id="rId6" Type="http://schemas.openxmlformats.org/officeDocument/2006/relationships/image" Target="../media/image16.png"/><Relationship Id="rId11" Type="http://schemas.openxmlformats.org/officeDocument/2006/relationships/image" Target="../media/image19.svg"/><Relationship Id="rId5" Type="http://schemas.openxmlformats.org/officeDocument/2006/relationships/image" Target="../media/image31.svg"/><Relationship Id="rId15" Type="http://schemas.openxmlformats.org/officeDocument/2006/relationships/image" Target="../media/image23.svg"/><Relationship Id="rId10" Type="http://schemas.openxmlformats.org/officeDocument/2006/relationships/image" Target="../media/image18.png"/><Relationship Id="rId19" Type="http://schemas.openxmlformats.org/officeDocument/2006/relationships/image" Target="../media/image27.svg"/><Relationship Id="rId4" Type="http://schemas.openxmlformats.org/officeDocument/2006/relationships/image" Target="../media/image30.png"/><Relationship Id="rId9" Type="http://schemas.openxmlformats.org/officeDocument/2006/relationships/image" Target="../media/image59.svg"/><Relationship Id="rId14" Type="http://schemas.openxmlformats.org/officeDocument/2006/relationships/image" Target="../media/image22.png"/></Relationships>
</file>

<file path=ppt/slides/_rels/slide53.xml.rels><?xml version="1.0" encoding="UTF-8" standalone="yes"?>
<Relationships xmlns="http://schemas.openxmlformats.org/package/2006/relationships"><Relationship Id="rId8" Type="http://schemas.openxmlformats.org/officeDocument/2006/relationships/image" Target="../media/image100.svg"/><Relationship Id="rId13" Type="http://schemas.openxmlformats.org/officeDocument/2006/relationships/image" Target="../media/image105.png"/><Relationship Id="rId3" Type="http://schemas.openxmlformats.org/officeDocument/2006/relationships/diagramLayout" Target="../diagrams/layout3.xml"/><Relationship Id="rId7" Type="http://schemas.openxmlformats.org/officeDocument/2006/relationships/image" Target="../media/image99.png"/><Relationship Id="rId12" Type="http://schemas.openxmlformats.org/officeDocument/2006/relationships/image" Target="../media/image104.svg"/><Relationship Id="rId2" Type="http://schemas.openxmlformats.org/officeDocument/2006/relationships/diagramData" Target="../diagrams/data3.xml"/><Relationship Id="rId16" Type="http://schemas.openxmlformats.org/officeDocument/2006/relationships/image" Target="../media/image108.svg"/><Relationship Id="rId1" Type="http://schemas.openxmlformats.org/officeDocument/2006/relationships/slideLayout" Target="../slideLayouts/slideLayout19.xml"/><Relationship Id="rId6" Type="http://schemas.microsoft.com/office/2007/relationships/diagramDrawing" Target="../diagrams/drawing3.xml"/><Relationship Id="rId11" Type="http://schemas.openxmlformats.org/officeDocument/2006/relationships/image" Target="../media/image103.png"/><Relationship Id="rId5" Type="http://schemas.openxmlformats.org/officeDocument/2006/relationships/diagramColors" Target="../diagrams/colors3.xml"/><Relationship Id="rId15" Type="http://schemas.openxmlformats.org/officeDocument/2006/relationships/image" Target="../media/image107.png"/><Relationship Id="rId10" Type="http://schemas.openxmlformats.org/officeDocument/2006/relationships/image" Target="../media/image102.svg"/><Relationship Id="rId4" Type="http://schemas.openxmlformats.org/officeDocument/2006/relationships/diagramQuickStyle" Target="../diagrams/quickStyle3.xml"/><Relationship Id="rId9" Type="http://schemas.openxmlformats.org/officeDocument/2006/relationships/image" Target="../media/image101.png"/><Relationship Id="rId14" Type="http://schemas.openxmlformats.org/officeDocument/2006/relationships/image" Target="../media/image106.svg"/></Relationships>
</file>

<file path=ppt/slides/_rels/slide5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30.xml"/><Relationship Id="rId4" Type="http://schemas.openxmlformats.org/officeDocument/2006/relationships/image" Target="../media/image111.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112.png"/><Relationship Id="rId2" Type="http://schemas.microsoft.com/office/2017/06/relationships/model3d" Target="../media/model3d1.glb"/><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image" Target="../media/image112.png"/><Relationship Id="rId2" Type="http://schemas.microsoft.com/office/2017/06/relationships/model3d" Target="../media/model3d1.glb"/><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image" Target="../media/image115.svg"/><Relationship Id="rId2" Type="http://schemas.openxmlformats.org/officeDocument/2006/relationships/image" Target="../media/image114.png"/><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image" Target="../media/image117.svg"/><Relationship Id="rId7" Type="http://schemas.openxmlformats.org/officeDocument/2006/relationships/image" Target="../media/image121.svg"/><Relationship Id="rId2" Type="http://schemas.openxmlformats.org/officeDocument/2006/relationships/image" Target="../media/image116.png"/><Relationship Id="rId1" Type="http://schemas.openxmlformats.org/officeDocument/2006/relationships/slideLayout" Target="../slideLayouts/slideLayout19.xml"/><Relationship Id="rId6" Type="http://schemas.openxmlformats.org/officeDocument/2006/relationships/image" Target="../media/image120.png"/><Relationship Id="rId5" Type="http://schemas.openxmlformats.org/officeDocument/2006/relationships/image" Target="../media/image119.svg"/><Relationship Id="rId4" Type="http://schemas.openxmlformats.org/officeDocument/2006/relationships/image" Target="../media/image118.png"/></Relationships>
</file>

<file path=ppt/slides/_rels/slide66.xml.rels><?xml version="1.0" encoding="UTF-8" standalone="yes"?>
<Relationships xmlns="http://schemas.openxmlformats.org/package/2006/relationships"><Relationship Id="rId3" Type="http://schemas.openxmlformats.org/officeDocument/2006/relationships/image" Target="../media/image112.png"/><Relationship Id="rId2" Type="http://schemas.microsoft.com/office/2017/06/relationships/model3d" Target="../media/model3d1.glb"/><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122.png"/><Relationship Id="rId2" Type="http://schemas.microsoft.com/office/2017/06/relationships/model3d" Target="../media/model3d5.glb"/><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2.svg"/><Relationship Id="rId3" Type="http://schemas.openxmlformats.org/officeDocument/2006/relationships/image" Target="../media/image124.svg"/><Relationship Id="rId7" Type="http://schemas.openxmlformats.org/officeDocument/2006/relationships/image" Target="../media/image128.svg"/><Relationship Id="rId12" Type="http://schemas.openxmlformats.org/officeDocument/2006/relationships/image" Target="../media/image131.png"/><Relationship Id="rId2" Type="http://schemas.openxmlformats.org/officeDocument/2006/relationships/image" Target="../media/image123.png"/><Relationship Id="rId1" Type="http://schemas.openxmlformats.org/officeDocument/2006/relationships/slideLayout" Target="../slideLayouts/slideLayout19.xml"/><Relationship Id="rId6" Type="http://schemas.openxmlformats.org/officeDocument/2006/relationships/image" Target="../media/image127.png"/><Relationship Id="rId11" Type="http://schemas.openxmlformats.org/officeDocument/2006/relationships/image" Target="../media/image100.svg"/><Relationship Id="rId5" Type="http://schemas.openxmlformats.org/officeDocument/2006/relationships/image" Target="../media/image126.svg"/><Relationship Id="rId15" Type="http://schemas.openxmlformats.org/officeDocument/2006/relationships/image" Target="../media/image134.svg"/><Relationship Id="rId10" Type="http://schemas.openxmlformats.org/officeDocument/2006/relationships/image" Target="../media/image99.png"/><Relationship Id="rId4" Type="http://schemas.openxmlformats.org/officeDocument/2006/relationships/image" Target="../media/image125.png"/><Relationship Id="rId9" Type="http://schemas.openxmlformats.org/officeDocument/2006/relationships/image" Target="../media/image130.svg"/><Relationship Id="rId14" Type="http://schemas.openxmlformats.org/officeDocument/2006/relationships/image" Target="../media/image133.png"/></Relationships>
</file>

<file path=ppt/slides/_rels/slide6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9.xml"/><Relationship Id="rId5" Type="http://schemas.openxmlformats.org/officeDocument/2006/relationships/image" Target="../media/image138.png"/><Relationship Id="rId4" Type="http://schemas.openxmlformats.org/officeDocument/2006/relationships/image" Target="../media/image137.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7/06/relationships/model3d" Target="../media/model3d1.glb"/><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9.png"/><Relationship Id="rId1" Type="http://schemas.openxmlformats.org/officeDocument/2006/relationships/slideLayout" Target="../slideLayouts/slideLayout19.xml"/><Relationship Id="rId4" Type="http://schemas.openxmlformats.org/officeDocument/2006/relationships/image" Target="../media/image140.png"/></Relationships>
</file>

<file path=ppt/slides/_rels/slide7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9.xml"/><Relationship Id="rId5" Type="http://schemas.openxmlformats.org/officeDocument/2006/relationships/image" Target="../media/image144.png"/><Relationship Id="rId4" Type="http://schemas.openxmlformats.org/officeDocument/2006/relationships/image" Target="../media/image143.png"/></Relationships>
</file>

<file path=ppt/slides/_rels/slide7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89.jpeg"/><Relationship Id="rId1" Type="http://schemas.openxmlformats.org/officeDocument/2006/relationships/slideLayout" Target="../slideLayouts/slideLayout17.xml"/><Relationship Id="rId6" Type="http://schemas.openxmlformats.org/officeDocument/2006/relationships/image" Target="../media/image146.jpeg"/><Relationship Id="rId5" Type="http://schemas.openxmlformats.org/officeDocument/2006/relationships/image" Target="../media/image90.png"/><Relationship Id="rId4" Type="http://schemas.openxmlformats.org/officeDocument/2006/relationships/image" Target="../media/image87.jpeg"/></Relationships>
</file>

<file path=ppt/slides/_rels/slide7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9.xml"/><Relationship Id="rId5" Type="http://schemas.openxmlformats.org/officeDocument/2006/relationships/image" Target="../media/image144.png"/><Relationship Id="rId4" Type="http://schemas.openxmlformats.org/officeDocument/2006/relationships/image" Target="../media/image143.png"/></Relationships>
</file>

<file path=ppt/slides/_rels/slide74.xml.rels><?xml version="1.0" encoding="UTF-8" standalone="yes"?>
<Relationships xmlns="http://schemas.openxmlformats.org/package/2006/relationships"><Relationship Id="rId3" Type="http://schemas.openxmlformats.org/officeDocument/2006/relationships/image" Target="../media/image147.png"/><Relationship Id="rId2" Type="http://schemas.microsoft.com/office/2017/06/relationships/model3d" Target="../media/model3d1.glb"/><Relationship Id="rId1" Type="http://schemas.openxmlformats.org/officeDocument/2006/relationships/slideLayout" Target="../slideLayouts/slideLayout19.xml"/><Relationship Id="rId5" Type="http://schemas.openxmlformats.org/officeDocument/2006/relationships/image" Target="../media/image148.png"/><Relationship Id="rId4" Type="http://schemas.microsoft.com/office/2017/06/relationships/model3d" Target="../media/model3d2.glb"/></Relationships>
</file>

<file path=ppt/slides/_rels/slide7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68.png"/><Relationship Id="rId1" Type="http://schemas.openxmlformats.org/officeDocument/2006/relationships/slideLayout" Target="../slideLayouts/slideLayout19.xml"/><Relationship Id="rId5" Type="http://schemas.openxmlformats.org/officeDocument/2006/relationships/image" Target="../media/image70.png"/><Relationship Id="rId4" Type="http://schemas.openxmlformats.org/officeDocument/2006/relationships/image" Target="../media/image150.png"/></Relationships>
</file>

<file path=ppt/slides/_rels/slide7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51.jpeg"/><Relationship Id="rId1" Type="http://schemas.openxmlformats.org/officeDocument/2006/relationships/slideLayout" Target="../slideLayouts/slideLayout19.xml"/><Relationship Id="rId5" Type="http://schemas.openxmlformats.org/officeDocument/2006/relationships/image" Target="../media/image152.png"/><Relationship Id="rId4" Type="http://schemas.openxmlformats.org/officeDocument/2006/relationships/image" Target="../media/image141.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image" Target="../media/image17.svg"/><Relationship Id="rId7" Type="http://schemas.openxmlformats.org/officeDocument/2006/relationships/image" Target="../media/image21.sv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20.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17.svg"/><Relationship Id="rId2" Type="http://schemas.openxmlformats.org/officeDocument/2006/relationships/image" Target="../media/image28.png"/><Relationship Id="rId1" Type="http://schemas.openxmlformats.org/officeDocument/2006/relationships/slideLayout" Target="../slideLayouts/slideLayout20.xml"/><Relationship Id="rId6" Type="http://schemas.openxmlformats.org/officeDocument/2006/relationships/image" Target="../media/image16.png"/><Relationship Id="rId5" Type="http://schemas.openxmlformats.org/officeDocument/2006/relationships/image" Target="../media/image31.sv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90E275-35BA-DEDB-5AA0-E3ED05143D2E}"/>
              </a:ext>
            </a:extLst>
          </p:cNvPr>
          <p:cNvSpPr>
            <a:spLocks noGrp="1"/>
          </p:cNvSpPr>
          <p:nvPr>
            <p:ph type="ctrTitle"/>
          </p:nvPr>
        </p:nvSpPr>
        <p:spPr/>
        <p:txBody>
          <a:bodyPr/>
          <a:lstStyle/>
          <a:p>
            <a:r>
              <a:rPr lang="en-US" sz="3600"/>
              <a:t>Danfoss-Mini TT Shaft Bearing Press</a:t>
            </a:r>
          </a:p>
        </p:txBody>
      </p:sp>
      <p:sp>
        <p:nvSpPr>
          <p:cNvPr id="6" name="Subtitle 5">
            <a:extLst>
              <a:ext uri="{FF2B5EF4-FFF2-40B4-BE49-F238E27FC236}">
                <a16:creationId xmlns:a16="http://schemas.microsoft.com/office/drawing/2014/main" id="{1A98657A-6FD2-A346-6456-FE7CA89F9095}"/>
              </a:ext>
            </a:extLst>
          </p:cNvPr>
          <p:cNvSpPr>
            <a:spLocks noGrp="1"/>
          </p:cNvSpPr>
          <p:nvPr>
            <p:ph type="subTitle" idx="1"/>
          </p:nvPr>
        </p:nvSpPr>
        <p:spPr/>
        <p:txBody>
          <a:bodyPr>
            <a:normAutofit/>
          </a:bodyPr>
          <a:lstStyle/>
          <a:p>
            <a:r>
              <a:rPr lang="en-US" sz="3600"/>
              <a:t>Team 512</a:t>
            </a:r>
          </a:p>
        </p:txBody>
      </p:sp>
      <p:sp>
        <p:nvSpPr>
          <p:cNvPr id="7" name="Text Placeholder 6">
            <a:extLst>
              <a:ext uri="{FF2B5EF4-FFF2-40B4-BE49-F238E27FC236}">
                <a16:creationId xmlns:a16="http://schemas.microsoft.com/office/drawing/2014/main" id="{783DA0E5-0D98-83CA-305E-E08A54C609D4}"/>
              </a:ext>
            </a:extLst>
          </p:cNvPr>
          <p:cNvSpPr>
            <a:spLocks noGrp="1"/>
          </p:cNvSpPr>
          <p:nvPr>
            <p:ph type="body" sz="quarter" idx="13"/>
          </p:nvPr>
        </p:nvSpPr>
        <p:spPr/>
        <p:txBody>
          <a:bodyPr/>
          <a:lstStyle/>
          <a:p>
            <a:r>
              <a:rPr lang="en-US">
                <a:latin typeface="Arial"/>
                <a:cs typeface="Arial"/>
              </a:rPr>
              <a:t>April 4, 2024</a:t>
            </a:r>
          </a:p>
        </p:txBody>
      </p:sp>
    </p:spTree>
    <p:extLst>
      <p:ext uri="{BB962C8B-B14F-4D97-AF65-F5344CB8AC3E}">
        <p14:creationId xmlns:p14="http://schemas.microsoft.com/office/powerpoint/2010/main" val="4046269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2E4C8357-C498-A11C-8C51-B0C06A247D5B}"/>
              </a:ext>
            </a:extLst>
          </p:cNvPr>
          <p:cNvSpPr>
            <a:spLocks noGrp="1"/>
          </p:cNvSpPr>
          <p:nvPr>
            <p:ph type="title"/>
          </p:nvPr>
        </p:nvSpPr>
        <p:spPr>
          <a:xfrm>
            <a:off x="533400" y="72887"/>
            <a:ext cx="9894757" cy="688607"/>
          </a:xfrm>
          <a:ln>
            <a:solidFill>
              <a:schemeClr val="bg1"/>
            </a:solidFill>
          </a:ln>
        </p:spPr>
        <p:txBody>
          <a:bodyPr/>
          <a:lstStyle/>
          <a:p>
            <a:r>
              <a:rPr lang="en-US">
                <a:solidFill>
                  <a:srgbClr val="EE7624"/>
                </a:solidFill>
                <a:ea typeface="+mj-lt"/>
                <a:cs typeface="+mj-lt"/>
              </a:rPr>
              <a:t>Sponsor Preferences</a:t>
            </a:r>
            <a:endParaRPr lang="en-US"/>
          </a:p>
        </p:txBody>
      </p:sp>
      <p:graphicFrame>
        <p:nvGraphicFramePr>
          <p:cNvPr id="8" name="Table 7">
            <a:extLst>
              <a:ext uri="{FF2B5EF4-FFF2-40B4-BE49-F238E27FC236}">
                <a16:creationId xmlns:a16="http://schemas.microsoft.com/office/drawing/2014/main" id="{EC1B62F1-0660-3529-DB50-7B4D3ECFE165}"/>
              </a:ext>
            </a:extLst>
          </p:cNvPr>
          <p:cNvGraphicFramePr>
            <a:graphicFrameLocks noGrp="1"/>
          </p:cNvGraphicFramePr>
          <p:nvPr>
            <p:extLst>
              <p:ext uri="{D42A27DB-BD31-4B8C-83A1-F6EECF244321}">
                <p14:modId xmlns:p14="http://schemas.microsoft.com/office/powerpoint/2010/main" val="307081899"/>
              </p:ext>
            </p:extLst>
          </p:nvPr>
        </p:nvGraphicFramePr>
        <p:xfrm>
          <a:off x="1242282" y="973910"/>
          <a:ext cx="8168640" cy="5346033"/>
        </p:xfrm>
        <a:graphic>
          <a:graphicData uri="http://schemas.openxmlformats.org/drawingml/2006/table">
            <a:tbl>
              <a:tblPr firstRow="1" bandRow="1">
                <a:tableStyleId>{5C22544A-7EE6-4342-B048-85BDC9FD1C3A}</a:tableStyleId>
              </a:tblPr>
              <a:tblGrid>
                <a:gridCol w="4084320">
                  <a:extLst>
                    <a:ext uri="{9D8B030D-6E8A-4147-A177-3AD203B41FA5}">
                      <a16:colId xmlns:a16="http://schemas.microsoft.com/office/drawing/2014/main" val="2337417466"/>
                    </a:ext>
                  </a:extLst>
                </a:gridCol>
                <a:gridCol w="4084320">
                  <a:extLst>
                    <a:ext uri="{9D8B030D-6E8A-4147-A177-3AD203B41FA5}">
                      <a16:colId xmlns:a16="http://schemas.microsoft.com/office/drawing/2014/main" val="2005505203"/>
                    </a:ext>
                  </a:extLst>
                </a:gridCol>
              </a:tblGrid>
              <a:tr h="370840">
                <a:tc>
                  <a:txBody>
                    <a:bodyPr/>
                    <a:lstStyle/>
                    <a:p>
                      <a:pPr algn="ctr"/>
                      <a:r>
                        <a:rPr lang="en-US">
                          <a:solidFill>
                            <a:schemeClr val="tx1"/>
                          </a:solidFill>
                        </a:rPr>
                        <a:t>Sponsor Preferences</a:t>
                      </a:r>
                    </a:p>
                  </a:txBody>
                  <a:tcP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algn="ctr"/>
                      <a:r>
                        <a:rPr lang="en-US">
                          <a:solidFill>
                            <a:schemeClr val="tx1"/>
                          </a:solidFill>
                        </a:rPr>
                        <a:t>Explanation</a:t>
                      </a:r>
                      <a:endParaRPr lang="en-US" err="1">
                        <a:solidFill>
                          <a:schemeClr val="tx1"/>
                        </a:solidFill>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098318445"/>
                  </a:ext>
                </a:extLst>
              </a:tr>
              <a:tr h="1849514">
                <a:tc>
                  <a:txBody>
                    <a:bodyPr/>
                    <a:lstStyle/>
                    <a:p>
                      <a:endParaRPr lang="en-US"/>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285750" indent="-285750" algn="ctr">
                        <a:buFont typeface="Arial"/>
                        <a:buChar char="•"/>
                      </a:pPr>
                      <a:endParaRPr lang="en-US"/>
                    </a:p>
                    <a:p>
                      <a:pPr marL="285750" lvl="0" indent="-285750" algn="ctr">
                        <a:buFont typeface="Arial"/>
                        <a:buChar char="•"/>
                      </a:pPr>
                      <a:endParaRPr lang="en-US"/>
                    </a:p>
                    <a:p>
                      <a:pPr marL="285750" lvl="0" indent="-285750" algn="l">
                        <a:buFont typeface="Arial"/>
                        <a:buChar char="•"/>
                      </a:pPr>
                      <a:r>
                        <a:rPr lang="en-US"/>
                        <a:t>No "H" frame</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923848872"/>
                  </a:ext>
                </a:extLst>
              </a:tr>
              <a:tr h="1572087">
                <a:tc>
                  <a:txBody>
                    <a:bodyPr/>
                    <a:lstStyle/>
                    <a:p>
                      <a:endParaRPr lang="en-US"/>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endParaRPr lang="en-US"/>
                    </a:p>
                    <a:p>
                      <a:pPr lvl="0">
                        <a:buNone/>
                      </a:pPr>
                      <a:endParaRPr lang="en-US"/>
                    </a:p>
                    <a:p>
                      <a:pPr marL="285750" lvl="0" indent="-285750">
                        <a:buFont typeface="Arial"/>
                        <a:buChar char="•"/>
                      </a:pPr>
                      <a:r>
                        <a:rPr lang="en-US"/>
                        <a:t>Made in the USA</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167284518"/>
                  </a:ext>
                </a:extLst>
              </a:tr>
              <a:tr h="1553592">
                <a:tc>
                  <a:txBody>
                    <a:bodyPr/>
                    <a:lstStyle/>
                    <a:p>
                      <a:endParaRPr lang="en-US"/>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endParaRPr lang="en-US"/>
                    </a:p>
                    <a:p>
                      <a:pPr lvl="0">
                        <a:buNone/>
                      </a:pPr>
                      <a:endParaRPr lang="en-US"/>
                    </a:p>
                    <a:p>
                      <a:pPr marL="285750" lvl="0" indent="-285750">
                        <a:buFont typeface="Arial"/>
                        <a:buChar char="•"/>
                      </a:pPr>
                      <a:r>
                        <a:rPr lang="en-US"/>
                        <a:t>Pneumatic</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033417426"/>
                  </a:ext>
                </a:extLst>
              </a:tr>
            </a:tbl>
          </a:graphicData>
        </a:graphic>
      </p:graphicFrame>
      <p:pic>
        <p:nvPicPr>
          <p:cNvPr id="4" name="Picture 3" descr="A blue machine with a handle&#10;&#10;Description automatically generated">
            <a:extLst>
              <a:ext uri="{FF2B5EF4-FFF2-40B4-BE49-F238E27FC236}">
                <a16:creationId xmlns:a16="http://schemas.microsoft.com/office/drawing/2014/main" id="{E197A6E7-8672-0540-3961-DD36DDE4707D}"/>
              </a:ext>
            </a:extLst>
          </p:cNvPr>
          <p:cNvPicPr>
            <a:picLocks noChangeAspect="1"/>
          </p:cNvPicPr>
          <p:nvPr/>
        </p:nvPicPr>
        <p:blipFill rotWithShape="1">
          <a:blip r:embed="rId2"/>
          <a:srcRect t="3421"/>
          <a:stretch/>
        </p:blipFill>
        <p:spPr>
          <a:xfrm>
            <a:off x="1449547" y="1377957"/>
            <a:ext cx="1086907" cy="1606466"/>
          </a:xfrm>
          <a:prstGeom prst="rect">
            <a:avLst/>
          </a:prstGeom>
          <a:ln>
            <a:solidFill>
              <a:schemeClr val="bg1"/>
            </a:solidFill>
          </a:ln>
        </p:spPr>
      </p:pic>
      <p:pic>
        <p:nvPicPr>
          <p:cNvPr id="6" name="Picture 5" descr="A red white and blue label with stars and stripes&#10;&#10;Description automatically generated">
            <a:extLst>
              <a:ext uri="{FF2B5EF4-FFF2-40B4-BE49-F238E27FC236}">
                <a16:creationId xmlns:a16="http://schemas.microsoft.com/office/drawing/2014/main" id="{1B23BC87-49F7-E492-C031-6D63C49A6F31}"/>
              </a:ext>
            </a:extLst>
          </p:cNvPr>
          <p:cNvPicPr>
            <a:picLocks noChangeAspect="1"/>
          </p:cNvPicPr>
          <p:nvPr/>
        </p:nvPicPr>
        <p:blipFill>
          <a:blip r:embed="rId3"/>
          <a:stretch>
            <a:fillRect/>
          </a:stretch>
        </p:blipFill>
        <p:spPr>
          <a:xfrm>
            <a:off x="2561879" y="3429705"/>
            <a:ext cx="1196827" cy="1156796"/>
          </a:xfrm>
          <a:prstGeom prst="rect">
            <a:avLst/>
          </a:prstGeom>
          <a:ln>
            <a:solidFill>
              <a:schemeClr val="bg1"/>
            </a:solidFill>
          </a:ln>
        </p:spPr>
      </p:pic>
      <p:cxnSp>
        <p:nvCxnSpPr>
          <p:cNvPr id="2" name="Straight Arrow Connector 1">
            <a:extLst>
              <a:ext uri="{FF2B5EF4-FFF2-40B4-BE49-F238E27FC236}">
                <a16:creationId xmlns:a16="http://schemas.microsoft.com/office/drawing/2014/main" id="{149E470B-0351-85C6-527B-94A68499DFCE}"/>
              </a:ext>
            </a:extLst>
          </p:cNvPr>
          <p:cNvCxnSpPr/>
          <p:nvPr/>
        </p:nvCxnSpPr>
        <p:spPr>
          <a:xfrm>
            <a:off x="1774279" y="1727854"/>
            <a:ext cx="19234" cy="980981"/>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149E470B-0351-85C6-527B-94A68499DFCE}"/>
              </a:ext>
            </a:extLst>
          </p:cNvPr>
          <p:cNvCxnSpPr/>
          <p:nvPr/>
        </p:nvCxnSpPr>
        <p:spPr>
          <a:xfrm>
            <a:off x="2209354" y="1727385"/>
            <a:ext cx="19234" cy="980981"/>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149E470B-0351-85C6-527B-94A68499DFCE}"/>
              </a:ext>
            </a:extLst>
          </p:cNvPr>
          <p:cNvCxnSpPr/>
          <p:nvPr/>
        </p:nvCxnSpPr>
        <p:spPr>
          <a:xfrm flipH="1">
            <a:off x="1753704" y="2144931"/>
            <a:ext cx="557814" cy="19234"/>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Picture 8" descr="A black machine with a red text&#10;&#10;Description automatically generated">
            <a:extLst>
              <a:ext uri="{FF2B5EF4-FFF2-40B4-BE49-F238E27FC236}">
                <a16:creationId xmlns:a16="http://schemas.microsoft.com/office/drawing/2014/main" id="{2E4DED9C-7CA4-4A09-DFC9-457AEF9C419A}"/>
              </a:ext>
            </a:extLst>
          </p:cNvPr>
          <p:cNvPicPr>
            <a:picLocks noChangeAspect="1"/>
          </p:cNvPicPr>
          <p:nvPr/>
        </p:nvPicPr>
        <p:blipFill>
          <a:blip r:embed="rId4"/>
          <a:stretch>
            <a:fillRect/>
          </a:stretch>
        </p:blipFill>
        <p:spPr>
          <a:xfrm>
            <a:off x="3562811" y="1377957"/>
            <a:ext cx="1552298" cy="1590027"/>
          </a:xfrm>
          <a:prstGeom prst="rect">
            <a:avLst/>
          </a:prstGeom>
          <a:ln>
            <a:solidFill>
              <a:schemeClr val="bg1"/>
            </a:solidFill>
          </a:ln>
        </p:spPr>
      </p:pic>
      <p:cxnSp>
        <p:nvCxnSpPr>
          <p:cNvPr id="11" name="Straight Arrow Connector 10">
            <a:extLst>
              <a:ext uri="{FF2B5EF4-FFF2-40B4-BE49-F238E27FC236}">
                <a16:creationId xmlns:a16="http://schemas.microsoft.com/office/drawing/2014/main" id="{A99EC9AA-8D9E-3B05-8476-4EDA39135B9A}"/>
              </a:ext>
            </a:extLst>
          </p:cNvPr>
          <p:cNvCxnSpPr/>
          <p:nvPr/>
        </p:nvCxnSpPr>
        <p:spPr>
          <a:xfrm>
            <a:off x="4188779" y="1763859"/>
            <a:ext cx="396536" cy="4438"/>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4FC3816-9E7D-320F-536C-B202A0FF6203}"/>
              </a:ext>
            </a:extLst>
          </p:cNvPr>
          <p:cNvCxnSpPr>
            <a:cxnSpLocks/>
          </p:cNvCxnSpPr>
          <p:nvPr/>
        </p:nvCxnSpPr>
        <p:spPr>
          <a:xfrm flipH="1">
            <a:off x="4585315" y="1751843"/>
            <a:ext cx="2959" cy="840418"/>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709DAB5-3142-EF5B-6F09-EBFEE3AC3AE0}"/>
              </a:ext>
            </a:extLst>
          </p:cNvPr>
          <p:cNvCxnSpPr>
            <a:cxnSpLocks/>
          </p:cNvCxnSpPr>
          <p:nvPr/>
        </p:nvCxnSpPr>
        <p:spPr>
          <a:xfrm flipV="1">
            <a:off x="4188779" y="2574685"/>
            <a:ext cx="396536" cy="47348"/>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pic>
        <p:nvPicPr>
          <p:cNvPr id="18" name="Picture 17" descr="A black and white light bulb with a wire&#10;&#10;Description automatically generated">
            <a:extLst>
              <a:ext uri="{FF2B5EF4-FFF2-40B4-BE49-F238E27FC236}">
                <a16:creationId xmlns:a16="http://schemas.microsoft.com/office/drawing/2014/main" id="{3B1A1DA4-492B-1FF9-9900-073DACB2261F}"/>
              </a:ext>
            </a:extLst>
          </p:cNvPr>
          <p:cNvPicPr>
            <a:picLocks noChangeAspect="1"/>
          </p:cNvPicPr>
          <p:nvPr/>
        </p:nvPicPr>
        <p:blipFill>
          <a:blip r:embed="rId5"/>
          <a:stretch>
            <a:fillRect/>
          </a:stretch>
        </p:blipFill>
        <p:spPr>
          <a:xfrm>
            <a:off x="1434917" y="4970539"/>
            <a:ext cx="883070" cy="1028616"/>
          </a:xfrm>
          <a:prstGeom prst="rect">
            <a:avLst/>
          </a:prstGeom>
          <a:ln>
            <a:solidFill>
              <a:schemeClr val="bg1"/>
            </a:solidFill>
          </a:ln>
        </p:spPr>
      </p:pic>
      <p:pic>
        <p:nvPicPr>
          <p:cNvPr id="21" name="Picture 20" descr="A black and silver cylinder with a silver label&#10;&#10;Description automatically generated">
            <a:extLst>
              <a:ext uri="{FF2B5EF4-FFF2-40B4-BE49-F238E27FC236}">
                <a16:creationId xmlns:a16="http://schemas.microsoft.com/office/drawing/2014/main" id="{87535570-F85C-531A-C6DF-2EF248DD82D6}"/>
              </a:ext>
            </a:extLst>
          </p:cNvPr>
          <p:cNvPicPr>
            <a:picLocks noChangeAspect="1"/>
          </p:cNvPicPr>
          <p:nvPr/>
        </p:nvPicPr>
        <p:blipFill>
          <a:blip r:embed="rId6"/>
          <a:stretch>
            <a:fillRect/>
          </a:stretch>
        </p:blipFill>
        <p:spPr>
          <a:xfrm>
            <a:off x="3939672" y="4968231"/>
            <a:ext cx="1284367" cy="1055092"/>
          </a:xfrm>
          <a:prstGeom prst="rect">
            <a:avLst/>
          </a:prstGeom>
          <a:ln>
            <a:solidFill>
              <a:schemeClr val="bg1"/>
            </a:solidFill>
          </a:ln>
        </p:spPr>
      </p:pic>
      <p:pic>
        <p:nvPicPr>
          <p:cNvPr id="23" name="Graphic 22" descr="Close with solid fill">
            <a:extLst>
              <a:ext uri="{FF2B5EF4-FFF2-40B4-BE49-F238E27FC236}">
                <a16:creationId xmlns:a16="http://schemas.microsoft.com/office/drawing/2014/main" id="{C8A2181B-94A7-3523-489D-5EA633197ED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73754" y="2670035"/>
            <a:ext cx="478150" cy="431484"/>
          </a:xfrm>
          <a:prstGeom prst="rect">
            <a:avLst/>
          </a:prstGeom>
        </p:spPr>
      </p:pic>
      <p:pic>
        <p:nvPicPr>
          <p:cNvPr id="24" name="Graphic 23" descr="Close with solid fill">
            <a:extLst>
              <a:ext uri="{FF2B5EF4-FFF2-40B4-BE49-F238E27FC236}">
                <a16:creationId xmlns:a16="http://schemas.microsoft.com/office/drawing/2014/main" id="{7753DCF0-D577-0D78-0A1E-A3C039BB3BF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79513" y="5672460"/>
            <a:ext cx="478150" cy="431484"/>
          </a:xfrm>
          <a:prstGeom prst="rect">
            <a:avLst/>
          </a:prstGeom>
        </p:spPr>
      </p:pic>
      <p:sp>
        <p:nvSpPr>
          <p:cNvPr id="7" name="Footer Placeholder 3">
            <a:extLst>
              <a:ext uri="{FF2B5EF4-FFF2-40B4-BE49-F238E27FC236}">
                <a16:creationId xmlns:a16="http://schemas.microsoft.com/office/drawing/2014/main" id="{BCFA4CF4-1F33-2543-E889-7EF8B4BEF3FB}"/>
              </a:ext>
            </a:extLst>
          </p:cNvPr>
          <p:cNvSpPr>
            <a:spLocks noGrp="1"/>
          </p:cNvSpPr>
          <p:nvPr>
            <p:ph type="ftr" sz="quarter" idx="11"/>
          </p:nvPr>
        </p:nvSpPr>
        <p:spPr>
          <a:xfrm>
            <a:off x="876300" y="6469380"/>
            <a:ext cx="4274813" cy="274320"/>
          </a:xfrm>
        </p:spPr>
        <p:txBody>
          <a:bodyPr/>
          <a:lstStyle/>
          <a:p>
            <a:r>
              <a:rPr lang="en-US">
                <a:ea typeface="Calibri"/>
                <a:cs typeface="Calibri"/>
              </a:rPr>
              <a:t>Cassie Bentley</a:t>
            </a:r>
            <a:endParaRPr lang="en-US"/>
          </a:p>
        </p:txBody>
      </p:sp>
      <p:sp>
        <p:nvSpPr>
          <p:cNvPr id="16" name="Slide Number Placeholder 4">
            <a:extLst>
              <a:ext uri="{FF2B5EF4-FFF2-40B4-BE49-F238E27FC236}">
                <a16:creationId xmlns:a16="http://schemas.microsoft.com/office/drawing/2014/main" id="{8334518B-DF90-6D2A-362C-EC5697398E9C}"/>
              </a:ext>
            </a:extLst>
          </p:cNvPr>
          <p:cNvSpPr>
            <a:spLocks noGrp="1"/>
          </p:cNvSpPr>
          <p:nvPr>
            <p:ph type="sldNum" sz="quarter" idx="12"/>
          </p:nvPr>
        </p:nvSpPr>
        <p:spPr>
          <a:xfrm>
            <a:off x="4960614" y="6377940"/>
            <a:ext cx="731520" cy="274320"/>
          </a:xfrm>
        </p:spPr>
        <p:txBody>
          <a:bodyPr/>
          <a:lstStyle/>
          <a:p>
            <a:fld id="{A5AEF524-62EC-C340-82A1-9F47B6C43E55}" type="slidenum">
              <a:rPr lang="en-US" smtClean="0"/>
              <a:t>10</a:t>
            </a:fld>
            <a:endParaRPr lang="en-US"/>
          </a:p>
        </p:txBody>
      </p:sp>
      <p:pic>
        <p:nvPicPr>
          <p:cNvPr id="17" name="Picture 16" descr="A black and white water drop&#10;&#10;Description automatically generated">
            <a:extLst>
              <a:ext uri="{FF2B5EF4-FFF2-40B4-BE49-F238E27FC236}">
                <a16:creationId xmlns:a16="http://schemas.microsoft.com/office/drawing/2014/main" id="{099A3109-E468-4F7B-55C9-E95A55DC2ECF}"/>
              </a:ext>
            </a:extLst>
          </p:cNvPr>
          <p:cNvPicPr>
            <a:picLocks noChangeAspect="1"/>
          </p:cNvPicPr>
          <p:nvPr/>
        </p:nvPicPr>
        <p:blipFill>
          <a:blip r:embed="rId9"/>
          <a:stretch>
            <a:fillRect/>
          </a:stretch>
        </p:blipFill>
        <p:spPr>
          <a:xfrm>
            <a:off x="2552340" y="5001558"/>
            <a:ext cx="1015902" cy="1069260"/>
          </a:xfrm>
          <a:prstGeom prst="rect">
            <a:avLst/>
          </a:prstGeom>
          <a:ln>
            <a:solidFill>
              <a:schemeClr val="bg1"/>
            </a:solidFill>
          </a:ln>
        </p:spPr>
      </p:pic>
      <p:pic>
        <p:nvPicPr>
          <p:cNvPr id="15" name="Graphic 14" descr="Close with solid fill">
            <a:extLst>
              <a:ext uri="{FF2B5EF4-FFF2-40B4-BE49-F238E27FC236}">
                <a16:creationId xmlns:a16="http://schemas.microsoft.com/office/drawing/2014/main" id="{121BCED0-9C13-0E64-C5AA-2168CA3AD49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37592" y="5672459"/>
            <a:ext cx="478150" cy="431484"/>
          </a:xfrm>
          <a:prstGeom prst="rect">
            <a:avLst/>
          </a:prstGeom>
        </p:spPr>
      </p:pic>
    </p:spTree>
    <p:extLst>
      <p:ext uri="{BB962C8B-B14F-4D97-AF65-F5344CB8AC3E}">
        <p14:creationId xmlns:p14="http://schemas.microsoft.com/office/powerpoint/2010/main" val="302724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1042865-450D-14AC-BE80-30E773A030E5}"/>
              </a:ext>
            </a:extLst>
          </p:cNvPr>
          <p:cNvSpPr>
            <a:spLocks noGrp="1"/>
          </p:cNvSpPr>
          <p:nvPr>
            <p:ph type="ftr" sz="quarter" idx="11"/>
          </p:nvPr>
        </p:nvSpPr>
        <p:spPr/>
        <p:txBody>
          <a:bodyPr/>
          <a:lstStyle/>
          <a:p>
            <a:r>
              <a:rPr lang="en-US">
                <a:cs typeface="Calibri"/>
              </a:rPr>
              <a:t>Cassie Bentley</a:t>
            </a:r>
            <a:endParaRPr lang="en-US"/>
          </a:p>
        </p:txBody>
      </p:sp>
      <p:sp>
        <p:nvSpPr>
          <p:cNvPr id="5" name="Slide Number Placeholder 4">
            <a:extLst>
              <a:ext uri="{FF2B5EF4-FFF2-40B4-BE49-F238E27FC236}">
                <a16:creationId xmlns:a16="http://schemas.microsoft.com/office/drawing/2014/main" id="{031EFD30-3255-A499-664C-6C95A9650BAE}"/>
              </a:ext>
            </a:extLst>
          </p:cNvPr>
          <p:cNvSpPr>
            <a:spLocks noGrp="1"/>
          </p:cNvSpPr>
          <p:nvPr>
            <p:ph type="sldNum" sz="quarter" idx="12"/>
          </p:nvPr>
        </p:nvSpPr>
        <p:spPr/>
        <p:txBody>
          <a:bodyPr/>
          <a:lstStyle/>
          <a:p>
            <a:fld id="{A5AEF524-62EC-C340-82A1-9F47B6C43E55}" type="slidenum">
              <a:rPr lang="en-US" smtClean="0"/>
              <a:t>11</a:t>
            </a:fld>
            <a:endParaRPr lang="en-US"/>
          </a:p>
        </p:txBody>
      </p:sp>
      <p:sp>
        <p:nvSpPr>
          <p:cNvPr id="10" name="Title 5">
            <a:extLst>
              <a:ext uri="{FF2B5EF4-FFF2-40B4-BE49-F238E27FC236}">
                <a16:creationId xmlns:a16="http://schemas.microsoft.com/office/drawing/2014/main" id="{2E4C8357-C498-A11C-8C51-B0C06A247D5B}"/>
              </a:ext>
            </a:extLst>
          </p:cNvPr>
          <p:cNvSpPr>
            <a:spLocks noGrp="1"/>
          </p:cNvSpPr>
          <p:nvPr>
            <p:ph type="title"/>
          </p:nvPr>
        </p:nvSpPr>
        <p:spPr>
          <a:xfrm>
            <a:off x="533400" y="72887"/>
            <a:ext cx="9894757" cy="688607"/>
          </a:xfrm>
          <a:ln>
            <a:solidFill>
              <a:schemeClr val="bg1"/>
            </a:solidFill>
          </a:ln>
        </p:spPr>
        <p:txBody>
          <a:bodyPr/>
          <a:lstStyle/>
          <a:p>
            <a:r>
              <a:rPr lang="en-US">
                <a:solidFill>
                  <a:srgbClr val="EE7624"/>
                </a:solidFill>
                <a:ea typeface="+mj-lt"/>
                <a:cs typeface="+mj-lt"/>
              </a:rPr>
              <a:t>Research &amp; Vendor Communication</a:t>
            </a:r>
            <a:endParaRPr lang="en-US"/>
          </a:p>
        </p:txBody>
      </p:sp>
      <p:sp>
        <p:nvSpPr>
          <p:cNvPr id="2" name="TextBox 1">
            <a:extLst>
              <a:ext uri="{FF2B5EF4-FFF2-40B4-BE49-F238E27FC236}">
                <a16:creationId xmlns:a16="http://schemas.microsoft.com/office/drawing/2014/main" id="{90626433-04C8-4ECF-4C44-0D0E2C0231B0}"/>
              </a:ext>
            </a:extLst>
          </p:cNvPr>
          <p:cNvSpPr txBox="1"/>
          <p:nvPr/>
        </p:nvSpPr>
        <p:spPr>
          <a:xfrm>
            <a:off x="858187" y="1326630"/>
            <a:ext cx="892664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ea typeface="+mn-lt"/>
                <a:cs typeface="Arial"/>
              </a:rPr>
              <a:t>We researched presses made in the USA to meet our key goals, evaluating based on cost-effectiveness, features, reputation, and reliability. From our findings, we selected a top three for consideration and recommend one standout option based on our sponsor’s preferences.</a:t>
            </a:r>
            <a:endParaRPr lang="en-US">
              <a:latin typeface="Arial"/>
              <a:cs typeface="Arial"/>
            </a:endParaRPr>
          </a:p>
        </p:txBody>
      </p:sp>
      <p:pic>
        <p:nvPicPr>
          <p:cNvPr id="55" name="Picture 54" descr="A machine with a screen&#10;&#10;Description automatically generated">
            <a:extLst>
              <a:ext uri="{FF2B5EF4-FFF2-40B4-BE49-F238E27FC236}">
                <a16:creationId xmlns:a16="http://schemas.microsoft.com/office/drawing/2014/main" id="{6619F691-186A-32F2-6D05-401A6FA78211}"/>
              </a:ext>
            </a:extLst>
          </p:cNvPr>
          <p:cNvPicPr>
            <a:picLocks noChangeAspect="1"/>
          </p:cNvPicPr>
          <p:nvPr/>
        </p:nvPicPr>
        <p:blipFill>
          <a:blip r:embed="rId2"/>
          <a:stretch>
            <a:fillRect/>
          </a:stretch>
        </p:blipFill>
        <p:spPr>
          <a:xfrm>
            <a:off x="30536961" y="3003103"/>
            <a:ext cx="2069315" cy="2653260"/>
          </a:xfrm>
          <a:prstGeom prst="rect">
            <a:avLst/>
          </a:prstGeom>
        </p:spPr>
      </p:pic>
      <p:pic>
        <p:nvPicPr>
          <p:cNvPr id="57" name="Picture 56" descr="A blue machine with a handle&#10;&#10;Description automatically generated">
            <a:extLst>
              <a:ext uri="{FF2B5EF4-FFF2-40B4-BE49-F238E27FC236}">
                <a16:creationId xmlns:a16="http://schemas.microsoft.com/office/drawing/2014/main" id="{726F331B-192E-209B-5557-1A586C12E3C1}"/>
              </a:ext>
            </a:extLst>
          </p:cNvPr>
          <p:cNvPicPr>
            <a:picLocks noChangeAspect="1"/>
          </p:cNvPicPr>
          <p:nvPr/>
        </p:nvPicPr>
        <p:blipFill>
          <a:blip r:embed="rId3"/>
          <a:stretch>
            <a:fillRect/>
          </a:stretch>
        </p:blipFill>
        <p:spPr>
          <a:xfrm>
            <a:off x="18018691" y="3045460"/>
            <a:ext cx="1816808" cy="2984747"/>
          </a:xfrm>
          <a:prstGeom prst="rect">
            <a:avLst/>
          </a:prstGeom>
        </p:spPr>
      </p:pic>
      <p:pic>
        <p:nvPicPr>
          <p:cNvPr id="59" name="Picture 58" descr="A blue and silver machine with blue tubes&#10;&#10;Description automatically generated">
            <a:extLst>
              <a:ext uri="{FF2B5EF4-FFF2-40B4-BE49-F238E27FC236}">
                <a16:creationId xmlns:a16="http://schemas.microsoft.com/office/drawing/2014/main" id="{65D8D3D2-CCB9-2DFE-0789-43380F07BD55}"/>
              </a:ext>
            </a:extLst>
          </p:cNvPr>
          <p:cNvPicPr>
            <a:picLocks noChangeAspect="1"/>
          </p:cNvPicPr>
          <p:nvPr/>
        </p:nvPicPr>
        <p:blipFill rotWithShape="1">
          <a:blip r:embed="rId4"/>
          <a:srcRect l="43620" t="-92" r="-452" b="-81"/>
          <a:stretch/>
        </p:blipFill>
        <p:spPr>
          <a:xfrm>
            <a:off x="12257717" y="3257894"/>
            <a:ext cx="1263780" cy="2764226"/>
          </a:xfrm>
          <a:prstGeom prst="rect">
            <a:avLst/>
          </a:prstGeom>
        </p:spPr>
      </p:pic>
      <p:pic>
        <p:nvPicPr>
          <p:cNvPr id="61" name="Picture 60" descr="A blue and pink machine&#10;&#10;Description automatically generated">
            <a:extLst>
              <a:ext uri="{FF2B5EF4-FFF2-40B4-BE49-F238E27FC236}">
                <a16:creationId xmlns:a16="http://schemas.microsoft.com/office/drawing/2014/main" id="{30BB36AF-2247-4150-E142-4BB6F103A271}"/>
              </a:ext>
            </a:extLst>
          </p:cNvPr>
          <p:cNvPicPr>
            <a:picLocks noChangeAspect="1"/>
          </p:cNvPicPr>
          <p:nvPr/>
        </p:nvPicPr>
        <p:blipFill>
          <a:blip r:embed="rId5"/>
          <a:stretch>
            <a:fillRect/>
          </a:stretch>
        </p:blipFill>
        <p:spPr>
          <a:xfrm>
            <a:off x="15512080" y="3158965"/>
            <a:ext cx="2500313" cy="2834391"/>
          </a:xfrm>
          <a:prstGeom prst="rect">
            <a:avLst/>
          </a:prstGeom>
        </p:spPr>
      </p:pic>
      <p:pic>
        <p:nvPicPr>
          <p:cNvPr id="63" name="Picture 62" descr="A blue machine with white text&#10;&#10;Description automatically generated">
            <a:extLst>
              <a:ext uri="{FF2B5EF4-FFF2-40B4-BE49-F238E27FC236}">
                <a16:creationId xmlns:a16="http://schemas.microsoft.com/office/drawing/2014/main" id="{04811EE6-D315-1E8F-9EC0-CCCB59D31E25}"/>
              </a:ext>
            </a:extLst>
          </p:cNvPr>
          <p:cNvPicPr>
            <a:picLocks noChangeAspect="1"/>
          </p:cNvPicPr>
          <p:nvPr/>
        </p:nvPicPr>
        <p:blipFill>
          <a:blip r:embed="rId6"/>
          <a:stretch>
            <a:fillRect/>
          </a:stretch>
        </p:blipFill>
        <p:spPr>
          <a:xfrm>
            <a:off x="5185668" y="3223699"/>
            <a:ext cx="2068172" cy="2753194"/>
          </a:xfrm>
          <a:prstGeom prst="rect">
            <a:avLst/>
          </a:prstGeom>
        </p:spPr>
      </p:pic>
      <p:pic>
        <p:nvPicPr>
          <p:cNvPr id="65" name="Picture 64" descr="A red machine with a white background&#10;&#10;Description automatically generated">
            <a:extLst>
              <a:ext uri="{FF2B5EF4-FFF2-40B4-BE49-F238E27FC236}">
                <a16:creationId xmlns:a16="http://schemas.microsoft.com/office/drawing/2014/main" id="{41F0CB75-2D09-8DF2-0EAF-3998A6E34FF1}"/>
              </a:ext>
            </a:extLst>
          </p:cNvPr>
          <p:cNvPicPr>
            <a:picLocks noChangeAspect="1"/>
          </p:cNvPicPr>
          <p:nvPr/>
        </p:nvPicPr>
        <p:blipFill>
          <a:blip r:embed="rId7"/>
          <a:stretch>
            <a:fillRect/>
          </a:stretch>
        </p:blipFill>
        <p:spPr>
          <a:xfrm>
            <a:off x="13365686" y="3247940"/>
            <a:ext cx="2200796" cy="2659507"/>
          </a:xfrm>
          <a:prstGeom prst="rect">
            <a:avLst/>
          </a:prstGeom>
        </p:spPr>
      </p:pic>
      <p:pic>
        <p:nvPicPr>
          <p:cNvPr id="67" name="Picture 66" descr="A blue machine with a white door&#10;&#10;Description automatically generated">
            <a:extLst>
              <a:ext uri="{FF2B5EF4-FFF2-40B4-BE49-F238E27FC236}">
                <a16:creationId xmlns:a16="http://schemas.microsoft.com/office/drawing/2014/main" id="{1EA00EA3-6B4D-C8B5-3F32-F47ACFE97A49}"/>
              </a:ext>
            </a:extLst>
          </p:cNvPr>
          <p:cNvPicPr>
            <a:picLocks noChangeAspect="1"/>
          </p:cNvPicPr>
          <p:nvPr/>
        </p:nvPicPr>
        <p:blipFill>
          <a:blip r:embed="rId8"/>
          <a:stretch>
            <a:fillRect/>
          </a:stretch>
        </p:blipFill>
        <p:spPr>
          <a:xfrm>
            <a:off x="26318066" y="3024394"/>
            <a:ext cx="2066568" cy="2771933"/>
          </a:xfrm>
          <a:prstGeom prst="rect">
            <a:avLst/>
          </a:prstGeom>
        </p:spPr>
      </p:pic>
      <p:pic>
        <p:nvPicPr>
          <p:cNvPr id="69" name="Picture 68" descr="A blue and white machine&#10;&#10;Description automatically generated">
            <a:extLst>
              <a:ext uri="{FF2B5EF4-FFF2-40B4-BE49-F238E27FC236}">
                <a16:creationId xmlns:a16="http://schemas.microsoft.com/office/drawing/2014/main" id="{B2614090-7BD8-CC89-731D-1DBCB560E2C3}"/>
              </a:ext>
            </a:extLst>
          </p:cNvPr>
          <p:cNvPicPr>
            <a:picLocks noChangeAspect="1"/>
          </p:cNvPicPr>
          <p:nvPr/>
        </p:nvPicPr>
        <p:blipFill rotWithShape="1">
          <a:blip r:embed="rId9"/>
          <a:srcRect l="250" t="-527" r="37864" b="1011"/>
          <a:stretch/>
        </p:blipFill>
        <p:spPr>
          <a:xfrm>
            <a:off x="9320682" y="3254082"/>
            <a:ext cx="1282563" cy="2659056"/>
          </a:xfrm>
          <a:prstGeom prst="rect">
            <a:avLst/>
          </a:prstGeom>
        </p:spPr>
      </p:pic>
      <p:pic>
        <p:nvPicPr>
          <p:cNvPr id="71" name="Picture 70" descr="A black machine with red accents&#10;&#10;Description automatically generated">
            <a:extLst>
              <a:ext uri="{FF2B5EF4-FFF2-40B4-BE49-F238E27FC236}">
                <a16:creationId xmlns:a16="http://schemas.microsoft.com/office/drawing/2014/main" id="{AC06DDFC-C1B2-4E35-9DDA-24B3DAB1F4F4}"/>
              </a:ext>
            </a:extLst>
          </p:cNvPr>
          <p:cNvPicPr>
            <a:picLocks noChangeAspect="1"/>
          </p:cNvPicPr>
          <p:nvPr/>
        </p:nvPicPr>
        <p:blipFill>
          <a:blip r:embed="rId10"/>
          <a:stretch>
            <a:fillRect/>
          </a:stretch>
        </p:blipFill>
        <p:spPr>
          <a:xfrm>
            <a:off x="19832575" y="3111267"/>
            <a:ext cx="2295067" cy="2863011"/>
          </a:xfrm>
          <a:prstGeom prst="rect">
            <a:avLst/>
          </a:prstGeom>
        </p:spPr>
      </p:pic>
      <p:pic>
        <p:nvPicPr>
          <p:cNvPr id="73" name="Picture 72" descr="A machine with a handle&#10;&#10;Description automatically generated">
            <a:extLst>
              <a:ext uri="{FF2B5EF4-FFF2-40B4-BE49-F238E27FC236}">
                <a16:creationId xmlns:a16="http://schemas.microsoft.com/office/drawing/2014/main" id="{DCEEF8D6-1F2C-826B-6868-CC074C316F32}"/>
              </a:ext>
            </a:extLst>
          </p:cNvPr>
          <p:cNvPicPr>
            <a:picLocks noChangeAspect="1"/>
          </p:cNvPicPr>
          <p:nvPr/>
        </p:nvPicPr>
        <p:blipFill>
          <a:blip r:embed="rId11"/>
          <a:stretch>
            <a:fillRect/>
          </a:stretch>
        </p:blipFill>
        <p:spPr>
          <a:xfrm>
            <a:off x="22196153" y="3112008"/>
            <a:ext cx="2162808" cy="2572062"/>
          </a:xfrm>
          <a:prstGeom prst="rect">
            <a:avLst/>
          </a:prstGeom>
        </p:spPr>
      </p:pic>
      <p:pic>
        <p:nvPicPr>
          <p:cNvPr id="75" name="Picture 74" descr="A large machine with a white background&#10;&#10;Description automatically generated">
            <a:extLst>
              <a:ext uri="{FF2B5EF4-FFF2-40B4-BE49-F238E27FC236}">
                <a16:creationId xmlns:a16="http://schemas.microsoft.com/office/drawing/2014/main" id="{A93F7B2A-4DAA-F535-38AC-7E3C6C60B405}"/>
              </a:ext>
            </a:extLst>
          </p:cNvPr>
          <p:cNvPicPr>
            <a:picLocks noChangeAspect="1"/>
          </p:cNvPicPr>
          <p:nvPr/>
        </p:nvPicPr>
        <p:blipFill>
          <a:blip r:embed="rId12"/>
          <a:stretch>
            <a:fillRect/>
          </a:stretch>
        </p:blipFill>
        <p:spPr>
          <a:xfrm>
            <a:off x="24312528" y="3016558"/>
            <a:ext cx="2097746" cy="2671998"/>
          </a:xfrm>
          <a:prstGeom prst="rect">
            <a:avLst/>
          </a:prstGeom>
        </p:spPr>
      </p:pic>
      <p:pic>
        <p:nvPicPr>
          <p:cNvPr id="77" name="Picture 76" descr="A large machine with a yellow and white surface&#10;&#10;Description automatically generated">
            <a:extLst>
              <a:ext uri="{FF2B5EF4-FFF2-40B4-BE49-F238E27FC236}">
                <a16:creationId xmlns:a16="http://schemas.microsoft.com/office/drawing/2014/main" id="{7CAED042-28B0-94B9-1CA7-9FC2700C0CDB}"/>
              </a:ext>
            </a:extLst>
          </p:cNvPr>
          <p:cNvPicPr>
            <a:picLocks noChangeAspect="1"/>
          </p:cNvPicPr>
          <p:nvPr/>
        </p:nvPicPr>
        <p:blipFill>
          <a:blip r:embed="rId13"/>
          <a:stretch>
            <a:fillRect/>
          </a:stretch>
        </p:blipFill>
        <p:spPr>
          <a:xfrm>
            <a:off x="28559133" y="3022804"/>
            <a:ext cx="1980174" cy="2671998"/>
          </a:xfrm>
          <a:prstGeom prst="rect">
            <a:avLst/>
          </a:prstGeom>
        </p:spPr>
      </p:pic>
      <p:pic>
        <p:nvPicPr>
          <p:cNvPr id="79" name="Picture 78">
            <a:extLst>
              <a:ext uri="{FF2B5EF4-FFF2-40B4-BE49-F238E27FC236}">
                <a16:creationId xmlns:a16="http://schemas.microsoft.com/office/drawing/2014/main" id="{9E2BB5E7-7402-C390-C047-A7885D05347F}"/>
              </a:ext>
            </a:extLst>
          </p:cNvPr>
          <p:cNvPicPr>
            <a:picLocks noChangeAspect="1"/>
          </p:cNvPicPr>
          <p:nvPr/>
        </p:nvPicPr>
        <p:blipFill rotWithShape="1">
          <a:blip r:embed="rId14"/>
          <a:srcRect l="-11864" t="-122" r="-575" b="734"/>
          <a:stretch/>
        </p:blipFill>
        <p:spPr>
          <a:xfrm>
            <a:off x="7022377" y="3262620"/>
            <a:ext cx="2306771" cy="2655657"/>
          </a:xfrm>
          <a:prstGeom prst="rect">
            <a:avLst/>
          </a:prstGeom>
        </p:spPr>
      </p:pic>
      <p:pic>
        <p:nvPicPr>
          <p:cNvPr id="81" name="Picture 80" descr="A blue machine with a red button&#10;&#10;Description automatically generated">
            <a:extLst>
              <a:ext uri="{FF2B5EF4-FFF2-40B4-BE49-F238E27FC236}">
                <a16:creationId xmlns:a16="http://schemas.microsoft.com/office/drawing/2014/main" id="{DE1C9DC7-269D-72F9-7279-5EF6B85C72A5}"/>
              </a:ext>
            </a:extLst>
          </p:cNvPr>
          <p:cNvPicPr>
            <a:picLocks noChangeAspect="1"/>
          </p:cNvPicPr>
          <p:nvPr/>
        </p:nvPicPr>
        <p:blipFill>
          <a:blip r:embed="rId15"/>
          <a:stretch>
            <a:fillRect/>
          </a:stretch>
        </p:blipFill>
        <p:spPr>
          <a:xfrm>
            <a:off x="32401741" y="2802081"/>
            <a:ext cx="1998518" cy="2833255"/>
          </a:xfrm>
          <a:prstGeom prst="rect">
            <a:avLst/>
          </a:prstGeom>
        </p:spPr>
      </p:pic>
      <p:pic>
        <p:nvPicPr>
          <p:cNvPr id="83" name="Picture 82">
            <a:extLst>
              <a:ext uri="{FF2B5EF4-FFF2-40B4-BE49-F238E27FC236}">
                <a16:creationId xmlns:a16="http://schemas.microsoft.com/office/drawing/2014/main" id="{CA852B4A-83A4-5D98-38E6-C049427FF673}"/>
              </a:ext>
            </a:extLst>
          </p:cNvPr>
          <p:cNvPicPr>
            <a:picLocks noChangeAspect="1"/>
          </p:cNvPicPr>
          <p:nvPr/>
        </p:nvPicPr>
        <p:blipFill>
          <a:blip r:embed="rId16"/>
          <a:stretch>
            <a:fillRect/>
          </a:stretch>
        </p:blipFill>
        <p:spPr>
          <a:xfrm>
            <a:off x="2803512" y="3175444"/>
            <a:ext cx="2388178" cy="2745798"/>
          </a:xfrm>
          <a:prstGeom prst="rect">
            <a:avLst/>
          </a:prstGeom>
        </p:spPr>
      </p:pic>
      <p:sp>
        <p:nvSpPr>
          <p:cNvPr id="85" name="TextBox 84">
            <a:extLst>
              <a:ext uri="{FF2B5EF4-FFF2-40B4-BE49-F238E27FC236}">
                <a16:creationId xmlns:a16="http://schemas.microsoft.com/office/drawing/2014/main" id="{AD16F654-276B-519E-E67F-83B84D73D8BB}"/>
              </a:ext>
            </a:extLst>
          </p:cNvPr>
          <p:cNvSpPr txBox="1"/>
          <p:nvPr/>
        </p:nvSpPr>
        <p:spPr>
          <a:xfrm>
            <a:off x="32457678" y="2860108"/>
            <a:ext cx="1950677" cy="2862322"/>
          </a:xfrm>
          <a:prstGeom prst="rect">
            <a:avLst/>
          </a:prstGeom>
          <a:noFill/>
          <a:ln w="57150">
            <a:solidFill>
              <a:schemeClr val="bg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pic>
        <p:nvPicPr>
          <p:cNvPr id="87" name="Picture 86" descr="A machine on a stand&#10;&#10;Description automatically generated">
            <a:extLst>
              <a:ext uri="{FF2B5EF4-FFF2-40B4-BE49-F238E27FC236}">
                <a16:creationId xmlns:a16="http://schemas.microsoft.com/office/drawing/2014/main" id="{F9C4FE4A-83A8-4010-C468-DF8C96B3A736}"/>
              </a:ext>
            </a:extLst>
          </p:cNvPr>
          <p:cNvPicPr>
            <a:picLocks noChangeAspect="1"/>
          </p:cNvPicPr>
          <p:nvPr/>
        </p:nvPicPr>
        <p:blipFill>
          <a:blip r:embed="rId17"/>
          <a:stretch>
            <a:fillRect/>
          </a:stretch>
        </p:blipFill>
        <p:spPr>
          <a:xfrm>
            <a:off x="-335108" y="3121601"/>
            <a:ext cx="2485160" cy="2893003"/>
          </a:xfrm>
          <a:prstGeom prst="rect">
            <a:avLst/>
          </a:prstGeom>
        </p:spPr>
      </p:pic>
      <p:pic>
        <p:nvPicPr>
          <p:cNvPr id="89" name="Picture 88" descr="A blue and black machine&#10;&#10;Description automatically generated">
            <a:extLst>
              <a:ext uri="{FF2B5EF4-FFF2-40B4-BE49-F238E27FC236}">
                <a16:creationId xmlns:a16="http://schemas.microsoft.com/office/drawing/2014/main" id="{80C25966-F2A9-D804-FBFE-0902BE810E26}"/>
              </a:ext>
            </a:extLst>
          </p:cNvPr>
          <p:cNvPicPr>
            <a:picLocks noChangeAspect="1"/>
          </p:cNvPicPr>
          <p:nvPr/>
        </p:nvPicPr>
        <p:blipFill rotWithShape="1">
          <a:blip r:embed="rId18"/>
          <a:srcRect l="26147" t="-2624" r="20872" b="2332"/>
          <a:stretch/>
        </p:blipFill>
        <p:spPr>
          <a:xfrm>
            <a:off x="1735857" y="3125931"/>
            <a:ext cx="1878554" cy="2840510"/>
          </a:xfrm>
          <a:prstGeom prst="rect">
            <a:avLst/>
          </a:prstGeom>
        </p:spPr>
      </p:pic>
    </p:spTree>
    <p:extLst>
      <p:ext uri="{BB962C8B-B14F-4D97-AF65-F5344CB8AC3E}">
        <p14:creationId xmlns:p14="http://schemas.microsoft.com/office/powerpoint/2010/main" val="1500430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machine with a screen&#10;&#10;Description automatically generated">
            <a:extLst>
              <a:ext uri="{FF2B5EF4-FFF2-40B4-BE49-F238E27FC236}">
                <a16:creationId xmlns:a16="http://schemas.microsoft.com/office/drawing/2014/main" id="{F637C6CC-51C0-2A2B-FE70-0D84AD468BDD}"/>
              </a:ext>
            </a:extLst>
          </p:cNvPr>
          <p:cNvPicPr>
            <a:picLocks noChangeAspect="1"/>
          </p:cNvPicPr>
          <p:nvPr/>
        </p:nvPicPr>
        <p:blipFill>
          <a:blip r:embed="rId2"/>
          <a:stretch>
            <a:fillRect/>
          </a:stretch>
        </p:blipFill>
        <p:spPr>
          <a:xfrm>
            <a:off x="1955034" y="3349467"/>
            <a:ext cx="2069315" cy="2653260"/>
          </a:xfrm>
          <a:prstGeom prst="rect">
            <a:avLst/>
          </a:prstGeom>
        </p:spPr>
      </p:pic>
      <p:sp>
        <p:nvSpPr>
          <p:cNvPr id="4" name="Footer Placeholder 3">
            <a:extLst>
              <a:ext uri="{FF2B5EF4-FFF2-40B4-BE49-F238E27FC236}">
                <a16:creationId xmlns:a16="http://schemas.microsoft.com/office/drawing/2014/main" id="{E1042865-450D-14AC-BE80-30E773A030E5}"/>
              </a:ext>
            </a:extLst>
          </p:cNvPr>
          <p:cNvSpPr>
            <a:spLocks noGrp="1"/>
          </p:cNvSpPr>
          <p:nvPr>
            <p:ph type="ftr" sz="quarter" idx="11"/>
          </p:nvPr>
        </p:nvSpPr>
        <p:spPr/>
        <p:txBody>
          <a:bodyPr/>
          <a:lstStyle/>
          <a:p>
            <a:r>
              <a:rPr lang="en-US">
                <a:cs typeface="Calibri"/>
              </a:rPr>
              <a:t>Cassie Bentley</a:t>
            </a:r>
            <a:endParaRPr lang="en-US"/>
          </a:p>
        </p:txBody>
      </p:sp>
      <p:sp>
        <p:nvSpPr>
          <p:cNvPr id="5" name="Slide Number Placeholder 4">
            <a:extLst>
              <a:ext uri="{FF2B5EF4-FFF2-40B4-BE49-F238E27FC236}">
                <a16:creationId xmlns:a16="http://schemas.microsoft.com/office/drawing/2014/main" id="{031EFD30-3255-A499-664C-6C95A9650BAE}"/>
              </a:ext>
            </a:extLst>
          </p:cNvPr>
          <p:cNvSpPr>
            <a:spLocks noGrp="1"/>
          </p:cNvSpPr>
          <p:nvPr>
            <p:ph type="sldNum" sz="quarter" idx="12"/>
          </p:nvPr>
        </p:nvSpPr>
        <p:spPr/>
        <p:txBody>
          <a:bodyPr/>
          <a:lstStyle/>
          <a:p>
            <a:fld id="{A5AEF524-62EC-C340-82A1-9F47B6C43E55}" type="slidenum">
              <a:rPr lang="en-US" smtClean="0"/>
              <a:t>12</a:t>
            </a:fld>
            <a:endParaRPr lang="en-US"/>
          </a:p>
        </p:txBody>
      </p:sp>
      <p:sp>
        <p:nvSpPr>
          <p:cNvPr id="10" name="Title 5">
            <a:extLst>
              <a:ext uri="{FF2B5EF4-FFF2-40B4-BE49-F238E27FC236}">
                <a16:creationId xmlns:a16="http://schemas.microsoft.com/office/drawing/2014/main" id="{2E4C8357-C498-A11C-8C51-B0C06A247D5B}"/>
              </a:ext>
            </a:extLst>
          </p:cNvPr>
          <p:cNvSpPr>
            <a:spLocks noGrp="1"/>
          </p:cNvSpPr>
          <p:nvPr>
            <p:ph type="title"/>
          </p:nvPr>
        </p:nvSpPr>
        <p:spPr>
          <a:xfrm>
            <a:off x="533400" y="72887"/>
            <a:ext cx="9894757" cy="688607"/>
          </a:xfrm>
          <a:ln>
            <a:solidFill>
              <a:schemeClr val="bg1"/>
            </a:solidFill>
          </a:ln>
        </p:spPr>
        <p:txBody>
          <a:bodyPr/>
          <a:lstStyle/>
          <a:p>
            <a:r>
              <a:rPr lang="en-US">
                <a:solidFill>
                  <a:srgbClr val="EE7624"/>
                </a:solidFill>
                <a:ea typeface="+mj-lt"/>
                <a:cs typeface="+mj-lt"/>
              </a:rPr>
              <a:t>Research &amp; Vendor Communication</a:t>
            </a:r>
            <a:endParaRPr lang="en-US"/>
          </a:p>
        </p:txBody>
      </p:sp>
      <p:pic>
        <p:nvPicPr>
          <p:cNvPr id="9" name="Picture 8" descr="A blue machine with a handle&#10;&#10;Description automatically generated">
            <a:extLst>
              <a:ext uri="{FF2B5EF4-FFF2-40B4-BE49-F238E27FC236}">
                <a16:creationId xmlns:a16="http://schemas.microsoft.com/office/drawing/2014/main" id="{50ACAE75-0CFC-37E8-3F1B-447A4881F894}"/>
              </a:ext>
            </a:extLst>
          </p:cNvPr>
          <p:cNvPicPr>
            <a:picLocks noChangeAspect="1"/>
          </p:cNvPicPr>
          <p:nvPr/>
        </p:nvPicPr>
        <p:blipFill>
          <a:blip r:embed="rId3"/>
          <a:stretch>
            <a:fillRect/>
          </a:stretch>
        </p:blipFill>
        <p:spPr>
          <a:xfrm>
            <a:off x="-10563236" y="3391824"/>
            <a:ext cx="1816808" cy="2984747"/>
          </a:xfrm>
          <a:prstGeom prst="rect">
            <a:avLst/>
          </a:prstGeom>
        </p:spPr>
      </p:pic>
      <p:pic>
        <p:nvPicPr>
          <p:cNvPr id="7" name="Picture 6" descr="A blue and silver machine with blue tubes&#10;&#10;Description automatically generated">
            <a:extLst>
              <a:ext uri="{FF2B5EF4-FFF2-40B4-BE49-F238E27FC236}">
                <a16:creationId xmlns:a16="http://schemas.microsoft.com/office/drawing/2014/main" id="{15C0B641-4C69-9739-7749-19F7A6EB081D}"/>
              </a:ext>
            </a:extLst>
          </p:cNvPr>
          <p:cNvPicPr>
            <a:picLocks noChangeAspect="1"/>
          </p:cNvPicPr>
          <p:nvPr/>
        </p:nvPicPr>
        <p:blipFill>
          <a:blip r:embed="rId4"/>
          <a:stretch>
            <a:fillRect/>
          </a:stretch>
        </p:blipFill>
        <p:spPr>
          <a:xfrm>
            <a:off x="-17290747" y="3606800"/>
            <a:ext cx="2223689" cy="2759440"/>
          </a:xfrm>
          <a:prstGeom prst="rect">
            <a:avLst/>
          </a:prstGeom>
        </p:spPr>
      </p:pic>
      <p:pic>
        <p:nvPicPr>
          <p:cNvPr id="11" name="Picture 10" descr="A blue and pink machine&#10;&#10;Description automatically generated">
            <a:extLst>
              <a:ext uri="{FF2B5EF4-FFF2-40B4-BE49-F238E27FC236}">
                <a16:creationId xmlns:a16="http://schemas.microsoft.com/office/drawing/2014/main" id="{FF29FEA7-B50F-33EF-C0FC-C27DE5BA830D}"/>
              </a:ext>
            </a:extLst>
          </p:cNvPr>
          <p:cNvPicPr>
            <a:picLocks noChangeAspect="1"/>
          </p:cNvPicPr>
          <p:nvPr/>
        </p:nvPicPr>
        <p:blipFill>
          <a:blip r:embed="rId5"/>
          <a:stretch>
            <a:fillRect/>
          </a:stretch>
        </p:blipFill>
        <p:spPr>
          <a:xfrm>
            <a:off x="-13069847" y="3505329"/>
            <a:ext cx="2500313" cy="2834391"/>
          </a:xfrm>
          <a:prstGeom prst="rect">
            <a:avLst/>
          </a:prstGeom>
        </p:spPr>
      </p:pic>
      <p:pic>
        <p:nvPicPr>
          <p:cNvPr id="13" name="Picture 12" descr="A blue machine with white text&#10;&#10;Description automatically generated">
            <a:extLst>
              <a:ext uri="{FF2B5EF4-FFF2-40B4-BE49-F238E27FC236}">
                <a16:creationId xmlns:a16="http://schemas.microsoft.com/office/drawing/2014/main" id="{3DDCA310-899A-D1BA-63C0-11DA848A3AC2}"/>
              </a:ext>
            </a:extLst>
          </p:cNvPr>
          <p:cNvPicPr>
            <a:picLocks noChangeAspect="1"/>
          </p:cNvPicPr>
          <p:nvPr/>
        </p:nvPicPr>
        <p:blipFill>
          <a:blip r:embed="rId6"/>
          <a:stretch>
            <a:fillRect/>
          </a:stretch>
        </p:blipFill>
        <p:spPr>
          <a:xfrm>
            <a:off x="-23396259" y="3570063"/>
            <a:ext cx="2068172" cy="2753194"/>
          </a:xfrm>
          <a:prstGeom prst="rect">
            <a:avLst/>
          </a:prstGeom>
        </p:spPr>
      </p:pic>
      <p:pic>
        <p:nvPicPr>
          <p:cNvPr id="14" name="Picture 13" descr="A red machine with a white background&#10;&#10;Description automatically generated">
            <a:extLst>
              <a:ext uri="{FF2B5EF4-FFF2-40B4-BE49-F238E27FC236}">
                <a16:creationId xmlns:a16="http://schemas.microsoft.com/office/drawing/2014/main" id="{A483815B-9AB1-612F-9A9B-EF3F3829AC27}"/>
              </a:ext>
            </a:extLst>
          </p:cNvPr>
          <p:cNvPicPr>
            <a:picLocks noChangeAspect="1"/>
          </p:cNvPicPr>
          <p:nvPr/>
        </p:nvPicPr>
        <p:blipFill>
          <a:blip r:embed="rId7"/>
          <a:stretch>
            <a:fillRect/>
          </a:stretch>
        </p:blipFill>
        <p:spPr>
          <a:xfrm>
            <a:off x="-15216241" y="3594304"/>
            <a:ext cx="2200796" cy="2659507"/>
          </a:xfrm>
          <a:prstGeom prst="rect">
            <a:avLst/>
          </a:prstGeom>
        </p:spPr>
      </p:pic>
      <p:pic>
        <p:nvPicPr>
          <p:cNvPr id="15" name="Picture 14" descr="A blue machine with a white door&#10;&#10;Description automatically generated">
            <a:extLst>
              <a:ext uri="{FF2B5EF4-FFF2-40B4-BE49-F238E27FC236}">
                <a16:creationId xmlns:a16="http://schemas.microsoft.com/office/drawing/2014/main" id="{67606A53-6513-50DD-100F-C2A4F509A1E5}"/>
              </a:ext>
            </a:extLst>
          </p:cNvPr>
          <p:cNvPicPr>
            <a:picLocks noChangeAspect="1"/>
          </p:cNvPicPr>
          <p:nvPr/>
        </p:nvPicPr>
        <p:blipFill>
          <a:blip r:embed="rId8"/>
          <a:stretch>
            <a:fillRect/>
          </a:stretch>
        </p:blipFill>
        <p:spPr>
          <a:xfrm>
            <a:off x="-2263861" y="3370758"/>
            <a:ext cx="2066568" cy="2771933"/>
          </a:xfrm>
          <a:prstGeom prst="rect">
            <a:avLst/>
          </a:prstGeom>
        </p:spPr>
      </p:pic>
      <p:pic>
        <p:nvPicPr>
          <p:cNvPr id="16" name="Picture 15" descr="A blue and white machine&#10;&#10;Description automatically generated">
            <a:extLst>
              <a:ext uri="{FF2B5EF4-FFF2-40B4-BE49-F238E27FC236}">
                <a16:creationId xmlns:a16="http://schemas.microsoft.com/office/drawing/2014/main" id="{63B120A6-B8E6-0D5E-2C8B-9E6ACAA58BC0}"/>
              </a:ext>
            </a:extLst>
          </p:cNvPr>
          <p:cNvPicPr>
            <a:picLocks noChangeAspect="1"/>
          </p:cNvPicPr>
          <p:nvPr/>
        </p:nvPicPr>
        <p:blipFill>
          <a:blip r:embed="rId9"/>
          <a:stretch>
            <a:fillRect/>
          </a:stretch>
        </p:blipFill>
        <p:spPr>
          <a:xfrm>
            <a:off x="-19270886" y="3614409"/>
            <a:ext cx="2072443" cy="2671998"/>
          </a:xfrm>
          <a:prstGeom prst="rect">
            <a:avLst/>
          </a:prstGeom>
        </p:spPr>
      </p:pic>
      <p:pic>
        <p:nvPicPr>
          <p:cNvPr id="17" name="Picture 16" descr="A black machine with red accents&#10;&#10;Description automatically generated">
            <a:extLst>
              <a:ext uri="{FF2B5EF4-FFF2-40B4-BE49-F238E27FC236}">
                <a16:creationId xmlns:a16="http://schemas.microsoft.com/office/drawing/2014/main" id="{8837A437-9114-B8EB-60EF-FE75E63BEE95}"/>
              </a:ext>
            </a:extLst>
          </p:cNvPr>
          <p:cNvPicPr>
            <a:picLocks noChangeAspect="1"/>
          </p:cNvPicPr>
          <p:nvPr/>
        </p:nvPicPr>
        <p:blipFill>
          <a:blip r:embed="rId10"/>
          <a:stretch>
            <a:fillRect/>
          </a:stretch>
        </p:blipFill>
        <p:spPr>
          <a:xfrm>
            <a:off x="-8749352" y="3457631"/>
            <a:ext cx="2295067" cy="2863011"/>
          </a:xfrm>
          <a:prstGeom prst="rect">
            <a:avLst/>
          </a:prstGeom>
        </p:spPr>
      </p:pic>
      <p:pic>
        <p:nvPicPr>
          <p:cNvPr id="18" name="Picture 17" descr="A machine with a handle&#10;&#10;Description automatically generated">
            <a:extLst>
              <a:ext uri="{FF2B5EF4-FFF2-40B4-BE49-F238E27FC236}">
                <a16:creationId xmlns:a16="http://schemas.microsoft.com/office/drawing/2014/main" id="{BE5FECA8-DAC0-43B3-C9E9-6DECB7781715}"/>
              </a:ext>
            </a:extLst>
          </p:cNvPr>
          <p:cNvPicPr>
            <a:picLocks noChangeAspect="1"/>
          </p:cNvPicPr>
          <p:nvPr/>
        </p:nvPicPr>
        <p:blipFill>
          <a:blip r:embed="rId11"/>
          <a:stretch>
            <a:fillRect/>
          </a:stretch>
        </p:blipFill>
        <p:spPr>
          <a:xfrm>
            <a:off x="-6385774" y="3458372"/>
            <a:ext cx="2162808" cy="2572062"/>
          </a:xfrm>
          <a:prstGeom prst="rect">
            <a:avLst/>
          </a:prstGeom>
        </p:spPr>
      </p:pic>
      <p:pic>
        <p:nvPicPr>
          <p:cNvPr id="19" name="Picture 18" descr="A large machine with a white background&#10;&#10;Description automatically generated">
            <a:extLst>
              <a:ext uri="{FF2B5EF4-FFF2-40B4-BE49-F238E27FC236}">
                <a16:creationId xmlns:a16="http://schemas.microsoft.com/office/drawing/2014/main" id="{BB9B15BD-682B-55F9-9AA1-B15FF831B808}"/>
              </a:ext>
            </a:extLst>
          </p:cNvPr>
          <p:cNvPicPr>
            <a:picLocks noChangeAspect="1"/>
          </p:cNvPicPr>
          <p:nvPr/>
        </p:nvPicPr>
        <p:blipFill>
          <a:blip r:embed="rId12"/>
          <a:stretch>
            <a:fillRect/>
          </a:stretch>
        </p:blipFill>
        <p:spPr>
          <a:xfrm>
            <a:off x="-4269399" y="3362922"/>
            <a:ext cx="2097746" cy="2671998"/>
          </a:xfrm>
          <a:prstGeom prst="rect">
            <a:avLst/>
          </a:prstGeom>
        </p:spPr>
      </p:pic>
      <p:pic>
        <p:nvPicPr>
          <p:cNvPr id="21" name="Picture 20" descr="A large machine with a yellow and white surface&#10;&#10;Description automatically generated">
            <a:extLst>
              <a:ext uri="{FF2B5EF4-FFF2-40B4-BE49-F238E27FC236}">
                <a16:creationId xmlns:a16="http://schemas.microsoft.com/office/drawing/2014/main" id="{1BEC264F-24BF-98A5-A3E6-31018D39F6D2}"/>
              </a:ext>
            </a:extLst>
          </p:cNvPr>
          <p:cNvPicPr>
            <a:picLocks noChangeAspect="1"/>
          </p:cNvPicPr>
          <p:nvPr/>
        </p:nvPicPr>
        <p:blipFill>
          <a:blip r:embed="rId13"/>
          <a:stretch>
            <a:fillRect/>
          </a:stretch>
        </p:blipFill>
        <p:spPr>
          <a:xfrm>
            <a:off x="-22794" y="3369168"/>
            <a:ext cx="1980174" cy="2671998"/>
          </a:xfrm>
          <a:prstGeom prst="rect">
            <a:avLst/>
          </a:prstGeom>
        </p:spPr>
      </p:pic>
      <p:pic>
        <p:nvPicPr>
          <p:cNvPr id="22" name="Picture 21">
            <a:extLst>
              <a:ext uri="{FF2B5EF4-FFF2-40B4-BE49-F238E27FC236}">
                <a16:creationId xmlns:a16="http://schemas.microsoft.com/office/drawing/2014/main" id="{6A3F9972-37A0-4864-B8C1-779D2A6918E3}"/>
              </a:ext>
            </a:extLst>
          </p:cNvPr>
          <p:cNvPicPr>
            <a:picLocks noChangeAspect="1"/>
          </p:cNvPicPr>
          <p:nvPr/>
        </p:nvPicPr>
        <p:blipFill rotWithShape="1">
          <a:blip r:embed="rId14"/>
          <a:srcRect l="-11864" t="-122" r="-575" b="734"/>
          <a:stretch/>
        </p:blipFill>
        <p:spPr>
          <a:xfrm>
            <a:off x="-21559550" y="3608984"/>
            <a:ext cx="2306771" cy="2655657"/>
          </a:xfrm>
          <a:prstGeom prst="rect">
            <a:avLst/>
          </a:prstGeom>
        </p:spPr>
      </p:pic>
      <p:pic>
        <p:nvPicPr>
          <p:cNvPr id="23" name="Picture 22" descr="A blue machine with a red button&#10;&#10;Description automatically generated">
            <a:extLst>
              <a:ext uri="{FF2B5EF4-FFF2-40B4-BE49-F238E27FC236}">
                <a16:creationId xmlns:a16="http://schemas.microsoft.com/office/drawing/2014/main" id="{03DE9992-6800-3964-7502-36DE0AC147FC}"/>
              </a:ext>
            </a:extLst>
          </p:cNvPr>
          <p:cNvPicPr>
            <a:picLocks noChangeAspect="1"/>
          </p:cNvPicPr>
          <p:nvPr/>
        </p:nvPicPr>
        <p:blipFill>
          <a:blip r:embed="rId15"/>
          <a:stretch>
            <a:fillRect/>
          </a:stretch>
        </p:blipFill>
        <p:spPr>
          <a:xfrm>
            <a:off x="3819814" y="3148445"/>
            <a:ext cx="1998518" cy="2833255"/>
          </a:xfrm>
          <a:prstGeom prst="rect">
            <a:avLst/>
          </a:prstGeom>
        </p:spPr>
      </p:pic>
      <p:pic>
        <p:nvPicPr>
          <p:cNvPr id="24" name="Picture 23">
            <a:extLst>
              <a:ext uri="{FF2B5EF4-FFF2-40B4-BE49-F238E27FC236}">
                <a16:creationId xmlns:a16="http://schemas.microsoft.com/office/drawing/2014/main" id="{BACBB70B-D637-F7F7-164C-0C3A63A14DED}"/>
              </a:ext>
            </a:extLst>
          </p:cNvPr>
          <p:cNvPicPr>
            <a:picLocks noChangeAspect="1"/>
          </p:cNvPicPr>
          <p:nvPr/>
        </p:nvPicPr>
        <p:blipFill>
          <a:blip r:embed="rId16"/>
          <a:stretch>
            <a:fillRect/>
          </a:stretch>
        </p:blipFill>
        <p:spPr>
          <a:xfrm>
            <a:off x="-25778415" y="3521808"/>
            <a:ext cx="2388178" cy="2745798"/>
          </a:xfrm>
          <a:prstGeom prst="rect">
            <a:avLst/>
          </a:prstGeom>
        </p:spPr>
      </p:pic>
      <p:sp>
        <p:nvSpPr>
          <p:cNvPr id="26" name="TextBox 25">
            <a:extLst>
              <a:ext uri="{FF2B5EF4-FFF2-40B4-BE49-F238E27FC236}">
                <a16:creationId xmlns:a16="http://schemas.microsoft.com/office/drawing/2014/main" id="{20C6E56B-EBF9-2DA7-B849-C1A0AA2000E4}"/>
              </a:ext>
            </a:extLst>
          </p:cNvPr>
          <p:cNvSpPr txBox="1"/>
          <p:nvPr/>
        </p:nvSpPr>
        <p:spPr>
          <a:xfrm>
            <a:off x="3875751" y="3206472"/>
            <a:ext cx="1950677" cy="2862322"/>
          </a:xfrm>
          <a:prstGeom prst="rect">
            <a:avLst/>
          </a:prstGeom>
          <a:noFill/>
          <a:ln w="57150">
            <a:solidFill>
              <a:schemeClr val="bg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pic>
        <p:nvPicPr>
          <p:cNvPr id="8" name="Picture 7" descr="A machine on a stand&#10;&#10;Description automatically generated">
            <a:extLst>
              <a:ext uri="{FF2B5EF4-FFF2-40B4-BE49-F238E27FC236}">
                <a16:creationId xmlns:a16="http://schemas.microsoft.com/office/drawing/2014/main" id="{4C00F19D-F1EE-C052-2701-ABF9AD245A36}"/>
              </a:ext>
            </a:extLst>
          </p:cNvPr>
          <p:cNvPicPr>
            <a:picLocks noChangeAspect="1"/>
          </p:cNvPicPr>
          <p:nvPr/>
        </p:nvPicPr>
        <p:blipFill>
          <a:blip r:embed="rId17"/>
          <a:stretch>
            <a:fillRect/>
          </a:stretch>
        </p:blipFill>
        <p:spPr>
          <a:xfrm>
            <a:off x="-28917035" y="3467965"/>
            <a:ext cx="2485160" cy="2893003"/>
          </a:xfrm>
          <a:prstGeom prst="rect">
            <a:avLst/>
          </a:prstGeom>
        </p:spPr>
      </p:pic>
      <p:pic>
        <p:nvPicPr>
          <p:cNvPr id="12" name="Picture 11" descr="A blue and black machine&#10;&#10;Description automatically generated">
            <a:extLst>
              <a:ext uri="{FF2B5EF4-FFF2-40B4-BE49-F238E27FC236}">
                <a16:creationId xmlns:a16="http://schemas.microsoft.com/office/drawing/2014/main" id="{0BFA5F46-6750-2956-459D-17189DAC19F0}"/>
              </a:ext>
            </a:extLst>
          </p:cNvPr>
          <p:cNvPicPr>
            <a:picLocks noChangeAspect="1"/>
          </p:cNvPicPr>
          <p:nvPr/>
        </p:nvPicPr>
        <p:blipFill rotWithShape="1">
          <a:blip r:embed="rId18"/>
          <a:srcRect l="26147" t="-2624" r="20872" b="2332"/>
          <a:stretch/>
        </p:blipFill>
        <p:spPr>
          <a:xfrm>
            <a:off x="-26846070" y="3472295"/>
            <a:ext cx="1878554" cy="2840510"/>
          </a:xfrm>
          <a:prstGeom prst="rect">
            <a:avLst/>
          </a:prstGeom>
        </p:spPr>
      </p:pic>
      <p:sp>
        <p:nvSpPr>
          <p:cNvPr id="3" name="TextBox 2">
            <a:extLst>
              <a:ext uri="{FF2B5EF4-FFF2-40B4-BE49-F238E27FC236}">
                <a16:creationId xmlns:a16="http://schemas.microsoft.com/office/drawing/2014/main" id="{D9013A8D-7910-8C41-ACD4-DE7830BFE436}"/>
              </a:ext>
            </a:extLst>
          </p:cNvPr>
          <p:cNvSpPr txBox="1"/>
          <p:nvPr/>
        </p:nvSpPr>
        <p:spPr>
          <a:xfrm>
            <a:off x="858187" y="1326630"/>
            <a:ext cx="892664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ea typeface="+mn-lt"/>
                <a:cs typeface="Arial"/>
              </a:rPr>
              <a:t>We researched presses made in the USA to meet our key goals, evaluating based on cost-effectiveness, features, reputation, and reliability. From our findings, we selected a top three for consideration and recommend one standout option based on our sponsor’s preferences.</a:t>
            </a:r>
            <a:endParaRPr lang="en-US">
              <a:latin typeface="Arial"/>
              <a:cs typeface="Arial"/>
            </a:endParaRPr>
          </a:p>
        </p:txBody>
      </p:sp>
    </p:spTree>
    <p:extLst>
      <p:ext uri="{BB962C8B-B14F-4D97-AF65-F5344CB8AC3E}">
        <p14:creationId xmlns:p14="http://schemas.microsoft.com/office/powerpoint/2010/main" val="31265969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9BCB0-1FFB-8BC7-045C-47AA6D54B64F}"/>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9720EF05-AB6D-353D-A86A-4316B83DB104}"/>
              </a:ext>
            </a:extLst>
          </p:cNvPr>
          <p:cNvSpPr>
            <a:spLocks noGrp="1"/>
          </p:cNvSpPr>
          <p:nvPr>
            <p:ph type="ftr" sz="quarter" idx="11"/>
          </p:nvPr>
        </p:nvSpPr>
        <p:spPr/>
        <p:txBody>
          <a:bodyPr/>
          <a:lstStyle/>
          <a:p>
            <a:r>
              <a:rPr lang="en-US">
                <a:ea typeface="Calibri"/>
                <a:cs typeface="Calibri"/>
              </a:rPr>
              <a:t>Cassie Bentley</a:t>
            </a:r>
          </a:p>
        </p:txBody>
      </p:sp>
      <p:sp>
        <p:nvSpPr>
          <p:cNvPr id="4" name="Slide Number Placeholder 3">
            <a:extLst>
              <a:ext uri="{FF2B5EF4-FFF2-40B4-BE49-F238E27FC236}">
                <a16:creationId xmlns:a16="http://schemas.microsoft.com/office/drawing/2014/main" id="{72787169-917A-23DB-0C08-E50223837394}"/>
              </a:ext>
            </a:extLst>
          </p:cNvPr>
          <p:cNvSpPr>
            <a:spLocks noGrp="1"/>
          </p:cNvSpPr>
          <p:nvPr>
            <p:ph type="sldNum" sz="quarter" idx="12"/>
          </p:nvPr>
        </p:nvSpPr>
        <p:spPr/>
        <p:txBody>
          <a:bodyPr/>
          <a:lstStyle/>
          <a:p>
            <a:fld id="{A5AEF524-62EC-C340-82A1-9F47B6C43E55}" type="slidenum">
              <a:rPr lang="en-US" smtClean="0"/>
              <a:t>13</a:t>
            </a:fld>
            <a:endParaRPr lang="en-US"/>
          </a:p>
        </p:txBody>
      </p:sp>
      <p:sp>
        <p:nvSpPr>
          <p:cNvPr id="6" name="Title 5">
            <a:extLst>
              <a:ext uri="{FF2B5EF4-FFF2-40B4-BE49-F238E27FC236}">
                <a16:creationId xmlns:a16="http://schemas.microsoft.com/office/drawing/2014/main" id="{B2E157D5-D926-6A11-6D62-6423AA51B176}"/>
              </a:ext>
            </a:extLst>
          </p:cNvPr>
          <p:cNvSpPr>
            <a:spLocks noGrp="1"/>
          </p:cNvSpPr>
          <p:nvPr>
            <p:ph type="title"/>
          </p:nvPr>
        </p:nvSpPr>
        <p:spPr>
          <a:xfrm>
            <a:off x="533400" y="72887"/>
            <a:ext cx="9601200" cy="688607"/>
          </a:xfrm>
          <a:ln>
            <a:solidFill>
              <a:schemeClr val="bg1"/>
            </a:solidFill>
          </a:ln>
        </p:spPr>
        <p:txBody>
          <a:bodyPr/>
          <a:lstStyle/>
          <a:p>
            <a:r>
              <a:rPr lang="en-US"/>
              <a:t>  </a:t>
            </a:r>
          </a:p>
        </p:txBody>
      </p:sp>
      <p:sp>
        <p:nvSpPr>
          <p:cNvPr id="17" name="Title 5">
            <a:extLst>
              <a:ext uri="{FF2B5EF4-FFF2-40B4-BE49-F238E27FC236}">
                <a16:creationId xmlns:a16="http://schemas.microsoft.com/office/drawing/2014/main" id="{D9CF261A-88B2-525C-89D9-22F048B2E464}"/>
              </a:ext>
            </a:extLst>
          </p:cNvPr>
          <p:cNvSpPr txBox="1">
            <a:spLocks/>
          </p:cNvSpPr>
          <p:nvPr/>
        </p:nvSpPr>
        <p:spPr>
          <a:xfrm>
            <a:off x="533400" y="72887"/>
            <a:ext cx="9301397" cy="688607"/>
          </a:xfrm>
          <a:prstGeom prst="rect">
            <a:avLst/>
          </a:prstGeom>
          <a:ln>
            <a:solidFill>
              <a:schemeClr val="bg1"/>
            </a:solidFill>
          </a:ln>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solidFill>
                  <a:srgbClr val="EE7624"/>
                </a:solidFill>
                <a:ea typeface="+mj-lt"/>
                <a:cs typeface="+mj-lt"/>
              </a:rPr>
              <a:t>Press Selection Process</a:t>
            </a:r>
            <a:endParaRPr lang="en-US"/>
          </a:p>
        </p:txBody>
      </p:sp>
      <p:graphicFrame>
        <p:nvGraphicFramePr>
          <p:cNvPr id="12" name="Table 11">
            <a:extLst>
              <a:ext uri="{FF2B5EF4-FFF2-40B4-BE49-F238E27FC236}">
                <a16:creationId xmlns:a16="http://schemas.microsoft.com/office/drawing/2014/main" id="{54BBEF49-393F-5EFD-9697-2377699D3CE5}"/>
              </a:ext>
            </a:extLst>
          </p:cNvPr>
          <p:cNvGraphicFramePr>
            <a:graphicFrameLocks noGrp="1"/>
          </p:cNvGraphicFramePr>
          <p:nvPr>
            <p:extLst>
              <p:ext uri="{D42A27DB-BD31-4B8C-83A1-F6EECF244321}">
                <p14:modId xmlns:p14="http://schemas.microsoft.com/office/powerpoint/2010/main" val="1875395133"/>
              </p:ext>
            </p:extLst>
          </p:nvPr>
        </p:nvGraphicFramePr>
        <p:xfrm>
          <a:off x="795528" y="1426464"/>
          <a:ext cx="8787084" cy="4474670"/>
        </p:xfrm>
        <a:graphic>
          <a:graphicData uri="http://schemas.openxmlformats.org/drawingml/2006/table">
            <a:tbl>
              <a:tblPr firstRow="1" bandRow="1">
                <a:tableStyleId>{5C22544A-7EE6-4342-B048-85BDC9FD1C3A}</a:tableStyleId>
              </a:tblPr>
              <a:tblGrid>
                <a:gridCol w="2196771">
                  <a:extLst>
                    <a:ext uri="{9D8B030D-6E8A-4147-A177-3AD203B41FA5}">
                      <a16:colId xmlns:a16="http://schemas.microsoft.com/office/drawing/2014/main" val="565063584"/>
                    </a:ext>
                  </a:extLst>
                </a:gridCol>
                <a:gridCol w="2196771">
                  <a:extLst>
                    <a:ext uri="{9D8B030D-6E8A-4147-A177-3AD203B41FA5}">
                      <a16:colId xmlns:a16="http://schemas.microsoft.com/office/drawing/2014/main" val="2539302953"/>
                    </a:ext>
                  </a:extLst>
                </a:gridCol>
                <a:gridCol w="2196771">
                  <a:extLst>
                    <a:ext uri="{9D8B030D-6E8A-4147-A177-3AD203B41FA5}">
                      <a16:colId xmlns:a16="http://schemas.microsoft.com/office/drawing/2014/main" val="2553519167"/>
                    </a:ext>
                  </a:extLst>
                </a:gridCol>
                <a:gridCol w="2196771">
                  <a:extLst>
                    <a:ext uri="{9D8B030D-6E8A-4147-A177-3AD203B41FA5}">
                      <a16:colId xmlns:a16="http://schemas.microsoft.com/office/drawing/2014/main" val="2957362172"/>
                    </a:ext>
                  </a:extLst>
                </a:gridCol>
              </a:tblGrid>
              <a:tr h="437317">
                <a:tc>
                  <a:txBody>
                    <a:bodyPr/>
                    <a:lstStyle/>
                    <a:p>
                      <a:endParaRPr lang="en-US">
                        <a:solidFill>
                          <a:schemeClr val="tx1"/>
                        </a:solidFill>
                      </a:endParaRPr>
                    </a:p>
                  </a:txBody>
                  <a:tcPr>
                    <a:solidFill>
                      <a:srgbClr val="ED7D31"/>
                    </a:solidFill>
                  </a:tcPr>
                </a:tc>
                <a:tc>
                  <a:txBody>
                    <a:bodyPr/>
                    <a:lstStyle/>
                    <a:p>
                      <a:pPr lvl="0">
                        <a:buNone/>
                      </a:pPr>
                      <a:r>
                        <a:rPr lang="en-US">
                          <a:solidFill>
                            <a:schemeClr val="tx1"/>
                          </a:solidFill>
                        </a:rPr>
                        <a:t>6 Tons</a:t>
                      </a:r>
                    </a:p>
                  </a:txBody>
                  <a:tcPr>
                    <a:solidFill>
                      <a:srgbClr val="ED7D31"/>
                    </a:solidFill>
                  </a:tcPr>
                </a:tc>
                <a:tc>
                  <a:txBody>
                    <a:bodyPr/>
                    <a:lstStyle/>
                    <a:p>
                      <a:r>
                        <a:rPr lang="en-US">
                          <a:solidFill>
                            <a:schemeClr val="tx1"/>
                          </a:solidFill>
                        </a:rPr>
                        <a:t>10 Tons</a:t>
                      </a:r>
                    </a:p>
                  </a:txBody>
                  <a:tcPr>
                    <a:solidFill>
                      <a:srgbClr val="ED7D31"/>
                    </a:solidFill>
                  </a:tcPr>
                </a:tc>
                <a:tc>
                  <a:txBody>
                    <a:bodyPr/>
                    <a:lstStyle/>
                    <a:p>
                      <a:r>
                        <a:rPr lang="en-US">
                          <a:solidFill>
                            <a:schemeClr val="tx1"/>
                          </a:solidFill>
                        </a:rPr>
                        <a:t>20 Tons</a:t>
                      </a:r>
                    </a:p>
                  </a:txBody>
                  <a:tcPr>
                    <a:solidFill>
                      <a:srgbClr val="ED7D31"/>
                    </a:solidFill>
                  </a:tcPr>
                </a:tc>
                <a:extLst>
                  <a:ext uri="{0D108BD9-81ED-4DB2-BD59-A6C34878D82A}">
                    <a16:rowId xmlns:a16="http://schemas.microsoft.com/office/drawing/2014/main" val="3186599449"/>
                  </a:ext>
                </a:extLst>
              </a:tr>
              <a:tr h="1401812">
                <a:tc>
                  <a:txBody>
                    <a:bodyPr/>
                    <a:lstStyle/>
                    <a:p>
                      <a:pPr lvl="0">
                        <a:buNone/>
                      </a:pPr>
                      <a:r>
                        <a:rPr lang="en-US"/>
                        <a:t>Pneumatic </a:t>
                      </a:r>
                    </a:p>
                  </a:txBody>
                  <a:tcPr>
                    <a:solidFill>
                      <a:schemeClr val="bg2">
                        <a:lumMod val="60000"/>
                        <a:lumOff val="40000"/>
                      </a:schemeClr>
                    </a:solidFill>
                  </a:tcPr>
                </a:tc>
                <a:tc>
                  <a:txBody>
                    <a:bodyPr/>
                    <a:lstStyle/>
                    <a:p>
                      <a:endParaRPr lang="en-US"/>
                    </a:p>
                    <a:p>
                      <a:pPr lvl="0">
                        <a:buNone/>
                      </a:pPr>
                      <a:endParaRPr lang="en-US"/>
                    </a:p>
                    <a:p>
                      <a:pPr lvl="0">
                        <a:buNone/>
                      </a:pPr>
                      <a:endParaRPr lang="en-US"/>
                    </a:p>
                    <a:p>
                      <a:pPr lvl="0">
                        <a:buNone/>
                      </a:pPr>
                      <a:r>
                        <a:rPr lang="en-US"/>
                        <a:t>                     $21,032</a:t>
                      </a:r>
                    </a:p>
                  </a:txBody>
                  <a:tcPr>
                    <a:solidFill>
                      <a:schemeClr val="bg2">
                        <a:lumMod val="60000"/>
                        <a:lumOff val="40000"/>
                      </a:schemeClr>
                    </a:solidFill>
                  </a:tcPr>
                </a:tc>
                <a:tc>
                  <a:txBody>
                    <a:bodyPr/>
                    <a:lstStyle/>
                    <a:p>
                      <a:endParaRPr lang="en-US"/>
                    </a:p>
                  </a:txBody>
                  <a:tcPr>
                    <a:solidFill>
                      <a:schemeClr val="bg2">
                        <a:lumMod val="60000"/>
                        <a:lumOff val="40000"/>
                      </a:schemeClr>
                    </a:solidFill>
                  </a:tcPr>
                </a:tc>
                <a:tc>
                  <a:txBody>
                    <a:bodyPr/>
                    <a:lstStyle/>
                    <a:p>
                      <a:endParaRPr lang="en-US"/>
                    </a:p>
                  </a:txBody>
                  <a:tcPr>
                    <a:solidFill>
                      <a:schemeClr val="bg2">
                        <a:lumMod val="60000"/>
                        <a:lumOff val="40000"/>
                      </a:schemeClr>
                    </a:solidFill>
                  </a:tcPr>
                </a:tc>
                <a:extLst>
                  <a:ext uri="{0D108BD9-81ED-4DB2-BD59-A6C34878D82A}">
                    <a16:rowId xmlns:a16="http://schemas.microsoft.com/office/drawing/2014/main" val="729841811"/>
                  </a:ext>
                </a:extLst>
              </a:tr>
              <a:tr h="1233729">
                <a:tc>
                  <a:txBody>
                    <a:bodyPr/>
                    <a:lstStyle/>
                    <a:p>
                      <a:r>
                        <a:rPr lang="en-US"/>
                        <a:t>Hybrid</a:t>
                      </a:r>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p>
                      <a:pPr lvl="0">
                        <a:buNone/>
                      </a:pPr>
                      <a:endParaRPr lang="en-US"/>
                    </a:p>
                    <a:p>
                      <a:pPr lvl="0">
                        <a:buNone/>
                      </a:pPr>
                      <a:r>
                        <a:rPr lang="en-US"/>
                        <a:t>                     $37,567</a:t>
                      </a:r>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extLst>
                  <a:ext uri="{0D108BD9-81ED-4DB2-BD59-A6C34878D82A}">
                    <a16:rowId xmlns:a16="http://schemas.microsoft.com/office/drawing/2014/main" val="83228649"/>
                  </a:ext>
                </a:extLst>
              </a:tr>
              <a:tr h="1401812">
                <a:tc>
                  <a:txBody>
                    <a:bodyPr/>
                    <a:lstStyle/>
                    <a:p>
                      <a:pPr lvl="0">
                        <a:buNone/>
                      </a:pPr>
                      <a:r>
                        <a:rPr lang="en-US" sz="1800" b="0" i="0" u="none" strike="noStrike" noProof="0">
                          <a:solidFill>
                            <a:srgbClr val="000000"/>
                          </a:solidFill>
                          <a:latin typeface="Calibri"/>
                        </a:rPr>
                        <a:t>Hydraulic </a:t>
                      </a:r>
                      <a:endParaRPr lang="en-US"/>
                    </a:p>
                  </a:txBody>
                  <a:tcPr>
                    <a:solidFill>
                      <a:schemeClr val="bg2">
                        <a:lumMod val="20000"/>
                        <a:lumOff val="80000"/>
                      </a:schemeClr>
                    </a:solidFill>
                  </a:tcPr>
                </a:tc>
                <a:tc>
                  <a:txBody>
                    <a:bodyPr/>
                    <a:lstStyle/>
                    <a:p>
                      <a:endParaRPr lang="en-US"/>
                    </a:p>
                  </a:txBody>
                  <a:tcPr>
                    <a:solidFill>
                      <a:schemeClr val="bg2">
                        <a:lumMod val="20000"/>
                        <a:lumOff val="80000"/>
                      </a:schemeClr>
                    </a:solidFill>
                  </a:tcPr>
                </a:tc>
                <a:tc>
                  <a:txBody>
                    <a:bodyPr/>
                    <a:lstStyle/>
                    <a:p>
                      <a:endParaRPr lang="en-US"/>
                    </a:p>
                  </a:txBody>
                  <a:tcPr>
                    <a:solidFill>
                      <a:schemeClr val="bg2">
                        <a:lumMod val="20000"/>
                        <a:lumOff val="80000"/>
                      </a:schemeClr>
                    </a:solidFill>
                  </a:tcPr>
                </a:tc>
                <a:tc>
                  <a:txBody>
                    <a:bodyPr/>
                    <a:lstStyle/>
                    <a:p>
                      <a:endParaRPr lang="en-US"/>
                    </a:p>
                    <a:p>
                      <a:pPr lvl="0">
                        <a:buNone/>
                      </a:pPr>
                      <a:endParaRPr lang="en-US"/>
                    </a:p>
                    <a:p>
                      <a:pPr lvl="0">
                        <a:buNone/>
                      </a:pPr>
                      <a:endParaRPr lang="en-US"/>
                    </a:p>
                    <a:p>
                      <a:pPr lvl="0">
                        <a:buNone/>
                      </a:pPr>
                      <a:r>
                        <a:rPr lang="en-US"/>
                        <a:t>                     $16,500</a:t>
                      </a:r>
                    </a:p>
                  </a:txBody>
                  <a:tcPr>
                    <a:solidFill>
                      <a:schemeClr val="bg2">
                        <a:lumMod val="20000"/>
                        <a:lumOff val="80000"/>
                      </a:schemeClr>
                    </a:solidFill>
                  </a:tcPr>
                </a:tc>
                <a:extLst>
                  <a:ext uri="{0D108BD9-81ED-4DB2-BD59-A6C34878D82A}">
                    <a16:rowId xmlns:a16="http://schemas.microsoft.com/office/drawing/2014/main" val="943246840"/>
                  </a:ext>
                </a:extLst>
              </a:tr>
            </a:tbl>
          </a:graphicData>
        </a:graphic>
      </p:graphicFrame>
      <p:pic>
        <p:nvPicPr>
          <p:cNvPr id="18" name="Picture 17" descr="A machine with a handle&#10;&#10;Description automatically generated">
            <a:extLst>
              <a:ext uri="{FF2B5EF4-FFF2-40B4-BE49-F238E27FC236}">
                <a16:creationId xmlns:a16="http://schemas.microsoft.com/office/drawing/2014/main" id="{58D0B995-16D1-1C61-741B-F264AAE6C252}"/>
              </a:ext>
            </a:extLst>
          </p:cNvPr>
          <p:cNvPicPr>
            <a:picLocks noChangeAspect="1"/>
          </p:cNvPicPr>
          <p:nvPr/>
        </p:nvPicPr>
        <p:blipFill>
          <a:blip r:embed="rId2"/>
          <a:stretch>
            <a:fillRect/>
          </a:stretch>
        </p:blipFill>
        <p:spPr>
          <a:xfrm>
            <a:off x="5334000" y="3356754"/>
            <a:ext cx="891568" cy="1070046"/>
          </a:xfrm>
          <a:prstGeom prst="rect">
            <a:avLst/>
          </a:prstGeom>
        </p:spPr>
      </p:pic>
      <p:pic>
        <p:nvPicPr>
          <p:cNvPr id="22" name="Picture 21" descr="A blue machine with a red button&#10;&#10;Description automatically generated">
            <a:extLst>
              <a:ext uri="{FF2B5EF4-FFF2-40B4-BE49-F238E27FC236}">
                <a16:creationId xmlns:a16="http://schemas.microsoft.com/office/drawing/2014/main" id="{B872F745-267E-8B9A-65E7-4076B058024A}"/>
              </a:ext>
            </a:extLst>
          </p:cNvPr>
          <p:cNvPicPr>
            <a:picLocks noChangeAspect="1"/>
          </p:cNvPicPr>
          <p:nvPr/>
        </p:nvPicPr>
        <p:blipFill>
          <a:blip r:embed="rId3"/>
          <a:stretch>
            <a:fillRect/>
          </a:stretch>
        </p:blipFill>
        <p:spPr>
          <a:xfrm>
            <a:off x="7539621" y="4567314"/>
            <a:ext cx="869963" cy="1233709"/>
          </a:xfrm>
          <a:prstGeom prst="rect">
            <a:avLst/>
          </a:prstGeom>
        </p:spPr>
      </p:pic>
      <p:pic>
        <p:nvPicPr>
          <p:cNvPr id="26" name="Picture 25">
            <a:extLst>
              <a:ext uri="{FF2B5EF4-FFF2-40B4-BE49-F238E27FC236}">
                <a16:creationId xmlns:a16="http://schemas.microsoft.com/office/drawing/2014/main" id="{EC43658E-61F7-1B75-291B-78BDCB69A213}"/>
              </a:ext>
            </a:extLst>
          </p:cNvPr>
          <p:cNvPicPr>
            <a:picLocks noChangeAspect="1"/>
          </p:cNvPicPr>
          <p:nvPr/>
        </p:nvPicPr>
        <p:blipFill rotWithShape="1">
          <a:blip r:embed="rId4"/>
          <a:srcRect l="-11864" t="-122" r="-575" b="734"/>
          <a:stretch/>
        </p:blipFill>
        <p:spPr>
          <a:xfrm>
            <a:off x="2934559" y="1969742"/>
            <a:ext cx="1123547" cy="1217011"/>
          </a:xfrm>
          <a:prstGeom prst="rect">
            <a:avLst/>
          </a:prstGeom>
        </p:spPr>
      </p:pic>
    </p:spTree>
    <p:extLst>
      <p:ext uri="{BB962C8B-B14F-4D97-AF65-F5344CB8AC3E}">
        <p14:creationId xmlns:p14="http://schemas.microsoft.com/office/powerpoint/2010/main" val="2580457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96EDC-92D0-D979-1C6F-937E8DE445F8}"/>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8C1F7316-5403-3960-0D68-028CBF34894A}"/>
              </a:ext>
            </a:extLst>
          </p:cNvPr>
          <p:cNvSpPr>
            <a:spLocks noGrp="1"/>
          </p:cNvSpPr>
          <p:nvPr>
            <p:ph type="ftr" sz="quarter" idx="11"/>
          </p:nvPr>
        </p:nvSpPr>
        <p:spPr/>
        <p:txBody>
          <a:bodyPr/>
          <a:lstStyle/>
          <a:p>
            <a:r>
              <a:rPr lang="en-US">
                <a:cs typeface="Calibri"/>
              </a:rPr>
              <a:t>Cassie Bentley</a:t>
            </a:r>
          </a:p>
        </p:txBody>
      </p:sp>
      <p:sp>
        <p:nvSpPr>
          <p:cNvPr id="4" name="Slide Number Placeholder 3">
            <a:extLst>
              <a:ext uri="{FF2B5EF4-FFF2-40B4-BE49-F238E27FC236}">
                <a16:creationId xmlns:a16="http://schemas.microsoft.com/office/drawing/2014/main" id="{3241F039-1EC5-1092-DF87-D07E20C8A661}"/>
              </a:ext>
            </a:extLst>
          </p:cNvPr>
          <p:cNvSpPr>
            <a:spLocks noGrp="1"/>
          </p:cNvSpPr>
          <p:nvPr>
            <p:ph type="sldNum" sz="quarter" idx="12"/>
          </p:nvPr>
        </p:nvSpPr>
        <p:spPr/>
        <p:txBody>
          <a:bodyPr/>
          <a:lstStyle/>
          <a:p>
            <a:fld id="{A5AEF524-62EC-C340-82A1-9F47B6C43E55}" type="slidenum">
              <a:rPr lang="en-US" smtClean="0"/>
              <a:t>14</a:t>
            </a:fld>
            <a:endParaRPr lang="en-US"/>
          </a:p>
        </p:txBody>
      </p:sp>
      <p:sp>
        <p:nvSpPr>
          <p:cNvPr id="6" name="Title 5">
            <a:extLst>
              <a:ext uri="{FF2B5EF4-FFF2-40B4-BE49-F238E27FC236}">
                <a16:creationId xmlns:a16="http://schemas.microsoft.com/office/drawing/2014/main" id="{8F8D84FD-64E7-74A8-1A39-2F99D2E483B5}"/>
              </a:ext>
            </a:extLst>
          </p:cNvPr>
          <p:cNvSpPr>
            <a:spLocks noGrp="1"/>
          </p:cNvSpPr>
          <p:nvPr>
            <p:ph type="title"/>
          </p:nvPr>
        </p:nvSpPr>
        <p:spPr>
          <a:xfrm>
            <a:off x="533400" y="72887"/>
            <a:ext cx="9601200" cy="688607"/>
          </a:xfrm>
          <a:ln>
            <a:solidFill>
              <a:schemeClr val="bg1"/>
            </a:solidFill>
          </a:ln>
        </p:spPr>
        <p:txBody>
          <a:bodyPr/>
          <a:lstStyle/>
          <a:p>
            <a:r>
              <a:rPr lang="en-US" b="0">
                <a:ea typeface="+mj-lt"/>
                <a:cs typeface="+mj-lt"/>
              </a:rPr>
              <a:t>Press Selection</a:t>
            </a:r>
            <a:endParaRPr lang="en-US"/>
          </a:p>
        </p:txBody>
      </p:sp>
      <p:pic>
        <p:nvPicPr>
          <p:cNvPr id="2" name="Picture 1" descr="A blue machine with a red button&#10;&#10;Description automatically generated">
            <a:extLst>
              <a:ext uri="{FF2B5EF4-FFF2-40B4-BE49-F238E27FC236}">
                <a16:creationId xmlns:a16="http://schemas.microsoft.com/office/drawing/2014/main" id="{7F611FB1-6CDD-5DA3-19E0-C18D61F93966}"/>
              </a:ext>
            </a:extLst>
          </p:cNvPr>
          <p:cNvPicPr>
            <a:picLocks noChangeAspect="1"/>
          </p:cNvPicPr>
          <p:nvPr/>
        </p:nvPicPr>
        <p:blipFill>
          <a:blip r:embed="rId2"/>
          <a:stretch>
            <a:fillRect/>
          </a:stretch>
        </p:blipFill>
        <p:spPr>
          <a:xfrm>
            <a:off x="7835998" y="208935"/>
            <a:ext cx="2296452" cy="6446274"/>
          </a:xfrm>
          <a:prstGeom prst="rect">
            <a:avLst/>
          </a:prstGeom>
          <a:ln>
            <a:solidFill>
              <a:schemeClr val="bg1"/>
            </a:solidFill>
          </a:ln>
        </p:spPr>
      </p:pic>
      <p:pic>
        <p:nvPicPr>
          <p:cNvPr id="8" name="Picture 7" descr="A blue machine with a red button&#10;&#10;Description automatically generated">
            <a:extLst>
              <a:ext uri="{FF2B5EF4-FFF2-40B4-BE49-F238E27FC236}">
                <a16:creationId xmlns:a16="http://schemas.microsoft.com/office/drawing/2014/main" id="{7E38DD73-90B6-27B1-D03B-52D5F8AE8896}"/>
              </a:ext>
            </a:extLst>
          </p:cNvPr>
          <p:cNvPicPr>
            <a:picLocks noChangeAspect="1"/>
          </p:cNvPicPr>
          <p:nvPr/>
        </p:nvPicPr>
        <p:blipFill>
          <a:blip r:embed="rId3"/>
          <a:stretch>
            <a:fillRect/>
          </a:stretch>
        </p:blipFill>
        <p:spPr>
          <a:xfrm>
            <a:off x="324691" y="1990129"/>
            <a:ext cx="2103831" cy="4269441"/>
          </a:xfrm>
          <a:prstGeom prst="rect">
            <a:avLst/>
          </a:prstGeom>
          <a:ln>
            <a:solidFill>
              <a:schemeClr val="bg1"/>
            </a:solidFill>
          </a:ln>
        </p:spPr>
      </p:pic>
      <p:sp>
        <p:nvSpPr>
          <p:cNvPr id="9" name="TextBox 8">
            <a:extLst>
              <a:ext uri="{FF2B5EF4-FFF2-40B4-BE49-F238E27FC236}">
                <a16:creationId xmlns:a16="http://schemas.microsoft.com/office/drawing/2014/main" id="{DD39DB93-8856-04C3-19DB-BC8D8DA79FED}"/>
              </a:ext>
            </a:extLst>
          </p:cNvPr>
          <p:cNvSpPr txBox="1"/>
          <p:nvPr/>
        </p:nvSpPr>
        <p:spPr>
          <a:xfrm>
            <a:off x="3050311" y="1508301"/>
            <a:ext cx="4131581" cy="51398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a:cs typeface="Calibri"/>
            </a:endParaRPr>
          </a:p>
          <a:p>
            <a:endParaRPr lang="en-US">
              <a:cs typeface="Calibri"/>
            </a:endParaRPr>
          </a:p>
          <a:p>
            <a:pPr marL="285750" indent="-285750">
              <a:buFont typeface="Arial"/>
              <a:buChar char="•"/>
            </a:pPr>
            <a:r>
              <a:rPr lang="en-US" sz="1600">
                <a:latin typeface="Arial"/>
                <a:ea typeface="+mn-lt"/>
                <a:cs typeface="+mn-lt"/>
              </a:rPr>
              <a:t>Electric / Hydraulic operation provides</a:t>
            </a:r>
            <a:br>
              <a:rPr lang="en-US" sz="1600">
                <a:latin typeface="Arial"/>
                <a:ea typeface="+mn-lt"/>
                <a:cs typeface="+mn-lt"/>
              </a:rPr>
            </a:br>
            <a:r>
              <a:rPr lang="en-US" sz="1600">
                <a:latin typeface="Arial"/>
                <a:ea typeface="+mn-lt"/>
                <a:cs typeface="+mn-lt"/>
              </a:rPr>
              <a:t>smooth, consistent pressing action</a:t>
            </a:r>
            <a:endParaRPr lang="en-US" sz="1600">
              <a:latin typeface="Arial"/>
              <a:cs typeface="Calibri"/>
            </a:endParaRPr>
          </a:p>
          <a:p>
            <a:endParaRPr lang="en-US" sz="1600">
              <a:latin typeface="Arial"/>
              <a:cs typeface="Calibri"/>
            </a:endParaRPr>
          </a:p>
          <a:p>
            <a:pPr marL="285750" indent="-285750">
              <a:buFont typeface="Arial"/>
              <a:buChar char="•"/>
            </a:pPr>
            <a:r>
              <a:rPr lang="en-US" sz="1600">
                <a:latin typeface="Arial"/>
                <a:cs typeface="Calibri"/>
              </a:rPr>
              <a:t>Additive Features-</a:t>
            </a:r>
            <a:r>
              <a:rPr lang="en-US" sz="1600">
                <a:latin typeface="Arial"/>
                <a:ea typeface="+mn-lt"/>
                <a:cs typeface="+mn-lt"/>
              </a:rPr>
              <a:t>Front safety guard for operator protection.</a:t>
            </a:r>
            <a:endParaRPr lang="en-US" sz="1600">
              <a:latin typeface="Arial"/>
              <a:cs typeface="Calibri"/>
            </a:endParaRPr>
          </a:p>
          <a:p>
            <a:endParaRPr lang="en-US" sz="1600">
              <a:latin typeface="Arial"/>
              <a:cs typeface="Calibri"/>
            </a:endParaRPr>
          </a:p>
          <a:p>
            <a:pPr marL="285750" indent="-285750">
              <a:buFont typeface="Arial"/>
              <a:buChar char="•"/>
            </a:pPr>
            <a:r>
              <a:rPr lang="en-US" sz="1600">
                <a:latin typeface="Arial"/>
                <a:ea typeface="+mn-lt"/>
                <a:cs typeface="+mn-lt"/>
              </a:rPr>
              <a:t>All hydraulic and mechanical parts are</a:t>
            </a:r>
            <a:br>
              <a:rPr lang="en-US" sz="1600">
                <a:latin typeface="Arial"/>
                <a:ea typeface="+mn-lt"/>
                <a:cs typeface="+mn-lt"/>
              </a:rPr>
            </a:br>
            <a:r>
              <a:rPr lang="en-US" sz="1600">
                <a:latin typeface="Arial"/>
                <a:ea typeface="+mn-lt"/>
                <a:cs typeface="+mn-lt"/>
              </a:rPr>
              <a:t>standard in the industry, and available</a:t>
            </a:r>
            <a:br>
              <a:rPr lang="en-US" sz="1600">
                <a:latin typeface="Arial"/>
                <a:ea typeface="+mn-lt"/>
                <a:cs typeface="+mn-lt"/>
              </a:rPr>
            </a:br>
            <a:r>
              <a:rPr lang="en-US" sz="1600">
                <a:latin typeface="Arial"/>
                <a:ea typeface="+mn-lt"/>
                <a:cs typeface="+mn-lt"/>
              </a:rPr>
              <a:t>throughout North America.</a:t>
            </a:r>
            <a:endParaRPr lang="en-US" sz="1600">
              <a:latin typeface="Arial"/>
              <a:cs typeface="Calibri"/>
            </a:endParaRPr>
          </a:p>
          <a:p>
            <a:endParaRPr lang="en-US" sz="1600">
              <a:latin typeface="Arial"/>
              <a:cs typeface="Calibri"/>
            </a:endParaRPr>
          </a:p>
          <a:p>
            <a:endParaRPr lang="en-US" sz="1600">
              <a:latin typeface="Arial"/>
              <a:cs typeface="Calibri"/>
            </a:endParaRPr>
          </a:p>
          <a:p>
            <a:pPr marL="285750" indent="-285750">
              <a:buFont typeface="Arial"/>
              <a:buChar char="•"/>
            </a:pPr>
            <a:r>
              <a:rPr lang="en-US" sz="1600">
                <a:latin typeface="Arial"/>
                <a:cs typeface="Calibri"/>
              </a:rPr>
              <a:t>20 Tons</a:t>
            </a: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10" name="TextBox 9">
            <a:extLst>
              <a:ext uri="{FF2B5EF4-FFF2-40B4-BE49-F238E27FC236}">
                <a16:creationId xmlns:a16="http://schemas.microsoft.com/office/drawing/2014/main" id="{C39E586F-703F-D241-0431-64BFCC963A51}"/>
              </a:ext>
            </a:extLst>
          </p:cNvPr>
          <p:cNvSpPr txBox="1"/>
          <p:nvPr/>
        </p:nvSpPr>
        <p:spPr>
          <a:xfrm>
            <a:off x="3053280" y="1456039"/>
            <a:ext cx="299501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Calibri"/>
              </a:rPr>
              <a:t>Key Features :</a:t>
            </a:r>
            <a:endParaRPr lang="en-US" b="1"/>
          </a:p>
        </p:txBody>
      </p:sp>
      <p:sp>
        <p:nvSpPr>
          <p:cNvPr id="12" name="Rectangle 11">
            <a:extLst>
              <a:ext uri="{FF2B5EF4-FFF2-40B4-BE49-F238E27FC236}">
                <a16:creationId xmlns:a16="http://schemas.microsoft.com/office/drawing/2014/main" id="{739D4F33-3A9B-3E08-B2C1-101EAA576381}"/>
              </a:ext>
            </a:extLst>
          </p:cNvPr>
          <p:cNvSpPr/>
          <p:nvPr/>
        </p:nvSpPr>
        <p:spPr>
          <a:xfrm>
            <a:off x="2806617" y="5609303"/>
            <a:ext cx="647700" cy="594360"/>
          </a:xfrm>
          <a:prstGeom prst="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87AFDF3-76ED-1A82-EAD3-E96657245342}"/>
              </a:ext>
            </a:extLst>
          </p:cNvPr>
          <p:cNvSpPr txBox="1"/>
          <p:nvPr/>
        </p:nvSpPr>
        <p:spPr>
          <a:xfrm>
            <a:off x="3608674" y="5606755"/>
            <a:ext cx="39458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Found a viable press that Danfoss will order in 2025.</a:t>
            </a:r>
            <a:endParaRPr lang="en-US"/>
          </a:p>
        </p:txBody>
      </p:sp>
      <p:pic>
        <p:nvPicPr>
          <p:cNvPr id="18" name="Graphic 17" descr="Checkmark with solid fill">
            <a:extLst>
              <a:ext uri="{FF2B5EF4-FFF2-40B4-BE49-F238E27FC236}">
                <a16:creationId xmlns:a16="http://schemas.microsoft.com/office/drawing/2014/main" id="{B6772787-C703-41A9-68AB-8513ECA23A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09075" y="5606599"/>
            <a:ext cx="655320" cy="678180"/>
          </a:xfrm>
          <a:prstGeom prst="rect">
            <a:avLst/>
          </a:prstGeom>
        </p:spPr>
      </p:pic>
    </p:spTree>
    <p:extLst>
      <p:ext uri="{BB962C8B-B14F-4D97-AF65-F5344CB8AC3E}">
        <p14:creationId xmlns:p14="http://schemas.microsoft.com/office/powerpoint/2010/main" val="40842508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96EDC-92D0-D979-1C6F-937E8DE445F8}"/>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8C1F7316-5403-3960-0D68-028CBF34894A}"/>
              </a:ext>
            </a:extLst>
          </p:cNvPr>
          <p:cNvSpPr>
            <a:spLocks noGrp="1"/>
          </p:cNvSpPr>
          <p:nvPr>
            <p:ph type="ftr" sz="quarter" idx="11"/>
          </p:nvPr>
        </p:nvSpPr>
        <p:spPr/>
        <p:txBody>
          <a:bodyPr/>
          <a:lstStyle/>
          <a:p>
            <a:r>
              <a:rPr lang="en-US">
                <a:cs typeface="Calibri"/>
              </a:rPr>
              <a:t>Cassie Bentley</a:t>
            </a:r>
          </a:p>
        </p:txBody>
      </p:sp>
      <p:sp>
        <p:nvSpPr>
          <p:cNvPr id="4" name="Slide Number Placeholder 3">
            <a:extLst>
              <a:ext uri="{FF2B5EF4-FFF2-40B4-BE49-F238E27FC236}">
                <a16:creationId xmlns:a16="http://schemas.microsoft.com/office/drawing/2014/main" id="{3241F039-1EC5-1092-DF87-D07E20C8A661}"/>
              </a:ext>
            </a:extLst>
          </p:cNvPr>
          <p:cNvSpPr>
            <a:spLocks noGrp="1"/>
          </p:cNvSpPr>
          <p:nvPr>
            <p:ph type="sldNum" sz="quarter" idx="12"/>
          </p:nvPr>
        </p:nvSpPr>
        <p:spPr/>
        <p:txBody>
          <a:bodyPr/>
          <a:lstStyle/>
          <a:p>
            <a:fld id="{A5AEF524-62EC-C340-82A1-9F47B6C43E55}" type="slidenum">
              <a:rPr lang="en-US" smtClean="0"/>
              <a:t>15</a:t>
            </a:fld>
            <a:endParaRPr lang="en-US"/>
          </a:p>
        </p:txBody>
      </p:sp>
      <p:sp>
        <p:nvSpPr>
          <p:cNvPr id="6" name="Title 5">
            <a:extLst>
              <a:ext uri="{FF2B5EF4-FFF2-40B4-BE49-F238E27FC236}">
                <a16:creationId xmlns:a16="http://schemas.microsoft.com/office/drawing/2014/main" id="{8F8D84FD-64E7-74A8-1A39-2F99D2E483B5}"/>
              </a:ext>
            </a:extLst>
          </p:cNvPr>
          <p:cNvSpPr>
            <a:spLocks noGrp="1"/>
          </p:cNvSpPr>
          <p:nvPr>
            <p:ph type="title"/>
          </p:nvPr>
        </p:nvSpPr>
        <p:spPr>
          <a:xfrm>
            <a:off x="533400" y="72887"/>
            <a:ext cx="9601200" cy="688607"/>
          </a:xfrm>
          <a:ln>
            <a:solidFill>
              <a:schemeClr val="bg1"/>
            </a:solidFill>
          </a:ln>
        </p:spPr>
        <p:txBody>
          <a:bodyPr/>
          <a:lstStyle/>
          <a:p>
            <a:r>
              <a:rPr lang="en-US"/>
              <a:t>Budget Optimization</a:t>
            </a:r>
          </a:p>
        </p:txBody>
      </p:sp>
      <p:graphicFrame>
        <p:nvGraphicFramePr>
          <p:cNvPr id="8" name="Diagram 7">
            <a:extLst>
              <a:ext uri="{FF2B5EF4-FFF2-40B4-BE49-F238E27FC236}">
                <a16:creationId xmlns:a16="http://schemas.microsoft.com/office/drawing/2014/main" id="{5C87341E-00C1-006F-A811-59AFADC929E4}"/>
              </a:ext>
            </a:extLst>
          </p:cNvPr>
          <p:cNvGraphicFramePr/>
          <p:nvPr>
            <p:extLst>
              <p:ext uri="{D42A27DB-BD31-4B8C-83A1-F6EECF244321}">
                <p14:modId xmlns:p14="http://schemas.microsoft.com/office/powerpoint/2010/main" val="4164257152"/>
              </p:ext>
            </p:extLst>
          </p:nvPr>
        </p:nvGraphicFramePr>
        <p:xfrm>
          <a:off x="236755" y="1404098"/>
          <a:ext cx="4572000" cy="42739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Picture 12" descr="A blue machine with a red button&#10;&#10;Description automatically generated">
            <a:extLst>
              <a:ext uri="{FF2B5EF4-FFF2-40B4-BE49-F238E27FC236}">
                <a16:creationId xmlns:a16="http://schemas.microsoft.com/office/drawing/2014/main" id="{3238E585-F299-3DAB-628A-7A25B358A7D4}"/>
              </a:ext>
            </a:extLst>
          </p:cNvPr>
          <p:cNvPicPr>
            <a:picLocks noChangeAspect="1"/>
          </p:cNvPicPr>
          <p:nvPr/>
        </p:nvPicPr>
        <p:blipFill>
          <a:blip r:embed="rId7"/>
          <a:stretch>
            <a:fillRect/>
          </a:stretch>
        </p:blipFill>
        <p:spPr>
          <a:xfrm>
            <a:off x="5326853" y="1406339"/>
            <a:ext cx="2103831" cy="4269441"/>
          </a:xfrm>
          <a:prstGeom prst="rect">
            <a:avLst/>
          </a:prstGeom>
          <a:ln>
            <a:solidFill>
              <a:schemeClr val="bg1"/>
            </a:solidFill>
          </a:ln>
        </p:spPr>
      </p:pic>
      <p:pic>
        <p:nvPicPr>
          <p:cNvPr id="15" name="Picture 14" descr="A machine with a piece of paper&#10;&#10;Description automatically generated">
            <a:extLst>
              <a:ext uri="{FF2B5EF4-FFF2-40B4-BE49-F238E27FC236}">
                <a16:creationId xmlns:a16="http://schemas.microsoft.com/office/drawing/2014/main" id="{3F1FD3A4-F71C-37DE-E835-B813F23871F6}"/>
              </a:ext>
            </a:extLst>
          </p:cNvPr>
          <p:cNvPicPr>
            <a:picLocks noChangeAspect="1"/>
          </p:cNvPicPr>
          <p:nvPr/>
        </p:nvPicPr>
        <p:blipFill>
          <a:blip r:embed="rId8"/>
          <a:stretch>
            <a:fillRect/>
          </a:stretch>
        </p:blipFill>
        <p:spPr>
          <a:xfrm>
            <a:off x="7871928" y="1856522"/>
            <a:ext cx="2625773" cy="3375900"/>
          </a:xfrm>
          <a:prstGeom prst="rect">
            <a:avLst/>
          </a:prstGeom>
          <a:ln>
            <a:solidFill>
              <a:schemeClr val="bg1"/>
            </a:solidFill>
          </a:ln>
        </p:spPr>
      </p:pic>
      <p:sp>
        <p:nvSpPr>
          <p:cNvPr id="16" name="Arrow: Right 15">
            <a:extLst>
              <a:ext uri="{FF2B5EF4-FFF2-40B4-BE49-F238E27FC236}">
                <a16:creationId xmlns:a16="http://schemas.microsoft.com/office/drawing/2014/main" id="{3DE2077F-7761-F42E-95AE-ABEDB034D65D}"/>
              </a:ext>
            </a:extLst>
          </p:cNvPr>
          <p:cNvSpPr/>
          <p:nvPr/>
        </p:nvSpPr>
        <p:spPr>
          <a:xfrm>
            <a:off x="7130796" y="3303441"/>
            <a:ext cx="978407" cy="484632"/>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63101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90E275-35BA-DEDB-5AA0-E3ED05143D2E}"/>
              </a:ext>
            </a:extLst>
          </p:cNvPr>
          <p:cNvSpPr>
            <a:spLocks noGrp="1"/>
          </p:cNvSpPr>
          <p:nvPr>
            <p:ph type="ctrTitle"/>
          </p:nvPr>
        </p:nvSpPr>
        <p:spPr>
          <a:xfrm>
            <a:off x="1156558" y="2049184"/>
            <a:ext cx="9144000" cy="1283418"/>
          </a:xfrm>
        </p:spPr>
        <p:txBody>
          <a:bodyPr/>
          <a:lstStyle/>
          <a:p>
            <a:pPr algn="ctr"/>
            <a:r>
              <a:rPr lang="en-US"/>
              <a:t>Optimizing the existing press</a:t>
            </a:r>
          </a:p>
        </p:txBody>
      </p:sp>
      <p:sp>
        <p:nvSpPr>
          <p:cNvPr id="7" name="Text Placeholder 6">
            <a:extLst>
              <a:ext uri="{FF2B5EF4-FFF2-40B4-BE49-F238E27FC236}">
                <a16:creationId xmlns:a16="http://schemas.microsoft.com/office/drawing/2014/main" id="{783DA0E5-0D98-83CA-305E-E08A54C609D4}"/>
              </a:ext>
            </a:extLst>
          </p:cNvPr>
          <p:cNvSpPr>
            <a:spLocks noGrp="1"/>
          </p:cNvSpPr>
          <p:nvPr>
            <p:ph type="body" sz="quarter" idx="13"/>
          </p:nvPr>
        </p:nvSpPr>
        <p:spPr>
          <a:xfrm>
            <a:off x="208296" y="6195011"/>
            <a:ext cx="9144000" cy="484632"/>
          </a:xfrm>
        </p:spPr>
        <p:txBody>
          <a:bodyPr/>
          <a:lstStyle/>
          <a:p>
            <a:r>
              <a:rPr lang="en-US">
                <a:latin typeface="Arial"/>
                <a:cs typeface="Arial"/>
              </a:rPr>
              <a:t>April 4, 2024</a:t>
            </a:r>
          </a:p>
        </p:txBody>
      </p:sp>
      <p:sp>
        <p:nvSpPr>
          <p:cNvPr id="3" name="TextBox 2">
            <a:extLst>
              <a:ext uri="{FF2B5EF4-FFF2-40B4-BE49-F238E27FC236}">
                <a16:creationId xmlns:a16="http://schemas.microsoft.com/office/drawing/2014/main" id="{1CF5200D-E366-E598-85ED-EFF6A21B446D}"/>
              </a:ext>
            </a:extLst>
          </p:cNvPr>
          <p:cNvSpPr txBox="1"/>
          <p:nvPr/>
        </p:nvSpPr>
        <p:spPr>
          <a:xfrm>
            <a:off x="306030" y="4214352"/>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FFFFFF"/>
                </a:solidFill>
                <a:latin typeface="Arial"/>
                <a:cs typeface="Arial"/>
              </a:rPr>
              <a:t>Clark Cooley</a:t>
            </a:r>
          </a:p>
        </p:txBody>
      </p:sp>
    </p:spTree>
    <p:extLst>
      <p:ext uri="{BB962C8B-B14F-4D97-AF65-F5344CB8AC3E}">
        <p14:creationId xmlns:p14="http://schemas.microsoft.com/office/powerpoint/2010/main" val="1092347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473BA95-17ED-DFEE-A6CD-4C46F7C71BE1}"/>
              </a:ext>
            </a:extLst>
          </p:cNvPr>
          <p:cNvSpPr>
            <a:spLocks noGrp="1"/>
          </p:cNvSpPr>
          <p:nvPr>
            <p:ph type="ftr" sz="quarter" idx="11"/>
          </p:nvPr>
        </p:nvSpPr>
        <p:spPr/>
        <p:txBody>
          <a:bodyPr/>
          <a:lstStyle/>
          <a:p>
            <a:r>
              <a:rPr lang="en-US">
                <a:ea typeface="Calibri"/>
                <a:cs typeface="Calibri"/>
              </a:rPr>
              <a:t>Clark Cooley</a:t>
            </a:r>
            <a:endParaRPr lang="en-US"/>
          </a:p>
        </p:txBody>
      </p:sp>
      <p:sp>
        <p:nvSpPr>
          <p:cNvPr id="5" name="Slide Number Placeholder 4">
            <a:extLst>
              <a:ext uri="{FF2B5EF4-FFF2-40B4-BE49-F238E27FC236}">
                <a16:creationId xmlns:a16="http://schemas.microsoft.com/office/drawing/2014/main" id="{DFC768D3-608B-4B98-63EC-6FB5FB040198}"/>
              </a:ext>
            </a:extLst>
          </p:cNvPr>
          <p:cNvSpPr>
            <a:spLocks noGrp="1"/>
          </p:cNvSpPr>
          <p:nvPr>
            <p:ph type="sldNum" sz="quarter" idx="12"/>
          </p:nvPr>
        </p:nvSpPr>
        <p:spPr/>
        <p:txBody>
          <a:bodyPr/>
          <a:lstStyle/>
          <a:p>
            <a:fld id="{A5AEF524-62EC-C340-82A1-9F47B6C43E55}" type="slidenum">
              <a:rPr lang="en-US" smtClean="0"/>
              <a:t>17</a:t>
            </a:fld>
            <a:endParaRPr lang="en-US"/>
          </a:p>
        </p:txBody>
      </p:sp>
      <p:sp>
        <p:nvSpPr>
          <p:cNvPr id="10" name="Title 5">
            <a:extLst>
              <a:ext uri="{FF2B5EF4-FFF2-40B4-BE49-F238E27FC236}">
                <a16:creationId xmlns:a16="http://schemas.microsoft.com/office/drawing/2014/main" id="{B991D57A-6A18-7AFB-54C6-76FE0FF3DCDE}"/>
              </a:ext>
            </a:extLst>
          </p:cNvPr>
          <p:cNvSpPr txBox="1">
            <a:spLocks/>
          </p:cNvSpPr>
          <p:nvPr/>
        </p:nvSpPr>
        <p:spPr>
          <a:xfrm>
            <a:off x="355635" y="199887"/>
            <a:ext cx="10637743" cy="688607"/>
          </a:xfrm>
          <a:prstGeom prst="rect">
            <a:avLst/>
          </a:prstGeom>
          <a:ln>
            <a:noFill/>
          </a:ln>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t>Existing Constraints</a:t>
            </a:r>
          </a:p>
        </p:txBody>
      </p:sp>
      <p:pic>
        <p:nvPicPr>
          <p:cNvPr id="2" name="Picture 1" descr="A machine in a room&#10;&#10;Description automatically generated">
            <a:extLst>
              <a:ext uri="{FF2B5EF4-FFF2-40B4-BE49-F238E27FC236}">
                <a16:creationId xmlns:a16="http://schemas.microsoft.com/office/drawing/2014/main" id="{8C6D52E3-0F10-B453-6697-97DC0C520906}"/>
              </a:ext>
            </a:extLst>
          </p:cNvPr>
          <p:cNvPicPr>
            <a:picLocks noChangeAspect="1"/>
          </p:cNvPicPr>
          <p:nvPr/>
        </p:nvPicPr>
        <p:blipFill>
          <a:blip r:embed="rId2"/>
          <a:stretch>
            <a:fillRect/>
          </a:stretch>
        </p:blipFill>
        <p:spPr>
          <a:xfrm>
            <a:off x="622410" y="1075997"/>
            <a:ext cx="3419147" cy="5113283"/>
          </a:xfrm>
          <a:prstGeom prst="rect">
            <a:avLst/>
          </a:prstGeom>
        </p:spPr>
      </p:pic>
      <p:pic>
        <p:nvPicPr>
          <p:cNvPr id="6" name="Picture 5" descr="A black screw with a nut&#10;&#10;Description automatically generated">
            <a:extLst>
              <a:ext uri="{FF2B5EF4-FFF2-40B4-BE49-F238E27FC236}">
                <a16:creationId xmlns:a16="http://schemas.microsoft.com/office/drawing/2014/main" id="{82E7A637-548A-49DC-01BB-13E475629AB3}"/>
              </a:ext>
            </a:extLst>
          </p:cNvPr>
          <p:cNvPicPr>
            <a:picLocks noChangeAspect="1"/>
          </p:cNvPicPr>
          <p:nvPr/>
        </p:nvPicPr>
        <p:blipFill>
          <a:blip r:embed="rId3"/>
          <a:stretch>
            <a:fillRect/>
          </a:stretch>
        </p:blipFill>
        <p:spPr>
          <a:xfrm>
            <a:off x="8078142" y="1143274"/>
            <a:ext cx="2585839" cy="2080443"/>
          </a:xfrm>
          <a:prstGeom prst="rect">
            <a:avLst/>
          </a:prstGeom>
          <a:ln>
            <a:solidFill>
              <a:schemeClr val="bg1"/>
            </a:solidFill>
          </a:ln>
        </p:spPr>
      </p:pic>
      <p:pic>
        <p:nvPicPr>
          <p:cNvPr id="8" name="Picture 7" descr="Mead - Two-Hand Control Unit Air Valve: Air Pilot Actuator, 4 Position,  1/8″ Inlet, NPTF Thread - 80188113 - MSC Industrial Supply">
            <a:extLst>
              <a:ext uri="{FF2B5EF4-FFF2-40B4-BE49-F238E27FC236}">
                <a16:creationId xmlns:a16="http://schemas.microsoft.com/office/drawing/2014/main" id="{A9570600-6F34-5D2D-B1A9-E1D403B39717}"/>
              </a:ext>
            </a:extLst>
          </p:cNvPr>
          <p:cNvPicPr>
            <a:picLocks noChangeAspect="1"/>
          </p:cNvPicPr>
          <p:nvPr/>
        </p:nvPicPr>
        <p:blipFill>
          <a:blip r:embed="rId4"/>
          <a:stretch>
            <a:fillRect/>
          </a:stretch>
        </p:blipFill>
        <p:spPr>
          <a:xfrm>
            <a:off x="5257714" y="4104732"/>
            <a:ext cx="2575726" cy="1278719"/>
          </a:xfrm>
          <a:prstGeom prst="rect">
            <a:avLst/>
          </a:prstGeom>
          <a:ln>
            <a:solidFill>
              <a:schemeClr val="bg1"/>
            </a:solidFill>
          </a:ln>
        </p:spPr>
      </p:pic>
      <p:pic>
        <p:nvPicPr>
          <p:cNvPr id="7" name="Picture 6" descr="0.170&quot; ID x 1/4&quot; OD Black Flexible Nylon 12 Tubing | U.S. Plastic Corp.">
            <a:extLst>
              <a:ext uri="{FF2B5EF4-FFF2-40B4-BE49-F238E27FC236}">
                <a16:creationId xmlns:a16="http://schemas.microsoft.com/office/drawing/2014/main" id="{0441FD0A-343C-DEC8-ECDF-B3E51E1D555C}"/>
              </a:ext>
            </a:extLst>
          </p:cNvPr>
          <p:cNvPicPr>
            <a:picLocks noChangeAspect="1"/>
          </p:cNvPicPr>
          <p:nvPr/>
        </p:nvPicPr>
        <p:blipFill>
          <a:blip r:embed="rId5"/>
          <a:stretch>
            <a:fillRect/>
          </a:stretch>
        </p:blipFill>
        <p:spPr>
          <a:xfrm>
            <a:off x="8519128" y="3680470"/>
            <a:ext cx="2143125" cy="2143125"/>
          </a:xfrm>
          <a:prstGeom prst="rect">
            <a:avLst/>
          </a:prstGeom>
          <a:ln>
            <a:solidFill>
              <a:schemeClr val="bg1"/>
            </a:solidFill>
          </a:ln>
        </p:spPr>
      </p:pic>
      <p:pic>
        <p:nvPicPr>
          <p:cNvPr id="9" name="Picture 8" descr="A black and silver cylinder with a silver label&#10;&#10;Description automatically generated">
            <a:extLst>
              <a:ext uri="{FF2B5EF4-FFF2-40B4-BE49-F238E27FC236}">
                <a16:creationId xmlns:a16="http://schemas.microsoft.com/office/drawing/2014/main" id="{17E452AD-84AE-B80E-75CC-67598FC92F8E}"/>
              </a:ext>
            </a:extLst>
          </p:cNvPr>
          <p:cNvPicPr>
            <a:picLocks noChangeAspect="1"/>
          </p:cNvPicPr>
          <p:nvPr/>
        </p:nvPicPr>
        <p:blipFill>
          <a:blip r:embed="rId6"/>
          <a:stretch>
            <a:fillRect/>
          </a:stretch>
        </p:blipFill>
        <p:spPr>
          <a:xfrm>
            <a:off x="5254977" y="1072444"/>
            <a:ext cx="2754490" cy="2154299"/>
          </a:xfrm>
          <a:prstGeom prst="rect">
            <a:avLst/>
          </a:prstGeom>
          <a:ln>
            <a:solidFill>
              <a:schemeClr val="bg1"/>
            </a:solidFill>
          </a:ln>
        </p:spPr>
      </p:pic>
    </p:spTree>
    <p:extLst>
      <p:ext uri="{BB962C8B-B14F-4D97-AF65-F5344CB8AC3E}">
        <p14:creationId xmlns:p14="http://schemas.microsoft.com/office/powerpoint/2010/main" val="1934806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473BA95-17ED-DFEE-A6CD-4C46F7C71BE1}"/>
              </a:ext>
            </a:extLst>
          </p:cNvPr>
          <p:cNvSpPr>
            <a:spLocks noGrp="1"/>
          </p:cNvSpPr>
          <p:nvPr>
            <p:ph type="ftr" sz="quarter" idx="11"/>
          </p:nvPr>
        </p:nvSpPr>
        <p:spPr/>
        <p:txBody>
          <a:bodyPr/>
          <a:lstStyle/>
          <a:p>
            <a:r>
              <a:rPr lang="en-US">
                <a:ea typeface="Calibri"/>
                <a:cs typeface="Calibri"/>
              </a:rPr>
              <a:t>Clark Cooley</a:t>
            </a:r>
            <a:endParaRPr lang="en-US"/>
          </a:p>
        </p:txBody>
      </p:sp>
      <p:sp>
        <p:nvSpPr>
          <p:cNvPr id="5" name="Slide Number Placeholder 4">
            <a:extLst>
              <a:ext uri="{FF2B5EF4-FFF2-40B4-BE49-F238E27FC236}">
                <a16:creationId xmlns:a16="http://schemas.microsoft.com/office/drawing/2014/main" id="{DFC768D3-608B-4B98-63EC-6FB5FB040198}"/>
              </a:ext>
            </a:extLst>
          </p:cNvPr>
          <p:cNvSpPr>
            <a:spLocks noGrp="1"/>
          </p:cNvSpPr>
          <p:nvPr>
            <p:ph type="sldNum" sz="quarter" idx="12"/>
          </p:nvPr>
        </p:nvSpPr>
        <p:spPr/>
        <p:txBody>
          <a:bodyPr/>
          <a:lstStyle/>
          <a:p>
            <a:fld id="{A5AEF524-62EC-C340-82A1-9F47B6C43E55}" type="slidenum">
              <a:rPr lang="en-US" smtClean="0"/>
              <a:t>18</a:t>
            </a:fld>
            <a:endParaRPr lang="en-US"/>
          </a:p>
        </p:txBody>
      </p:sp>
      <p:sp>
        <p:nvSpPr>
          <p:cNvPr id="10" name="Title 5">
            <a:extLst>
              <a:ext uri="{FF2B5EF4-FFF2-40B4-BE49-F238E27FC236}">
                <a16:creationId xmlns:a16="http://schemas.microsoft.com/office/drawing/2014/main" id="{B991D57A-6A18-7AFB-54C6-76FE0FF3DCDE}"/>
              </a:ext>
            </a:extLst>
          </p:cNvPr>
          <p:cNvSpPr txBox="1">
            <a:spLocks/>
          </p:cNvSpPr>
          <p:nvPr/>
        </p:nvSpPr>
        <p:spPr>
          <a:xfrm>
            <a:off x="355635" y="199887"/>
            <a:ext cx="10637743" cy="688607"/>
          </a:xfrm>
          <a:prstGeom prst="rect">
            <a:avLst/>
          </a:prstGeom>
          <a:ln>
            <a:noFill/>
          </a:ln>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t>Actuator</a:t>
            </a:r>
          </a:p>
        </p:txBody>
      </p:sp>
      <p:sp>
        <p:nvSpPr>
          <p:cNvPr id="8" name="Rectangle: Rounded Corners 7">
            <a:extLst>
              <a:ext uri="{FF2B5EF4-FFF2-40B4-BE49-F238E27FC236}">
                <a16:creationId xmlns:a16="http://schemas.microsoft.com/office/drawing/2014/main" id="{D9BC062F-2ADE-14EC-0310-42D02F49DF25}"/>
              </a:ext>
            </a:extLst>
          </p:cNvPr>
          <p:cNvSpPr/>
          <p:nvPr/>
        </p:nvSpPr>
        <p:spPr>
          <a:xfrm>
            <a:off x="532350" y="1708579"/>
            <a:ext cx="3091888" cy="306472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ea typeface="Calibri"/>
              <a:cs typeface="Calibri"/>
            </a:endParaRPr>
          </a:p>
        </p:txBody>
      </p:sp>
      <p:sp>
        <p:nvSpPr>
          <p:cNvPr id="2" name="TextBox 1">
            <a:extLst>
              <a:ext uri="{FF2B5EF4-FFF2-40B4-BE49-F238E27FC236}">
                <a16:creationId xmlns:a16="http://schemas.microsoft.com/office/drawing/2014/main" id="{96077738-7140-FAC6-49DB-C01CF4A178E5}"/>
              </a:ext>
            </a:extLst>
          </p:cNvPr>
          <p:cNvSpPr txBox="1"/>
          <p:nvPr/>
        </p:nvSpPr>
        <p:spPr>
          <a:xfrm>
            <a:off x="755545" y="1930227"/>
            <a:ext cx="2719551"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solidFill>
                  <a:srgbClr val="FFFFFF"/>
                </a:solidFill>
                <a:ea typeface="Calibri"/>
                <a:cs typeface="Calibri"/>
              </a:rPr>
              <a:t>2 stage 6-ton pneumatic cylinder</a:t>
            </a:r>
            <a:endParaRPr lang="en-US"/>
          </a:p>
          <a:p>
            <a:endParaRPr lang="en-US">
              <a:solidFill>
                <a:srgbClr val="FFFFFF"/>
              </a:solidFill>
              <a:ea typeface="Calibri"/>
              <a:cs typeface="Calibri"/>
            </a:endParaRPr>
          </a:p>
          <a:p>
            <a:pPr marL="285750" indent="-285750">
              <a:buFont typeface="Arial"/>
              <a:buChar char="•"/>
            </a:pPr>
            <a:r>
              <a:rPr lang="en-US">
                <a:solidFill>
                  <a:srgbClr val="FFFFFF"/>
                </a:solidFill>
                <a:ea typeface="Calibri"/>
                <a:cs typeface="Calibri"/>
              </a:rPr>
              <a:t>Operates at 100 psi (Danfoss standard air compression)</a:t>
            </a:r>
          </a:p>
          <a:p>
            <a:endParaRPr lang="en-US">
              <a:solidFill>
                <a:srgbClr val="FFFFFF"/>
              </a:solidFill>
              <a:ea typeface="Calibri"/>
              <a:cs typeface="Calibri"/>
            </a:endParaRPr>
          </a:p>
          <a:p>
            <a:pPr marL="285750" indent="-285750">
              <a:buFont typeface="Arial"/>
              <a:buChar char="•"/>
            </a:pPr>
            <a:r>
              <a:rPr lang="en-US">
                <a:solidFill>
                  <a:srgbClr val="FFFFFF"/>
                </a:solidFill>
                <a:ea typeface="Calibri"/>
                <a:cs typeface="Calibri"/>
              </a:rPr>
              <a:t>Only outputs 3300 pounds of pressure @ 100 psi</a:t>
            </a:r>
          </a:p>
        </p:txBody>
      </p:sp>
      <p:pic>
        <p:nvPicPr>
          <p:cNvPr id="7" name="Picture 6" descr="A black and silver cylinder with a silver label&#10;&#10;Description automatically generated">
            <a:extLst>
              <a:ext uri="{FF2B5EF4-FFF2-40B4-BE49-F238E27FC236}">
                <a16:creationId xmlns:a16="http://schemas.microsoft.com/office/drawing/2014/main" id="{B385D588-4515-30A0-3DE4-C678D25D3A5B}"/>
              </a:ext>
            </a:extLst>
          </p:cNvPr>
          <p:cNvPicPr>
            <a:picLocks noChangeAspect="1"/>
          </p:cNvPicPr>
          <p:nvPr/>
        </p:nvPicPr>
        <p:blipFill>
          <a:blip r:embed="rId2"/>
          <a:stretch>
            <a:fillRect/>
          </a:stretch>
        </p:blipFill>
        <p:spPr>
          <a:xfrm>
            <a:off x="4803421" y="1458147"/>
            <a:ext cx="4927601" cy="3819410"/>
          </a:xfrm>
          <a:prstGeom prst="rect">
            <a:avLst/>
          </a:prstGeom>
          <a:ln>
            <a:noFill/>
          </a:ln>
        </p:spPr>
      </p:pic>
    </p:spTree>
    <p:extLst>
      <p:ext uri="{BB962C8B-B14F-4D97-AF65-F5344CB8AC3E}">
        <p14:creationId xmlns:p14="http://schemas.microsoft.com/office/powerpoint/2010/main" val="2790100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473BA95-17ED-DFEE-A6CD-4C46F7C71BE1}"/>
              </a:ext>
            </a:extLst>
          </p:cNvPr>
          <p:cNvSpPr>
            <a:spLocks noGrp="1"/>
          </p:cNvSpPr>
          <p:nvPr>
            <p:ph type="ftr" sz="quarter" idx="11"/>
          </p:nvPr>
        </p:nvSpPr>
        <p:spPr>
          <a:xfrm>
            <a:off x="533400" y="6386046"/>
            <a:ext cx="4274813" cy="274320"/>
          </a:xfrm>
        </p:spPr>
        <p:txBody>
          <a:bodyPr/>
          <a:lstStyle/>
          <a:p>
            <a:r>
              <a:rPr lang="en-US">
                <a:ea typeface="Calibri"/>
                <a:cs typeface="Calibri"/>
              </a:rPr>
              <a:t>Clark Cooley</a:t>
            </a:r>
            <a:endParaRPr lang="en-US"/>
          </a:p>
        </p:txBody>
      </p:sp>
      <p:sp>
        <p:nvSpPr>
          <p:cNvPr id="5" name="Slide Number Placeholder 4">
            <a:extLst>
              <a:ext uri="{FF2B5EF4-FFF2-40B4-BE49-F238E27FC236}">
                <a16:creationId xmlns:a16="http://schemas.microsoft.com/office/drawing/2014/main" id="{DFC768D3-608B-4B98-63EC-6FB5FB040198}"/>
              </a:ext>
            </a:extLst>
          </p:cNvPr>
          <p:cNvSpPr>
            <a:spLocks noGrp="1"/>
          </p:cNvSpPr>
          <p:nvPr>
            <p:ph type="sldNum" sz="quarter" idx="12"/>
          </p:nvPr>
        </p:nvSpPr>
        <p:spPr/>
        <p:txBody>
          <a:bodyPr/>
          <a:lstStyle/>
          <a:p>
            <a:fld id="{A5AEF524-62EC-C340-82A1-9F47B6C43E55}" type="slidenum">
              <a:rPr lang="en-US" smtClean="0"/>
              <a:t>19</a:t>
            </a:fld>
            <a:endParaRPr lang="en-US"/>
          </a:p>
        </p:txBody>
      </p:sp>
      <p:sp>
        <p:nvSpPr>
          <p:cNvPr id="10" name="Title 5">
            <a:extLst>
              <a:ext uri="{FF2B5EF4-FFF2-40B4-BE49-F238E27FC236}">
                <a16:creationId xmlns:a16="http://schemas.microsoft.com/office/drawing/2014/main" id="{B991D57A-6A18-7AFB-54C6-76FE0FF3DCDE}"/>
              </a:ext>
            </a:extLst>
          </p:cNvPr>
          <p:cNvSpPr txBox="1">
            <a:spLocks/>
          </p:cNvSpPr>
          <p:nvPr/>
        </p:nvSpPr>
        <p:spPr>
          <a:xfrm>
            <a:off x="355635" y="199887"/>
            <a:ext cx="10637743" cy="688607"/>
          </a:xfrm>
          <a:prstGeom prst="rect">
            <a:avLst/>
          </a:prstGeom>
          <a:ln>
            <a:noFill/>
          </a:ln>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t>Hardware</a:t>
            </a:r>
          </a:p>
        </p:txBody>
      </p:sp>
      <p:sp>
        <p:nvSpPr>
          <p:cNvPr id="8" name="Rectangle: Rounded Corners 7">
            <a:extLst>
              <a:ext uri="{FF2B5EF4-FFF2-40B4-BE49-F238E27FC236}">
                <a16:creationId xmlns:a16="http://schemas.microsoft.com/office/drawing/2014/main" id="{D9BC062F-2ADE-14EC-0310-42D02F49DF25}"/>
              </a:ext>
            </a:extLst>
          </p:cNvPr>
          <p:cNvSpPr/>
          <p:nvPr/>
        </p:nvSpPr>
        <p:spPr>
          <a:xfrm>
            <a:off x="532350" y="1708580"/>
            <a:ext cx="3091888" cy="3708207"/>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ea typeface="Calibri"/>
              <a:cs typeface="Calibri"/>
            </a:endParaRPr>
          </a:p>
        </p:txBody>
      </p:sp>
      <p:sp>
        <p:nvSpPr>
          <p:cNvPr id="9" name="TextBox 8">
            <a:extLst>
              <a:ext uri="{FF2B5EF4-FFF2-40B4-BE49-F238E27FC236}">
                <a16:creationId xmlns:a16="http://schemas.microsoft.com/office/drawing/2014/main" id="{ED346FBB-407D-2D08-3ABB-A91D3309BE9F}"/>
              </a:ext>
            </a:extLst>
          </p:cNvPr>
          <p:cNvSpPr txBox="1"/>
          <p:nvPr/>
        </p:nvSpPr>
        <p:spPr>
          <a:xfrm>
            <a:off x="630621" y="1878724"/>
            <a:ext cx="2864068" cy="341632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solidFill>
                  <a:schemeClr val="bg1"/>
                </a:solidFill>
                <a:ea typeface="Calibri"/>
                <a:cs typeface="Calibri"/>
              </a:rPr>
              <a:t>Hex bolts are kept to allow the new side panels to fit with the existing press plates.</a:t>
            </a:r>
          </a:p>
          <a:p>
            <a:pPr marL="285750" indent="-285750">
              <a:buFont typeface="Arial"/>
              <a:buChar char="•"/>
            </a:pPr>
            <a:endParaRPr lang="en-US">
              <a:solidFill>
                <a:schemeClr val="bg1"/>
              </a:solidFill>
              <a:ea typeface="Calibri"/>
              <a:cs typeface="Calibri"/>
            </a:endParaRPr>
          </a:p>
          <a:p>
            <a:pPr marL="285750" indent="-285750">
              <a:buFont typeface="Arial"/>
              <a:buChar char="•"/>
            </a:pPr>
            <a:r>
              <a:rPr lang="en-US">
                <a:solidFill>
                  <a:schemeClr val="bg1"/>
                </a:solidFill>
                <a:ea typeface="Calibri"/>
                <a:cs typeface="Calibri"/>
              </a:rPr>
              <a:t>The nylon tubing was used because it fit with the valves and actuator.</a:t>
            </a:r>
          </a:p>
          <a:p>
            <a:pPr marL="285750" indent="-285750">
              <a:buFont typeface="Arial"/>
              <a:buChar char="•"/>
            </a:pPr>
            <a:endParaRPr lang="en-US">
              <a:solidFill>
                <a:schemeClr val="bg1"/>
              </a:solidFill>
              <a:ea typeface="Calibri"/>
              <a:cs typeface="Calibri"/>
            </a:endParaRPr>
          </a:p>
          <a:p>
            <a:pPr marL="285750" indent="-285750">
              <a:buFont typeface="Arial"/>
              <a:buChar char="•"/>
            </a:pPr>
            <a:r>
              <a:rPr lang="en-US">
                <a:solidFill>
                  <a:schemeClr val="bg1"/>
                </a:solidFill>
                <a:ea typeface="Calibri"/>
                <a:cs typeface="Calibri"/>
              </a:rPr>
              <a:t>The Actuator is OSHA certified and fits with Danfoss Standards.</a:t>
            </a:r>
          </a:p>
        </p:txBody>
      </p:sp>
      <p:pic>
        <p:nvPicPr>
          <p:cNvPr id="6" name="Picture 5" descr="A black screw with a nut&#10;&#10;Description automatically generated">
            <a:extLst>
              <a:ext uri="{FF2B5EF4-FFF2-40B4-BE49-F238E27FC236}">
                <a16:creationId xmlns:a16="http://schemas.microsoft.com/office/drawing/2014/main" id="{D3EFB3CA-8BC2-2DEE-AFCA-83F49B10C95A}"/>
              </a:ext>
            </a:extLst>
          </p:cNvPr>
          <p:cNvPicPr>
            <a:picLocks noChangeAspect="1"/>
          </p:cNvPicPr>
          <p:nvPr/>
        </p:nvPicPr>
        <p:blipFill>
          <a:blip r:embed="rId2"/>
          <a:stretch>
            <a:fillRect/>
          </a:stretch>
        </p:blipFill>
        <p:spPr>
          <a:xfrm>
            <a:off x="6150763" y="551201"/>
            <a:ext cx="2419956" cy="1952169"/>
          </a:xfrm>
          <a:prstGeom prst="rect">
            <a:avLst/>
          </a:prstGeom>
          <a:ln>
            <a:noFill/>
          </a:ln>
        </p:spPr>
      </p:pic>
      <p:pic>
        <p:nvPicPr>
          <p:cNvPr id="3" name="Picture 2" descr="Mead - Two-Hand Control Unit Air Valve: Air Pilot Actuator, 4 Position,  1/8″ Inlet, NPTF Thread - 80188113 - MSC Industrial Supply">
            <a:extLst>
              <a:ext uri="{FF2B5EF4-FFF2-40B4-BE49-F238E27FC236}">
                <a16:creationId xmlns:a16="http://schemas.microsoft.com/office/drawing/2014/main" id="{B8EC43E2-216D-EEB3-6848-85965841B157}"/>
              </a:ext>
            </a:extLst>
          </p:cNvPr>
          <p:cNvPicPr>
            <a:picLocks noChangeAspect="1"/>
          </p:cNvPicPr>
          <p:nvPr/>
        </p:nvPicPr>
        <p:blipFill>
          <a:blip r:embed="rId3"/>
          <a:stretch>
            <a:fillRect/>
          </a:stretch>
        </p:blipFill>
        <p:spPr>
          <a:xfrm>
            <a:off x="5758545" y="4868684"/>
            <a:ext cx="3209089" cy="1587027"/>
          </a:xfrm>
          <a:prstGeom prst="rect">
            <a:avLst/>
          </a:prstGeom>
          <a:ln>
            <a:noFill/>
          </a:ln>
        </p:spPr>
      </p:pic>
      <p:pic>
        <p:nvPicPr>
          <p:cNvPr id="2" name="Picture 1" descr="0.170&quot; ID x 1/4&quot; OD Black Flexible Nylon 12 Tubing | U.S. Plastic Corp.">
            <a:extLst>
              <a:ext uri="{FF2B5EF4-FFF2-40B4-BE49-F238E27FC236}">
                <a16:creationId xmlns:a16="http://schemas.microsoft.com/office/drawing/2014/main" id="{7CB00ED1-D7AD-14A7-F690-BAEAE4F5AED8}"/>
              </a:ext>
            </a:extLst>
          </p:cNvPr>
          <p:cNvPicPr>
            <a:picLocks noChangeAspect="1"/>
          </p:cNvPicPr>
          <p:nvPr/>
        </p:nvPicPr>
        <p:blipFill>
          <a:blip r:embed="rId4"/>
          <a:stretch>
            <a:fillRect/>
          </a:stretch>
        </p:blipFill>
        <p:spPr>
          <a:xfrm>
            <a:off x="6233128" y="2646471"/>
            <a:ext cx="2143125" cy="2143125"/>
          </a:xfrm>
          <a:prstGeom prst="rect">
            <a:avLst/>
          </a:prstGeom>
          <a:ln>
            <a:noFill/>
          </a:ln>
        </p:spPr>
      </p:pic>
    </p:spTree>
    <p:extLst>
      <p:ext uri="{BB962C8B-B14F-4D97-AF65-F5344CB8AC3E}">
        <p14:creationId xmlns:p14="http://schemas.microsoft.com/office/powerpoint/2010/main" val="2809359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1154685-A21C-08FF-2404-69108BEB9B5E}"/>
              </a:ext>
            </a:extLst>
          </p:cNvPr>
          <p:cNvSpPr>
            <a:spLocks noGrp="1"/>
          </p:cNvSpPr>
          <p:nvPr>
            <p:ph type="ftr" sz="quarter" idx="1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6F04AE7F-CA74-57BC-804A-44037D4CF7D1}"/>
              </a:ext>
            </a:extLst>
          </p:cNvPr>
          <p:cNvSpPr>
            <a:spLocks noGrp="1"/>
          </p:cNvSpPr>
          <p:nvPr>
            <p:ph type="sldNum" sz="quarter" idx="12"/>
          </p:nvPr>
        </p:nvSpPr>
        <p:spPr/>
        <p:txBody>
          <a:bodyPr/>
          <a:lstStyle/>
          <a:p>
            <a:fld id="{A5AEF524-62EC-C340-82A1-9F47B6C43E55}" type="slidenum">
              <a:rPr lang="en-US" smtClean="0"/>
              <a:t>2</a:t>
            </a:fld>
            <a:endParaRPr lang="en-US"/>
          </a:p>
        </p:txBody>
      </p:sp>
      <p:sp>
        <p:nvSpPr>
          <p:cNvPr id="6" name="Title 5">
            <a:extLst>
              <a:ext uri="{FF2B5EF4-FFF2-40B4-BE49-F238E27FC236}">
                <a16:creationId xmlns:a16="http://schemas.microsoft.com/office/drawing/2014/main" id="{7B1F204E-9881-1C67-C34B-68CA5202BE0F}"/>
              </a:ext>
            </a:extLst>
          </p:cNvPr>
          <p:cNvSpPr>
            <a:spLocks noGrp="1"/>
          </p:cNvSpPr>
          <p:nvPr>
            <p:ph type="title"/>
          </p:nvPr>
        </p:nvSpPr>
        <p:spPr>
          <a:xfrm>
            <a:off x="533400" y="125896"/>
            <a:ext cx="9601200" cy="662102"/>
          </a:xfrm>
        </p:spPr>
        <p:txBody>
          <a:bodyPr/>
          <a:lstStyle/>
          <a:p>
            <a:r>
              <a:rPr lang="en-US">
                <a:solidFill>
                  <a:srgbClr val="EE7624"/>
                </a:solidFill>
              </a:rPr>
              <a:t>Team Introductions</a:t>
            </a:r>
          </a:p>
        </p:txBody>
      </p:sp>
      <p:grpSp>
        <p:nvGrpSpPr>
          <p:cNvPr id="5" name="Group 4">
            <a:extLst>
              <a:ext uri="{FF2B5EF4-FFF2-40B4-BE49-F238E27FC236}">
                <a16:creationId xmlns:a16="http://schemas.microsoft.com/office/drawing/2014/main" id="{834ED24B-00E1-8068-A139-7CCF283F7475}"/>
              </a:ext>
            </a:extLst>
          </p:cNvPr>
          <p:cNvGrpSpPr/>
          <p:nvPr/>
        </p:nvGrpSpPr>
        <p:grpSpPr>
          <a:xfrm>
            <a:off x="527373" y="4447033"/>
            <a:ext cx="9218608" cy="923329"/>
            <a:chOff x="1035087" y="4288457"/>
            <a:chExt cx="8988130" cy="883689"/>
          </a:xfrm>
        </p:grpSpPr>
        <p:sp>
          <p:nvSpPr>
            <p:cNvPr id="7" name="TextBox 2">
              <a:extLst>
                <a:ext uri="{FF2B5EF4-FFF2-40B4-BE49-F238E27FC236}">
                  <a16:creationId xmlns:a16="http://schemas.microsoft.com/office/drawing/2014/main" id="{38380D6A-51CD-01C5-1E40-519048E25E45}"/>
                </a:ext>
              </a:extLst>
            </p:cNvPr>
            <p:cNvSpPr txBox="1"/>
            <p:nvPr/>
          </p:nvSpPr>
          <p:spPr>
            <a:xfrm>
              <a:off x="1035087" y="4290540"/>
              <a:ext cx="1816245" cy="618583"/>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ea typeface="Calibri"/>
                  <a:cs typeface="Calibri"/>
                </a:rPr>
                <a:t>Clark Cooley</a:t>
              </a:r>
              <a:endParaRPr lang="en-US"/>
            </a:p>
            <a:p>
              <a:pPr algn="ctr"/>
              <a:r>
                <a:rPr lang="en-US" i="1">
                  <a:ea typeface="Calibri"/>
                  <a:cs typeface="Calibri"/>
                </a:rPr>
                <a:t>Systems Engineer</a:t>
              </a:r>
            </a:p>
          </p:txBody>
        </p:sp>
        <p:sp>
          <p:nvSpPr>
            <p:cNvPr id="21" name="TextBox 3">
              <a:extLst>
                <a:ext uri="{FF2B5EF4-FFF2-40B4-BE49-F238E27FC236}">
                  <a16:creationId xmlns:a16="http://schemas.microsoft.com/office/drawing/2014/main" id="{071A5B36-9B04-61C8-E220-95E5A9AF7385}"/>
                </a:ext>
              </a:extLst>
            </p:cNvPr>
            <p:cNvSpPr txBox="1"/>
            <p:nvPr/>
          </p:nvSpPr>
          <p:spPr>
            <a:xfrm>
              <a:off x="8575886" y="4290540"/>
              <a:ext cx="1447331" cy="618583"/>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Brent Mynard</a:t>
              </a:r>
              <a:endParaRPr lang="en-US">
                <a:ea typeface="Calibri"/>
                <a:cs typeface="Calibri"/>
              </a:endParaRPr>
            </a:p>
            <a:p>
              <a:pPr algn="ctr"/>
              <a:r>
                <a:rPr lang="en-US" i="1"/>
                <a:t>CAD </a:t>
              </a:r>
              <a:r>
                <a:rPr lang="en-US" i="1">
                  <a:ea typeface="Calibri"/>
                  <a:cs typeface="Calibri"/>
                </a:rPr>
                <a:t>Engineer</a:t>
              </a:r>
            </a:p>
          </p:txBody>
        </p:sp>
        <p:sp>
          <p:nvSpPr>
            <p:cNvPr id="22" name="TextBox 4">
              <a:extLst>
                <a:ext uri="{FF2B5EF4-FFF2-40B4-BE49-F238E27FC236}">
                  <a16:creationId xmlns:a16="http://schemas.microsoft.com/office/drawing/2014/main" id="{65D6F9EB-EC22-89C8-E071-F672BFBA8627}"/>
                </a:ext>
              </a:extLst>
            </p:cNvPr>
            <p:cNvSpPr txBox="1"/>
            <p:nvPr/>
          </p:nvSpPr>
          <p:spPr>
            <a:xfrm>
              <a:off x="3458641" y="4290540"/>
              <a:ext cx="1852817" cy="618583"/>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Cassie Bentley</a:t>
              </a:r>
            </a:p>
            <a:p>
              <a:pPr algn="ctr"/>
              <a:r>
                <a:rPr lang="en-US" i="1"/>
                <a:t>Research Engineer</a:t>
              </a:r>
              <a:endParaRPr lang="en-US" i="1">
                <a:ea typeface="Calibri"/>
                <a:cs typeface="Calibri"/>
              </a:endParaRPr>
            </a:p>
          </p:txBody>
        </p:sp>
        <p:sp>
          <p:nvSpPr>
            <p:cNvPr id="24" name="TextBox 6">
              <a:extLst>
                <a:ext uri="{FF2B5EF4-FFF2-40B4-BE49-F238E27FC236}">
                  <a16:creationId xmlns:a16="http://schemas.microsoft.com/office/drawing/2014/main" id="{4C3471BF-4926-6A22-69AE-C02C5D4469D7}"/>
                </a:ext>
              </a:extLst>
            </p:cNvPr>
            <p:cNvSpPr txBox="1"/>
            <p:nvPr/>
          </p:nvSpPr>
          <p:spPr>
            <a:xfrm>
              <a:off x="6072153" y="4288457"/>
              <a:ext cx="1594183" cy="883689"/>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Colby Gullo</a:t>
              </a:r>
            </a:p>
            <a:p>
              <a:pPr algn="ctr"/>
              <a:r>
                <a:rPr lang="en-US" i="1"/>
                <a:t>Safety Engineer</a:t>
              </a:r>
              <a:endParaRPr lang="en-US">
                <a:ea typeface="Calibri"/>
                <a:cs typeface="Calibri"/>
              </a:endParaRPr>
            </a:p>
            <a:p>
              <a:endParaRPr lang="en-US"/>
            </a:p>
          </p:txBody>
        </p:sp>
      </p:grpSp>
      <p:pic>
        <p:nvPicPr>
          <p:cNvPr id="9" name="Picture 8" descr="A red sign with white text&#10;&#10;Description automatically generated">
            <a:extLst>
              <a:ext uri="{FF2B5EF4-FFF2-40B4-BE49-F238E27FC236}">
                <a16:creationId xmlns:a16="http://schemas.microsoft.com/office/drawing/2014/main" id="{69F28E32-6D0C-362D-1C72-888C80C4FF28}"/>
              </a:ext>
            </a:extLst>
          </p:cNvPr>
          <p:cNvPicPr>
            <a:picLocks noChangeAspect="1"/>
          </p:cNvPicPr>
          <p:nvPr/>
        </p:nvPicPr>
        <p:blipFill>
          <a:blip r:embed="rId2"/>
          <a:stretch>
            <a:fillRect/>
          </a:stretch>
        </p:blipFill>
        <p:spPr>
          <a:xfrm>
            <a:off x="9133692" y="406"/>
            <a:ext cx="1552468" cy="677166"/>
          </a:xfrm>
          <a:prstGeom prst="rect">
            <a:avLst/>
          </a:prstGeom>
        </p:spPr>
      </p:pic>
      <p:pic>
        <p:nvPicPr>
          <p:cNvPr id="8" name="Picture 7" descr="A person in a suit and tie&#10;&#10;Description automatically generated">
            <a:extLst>
              <a:ext uri="{FF2B5EF4-FFF2-40B4-BE49-F238E27FC236}">
                <a16:creationId xmlns:a16="http://schemas.microsoft.com/office/drawing/2014/main" id="{2D461A63-89AA-B1AE-43BD-28097D41F9EF}"/>
              </a:ext>
            </a:extLst>
          </p:cNvPr>
          <p:cNvPicPr>
            <a:picLocks noChangeAspect="1"/>
          </p:cNvPicPr>
          <p:nvPr/>
        </p:nvPicPr>
        <p:blipFill>
          <a:blip r:embed="rId3"/>
          <a:stretch>
            <a:fillRect/>
          </a:stretch>
        </p:blipFill>
        <p:spPr>
          <a:xfrm>
            <a:off x="533399" y="1870847"/>
            <a:ext cx="1835524" cy="241033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0" name="Picture 9" descr="A person in a suit and tie&#10;&#10;Description automatically generated">
            <a:extLst>
              <a:ext uri="{FF2B5EF4-FFF2-40B4-BE49-F238E27FC236}">
                <a16:creationId xmlns:a16="http://schemas.microsoft.com/office/drawing/2014/main" id="{0E15F020-9700-74FE-0940-F5D4E542AE68}"/>
              </a:ext>
            </a:extLst>
          </p:cNvPr>
          <p:cNvPicPr>
            <a:picLocks noChangeAspect="1"/>
          </p:cNvPicPr>
          <p:nvPr/>
        </p:nvPicPr>
        <p:blipFill>
          <a:blip r:embed="rId4"/>
          <a:stretch>
            <a:fillRect/>
          </a:stretch>
        </p:blipFill>
        <p:spPr>
          <a:xfrm>
            <a:off x="8068801" y="1857936"/>
            <a:ext cx="1841125" cy="241928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1" name="Picture 10" descr="A person in a suit&#10;&#10;Description automatically generated">
            <a:extLst>
              <a:ext uri="{FF2B5EF4-FFF2-40B4-BE49-F238E27FC236}">
                <a16:creationId xmlns:a16="http://schemas.microsoft.com/office/drawing/2014/main" id="{7E921A24-2F4E-9913-2C6B-E36DD903180E}"/>
              </a:ext>
            </a:extLst>
          </p:cNvPr>
          <p:cNvPicPr>
            <a:picLocks noChangeAspect="1"/>
          </p:cNvPicPr>
          <p:nvPr/>
        </p:nvPicPr>
        <p:blipFill>
          <a:blip r:embed="rId5"/>
          <a:stretch>
            <a:fillRect/>
          </a:stretch>
        </p:blipFill>
        <p:spPr>
          <a:xfrm>
            <a:off x="5559237" y="1862925"/>
            <a:ext cx="1829921" cy="243177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2" name="Picture 11" descr="A person in a white shirt and blue jacket&#10;&#10;Description automatically generated">
            <a:extLst>
              <a:ext uri="{FF2B5EF4-FFF2-40B4-BE49-F238E27FC236}">
                <a16:creationId xmlns:a16="http://schemas.microsoft.com/office/drawing/2014/main" id="{2A54BF55-7723-86B2-9198-0B8F2D912309}"/>
              </a:ext>
            </a:extLst>
          </p:cNvPr>
          <p:cNvPicPr>
            <a:picLocks noChangeAspect="1"/>
          </p:cNvPicPr>
          <p:nvPr/>
        </p:nvPicPr>
        <p:blipFill>
          <a:blip r:embed="rId6"/>
          <a:stretch>
            <a:fillRect/>
          </a:stretch>
        </p:blipFill>
        <p:spPr>
          <a:xfrm>
            <a:off x="3049120" y="1857936"/>
            <a:ext cx="1829921" cy="243055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4057270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C768D3-608B-4B98-63EC-6FB5FB040198}"/>
              </a:ext>
            </a:extLst>
          </p:cNvPr>
          <p:cNvSpPr>
            <a:spLocks noGrp="1"/>
          </p:cNvSpPr>
          <p:nvPr>
            <p:ph type="sldNum" sz="quarter" idx="4"/>
          </p:nvPr>
        </p:nvSpPr>
        <p:spPr>
          <a:xfrm>
            <a:off x="11353800" y="6205048"/>
            <a:ext cx="704088" cy="365125"/>
          </a:xfrm>
        </p:spPr>
        <p:txBody>
          <a:bodyPr vert="horz" lIns="91440" tIns="45720" rIns="91440" bIns="45720" rtlCol="0" anchor="ctr">
            <a:normAutofit/>
          </a:bodyPr>
          <a:lstStyle/>
          <a:p>
            <a:pPr>
              <a:spcAft>
                <a:spcPts val="600"/>
              </a:spcAft>
            </a:pPr>
            <a:fld id="{A5AEF524-62EC-C340-82A1-9F47B6C43E55}" type="slidenum">
              <a:rPr lang="en-US" smtClean="0"/>
              <a:pPr>
                <a:spcAft>
                  <a:spcPts val="600"/>
                </a:spcAft>
              </a:pPr>
              <a:t>20</a:t>
            </a:fld>
            <a:endParaRPr lang="en-US"/>
          </a:p>
        </p:txBody>
      </p:sp>
      <p:sp>
        <p:nvSpPr>
          <p:cNvPr id="6" name="Slide Number Placeholder 4">
            <a:extLst>
              <a:ext uri="{FF2B5EF4-FFF2-40B4-BE49-F238E27FC236}">
                <a16:creationId xmlns:a16="http://schemas.microsoft.com/office/drawing/2014/main" id="{1D8C7988-589E-F328-7F6E-749EA72EECC8}"/>
              </a:ext>
            </a:extLst>
          </p:cNvPr>
          <p:cNvSpPr txBox="1">
            <a:spLocks/>
          </p:cNvSpPr>
          <p:nvPr/>
        </p:nvSpPr>
        <p:spPr>
          <a:xfrm>
            <a:off x="4960614" y="6377940"/>
            <a:ext cx="731520" cy="27432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5AEF524-62EC-C340-82A1-9F47B6C43E55}" type="slidenum">
              <a:rPr lang="en-US" sz="1200" dirty="0" smtClean="0">
                <a:solidFill>
                  <a:srgbClr val="898989"/>
                </a:solidFill>
              </a:rPr>
              <a:pPr algn="ctr"/>
              <a:t>20</a:t>
            </a:fld>
            <a:endParaRPr lang="en-US" sz="1200">
              <a:solidFill>
                <a:srgbClr val="898989"/>
              </a:solidFill>
              <a:cs typeface="Calibri"/>
            </a:endParaRPr>
          </a:p>
        </p:txBody>
      </p:sp>
      <p:sp>
        <p:nvSpPr>
          <p:cNvPr id="16" name="Footer Placeholder 3">
            <a:extLst>
              <a:ext uri="{FF2B5EF4-FFF2-40B4-BE49-F238E27FC236}">
                <a16:creationId xmlns:a16="http://schemas.microsoft.com/office/drawing/2014/main" id="{0341ED89-B76E-9E4D-9101-3C3CF25C8153}"/>
              </a:ext>
            </a:extLst>
          </p:cNvPr>
          <p:cNvSpPr txBox="1">
            <a:spLocks/>
          </p:cNvSpPr>
          <p:nvPr/>
        </p:nvSpPr>
        <p:spPr>
          <a:xfrm>
            <a:off x="533400" y="6386046"/>
            <a:ext cx="4274813" cy="274320"/>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solidFill>
                  <a:srgbClr val="898989"/>
                </a:solidFill>
                <a:ea typeface="Calibri"/>
                <a:cs typeface="Calibri"/>
              </a:rPr>
              <a:t>Clark Cooley</a:t>
            </a:r>
            <a:endParaRPr lang="en-US" sz="1200">
              <a:solidFill>
                <a:srgbClr val="898989"/>
              </a:solidFill>
            </a:endParaRPr>
          </a:p>
        </p:txBody>
      </p:sp>
      <p:sp>
        <p:nvSpPr>
          <p:cNvPr id="7" name="Title 5">
            <a:extLst>
              <a:ext uri="{FF2B5EF4-FFF2-40B4-BE49-F238E27FC236}">
                <a16:creationId xmlns:a16="http://schemas.microsoft.com/office/drawing/2014/main" id="{A1908B3B-39F0-755C-6E7C-7633B636ECD5}"/>
              </a:ext>
            </a:extLst>
          </p:cNvPr>
          <p:cNvSpPr txBox="1">
            <a:spLocks/>
          </p:cNvSpPr>
          <p:nvPr/>
        </p:nvSpPr>
        <p:spPr>
          <a:xfrm>
            <a:off x="208151" y="224468"/>
            <a:ext cx="10637743" cy="688607"/>
          </a:xfrm>
          <a:prstGeom prst="rect">
            <a:avLst/>
          </a:prstGeom>
          <a:ln>
            <a:noFill/>
          </a:ln>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t>Pneumatic Diagram</a:t>
            </a:r>
          </a:p>
        </p:txBody>
      </p:sp>
      <p:sp>
        <p:nvSpPr>
          <p:cNvPr id="2" name="Rectangle 1">
            <a:extLst>
              <a:ext uri="{FF2B5EF4-FFF2-40B4-BE49-F238E27FC236}">
                <a16:creationId xmlns:a16="http://schemas.microsoft.com/office/drawing/2014/main" id="{BDB48840-8803-EBBA-A265-D042006D8EB1}"/>
              </a:ext>
            </a:extLst>
          </p:cNvPr>
          <p:cNvSpPr/>
          <p:nvPr/>
        </p:nvSpPr>
        <p:spPr>
          <a:xfrm>
            <a:off x="286365" y="2258960"/>
            <a:ext cx="1037303" cy="2057400"/>
          </a:xfrm>
          <a:prstGeom prst="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CBB2D3D-701F-8C21-335A-DD05918BC43E}"/>
              </a:ext>
            </a:extLst>
          </p:cNvPr>
          <p:cNvSpPr/>
          <p:nvPr/>
        </p:nvSpPr>
        <p:spPr>
          <a:xfrm>
            <a:off x="595158" y="4312981"/>
            <a:ext cx="416643" cy="914400"/>
          </a:xfrm>
          <a:prstGeom prst="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C1F792F-01B8-374F-5A43-ACFC51B977BB}"/>
              </a:ext>
            </a:extLst>
          </p:cNvPr>
          <p:cNvSpPr/>
          <p:nvPr/>
        </p:nvSpPr>
        <p:spPr>
          <a:xfrm>
            <a:off x="344744" y="5230146"/>
            <a:ext cx="914400" cy="914400"/>
          </a:xfrm>
          <a:prstGeom prst="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17C314D-7DA2-7F4E-BD6F-B610C717CBE1}"/>
              </a:ext>
            </a:extLst>
          </p:cNvPr>
          <p:cNvSpPr/>
          <p:nvPr/>
        </p:nvSpPr>
        <p:spPr>
          <a:xfrm>
            <a:off x="4396365" y="2090023"/>
            <a:ext cx="1707125" cy="2370803"/>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C3669A5-2E07-D002-617A-3B8A46D38DDD}"/>
              </a:ext>
            </a:extLst>
          </p:cNvPr>
          <p:cNvSpPr/>
          <p:nvPr/>
        </p:nvSpPr>
        <p:spPr>
          <a:xfrm>
            <a:off x="1318752" y="2504766"/>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A899F3F6-CCE1-05E6-629B-FFC24A38612A}"/>
              </a:ext>
            </a:extLst>
          </p:cNvPr>
          <p:cNvSpPr/>
          <p:nvPr/>
        </p:nvSpPr>
        <p:spPr>
          <a:xfrm>
            <a:off x="1318751" y="3586313"/>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E3AB7D38-3903-3E51-BAB1-2AB4FD13D28A}"/>
              </a:ext>
            </a:extLst>
          </p:cNvPr>
          <p:cNvSpPr/>
          <p:nvPr/>
        </p:nvSpPr>
        <p:spPr>
          <a:xfrm rot="5400000">
            <a:off x="3438830" y="5349975"/>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FD027C3B-A7F8-353D-E4D9-CF4CE4264927}"/>
              </a:ext>
            </a:extLst>
          </p:cNvPr>
          <p:cNvSpPr/>
          <p:nvPr/>
        </p:nvSpPr>
        <p:spPr>
          <a:xfrm>
            <a:off x="3924299" y="2504765"/>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FCBA457-A489-9462-0582-DF359F9F0972}"/>
              </a:ext>
            </a:extLst>
          </p:cNvPr>
          <p:cNvSpPr/>
          <p:nvPr/>
        </p:nvSpPr>
        <p:spPr>
          <a:xfrm>
            <a:off x="3924299" y="3586313"/>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0126AE78-731E-C0A2-78C8-458D307EBD97}"/>
              </a:ext>
            </a:extLst>
          </p:cNvPr>
          <p:cNvSpPr/>
          <p:nvPr/>
        </p:nvSpPr>
        <p:spPr>
          <a:xfrm rot="5400000">
            <a:off x="5123029" y="1733865"/>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1366354-64DB-13DD-A9DC-8A8E3C2B94BF}"/>
              </a:ext>
            </a:extLst>
          </p:cNvPr>
          <p:cNvSpPr txBox="1"/>
          <p:nvPr/>
        </p:nvSpPr>
        <p:spPr>
          <a:xfrm>
            <a:off x="245805" y="3146403"/>
            <a:ext cx="153158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2 Stage Cylinder </a:t>
            </a:r>
            <a:endParaRPr lang="en-US" sz="1100"/>
          </a:p>
        </p:txBody>
      </p:sp>
      <p:sp>
        <p:nvSpPr>
          <p:cNvPr id="20" name="TextBox 19">
            <a:extLst>
              <a:ext uri="{FF2B5EF4-FFF2-40B4-BE49-F238E27FC236}">
                <a16:creationId xmlns:a16="http://schemas.microsoft.com/office/drawing/2014/main" id="{6063A1F4-3BB6-DA42-705E-B8A73FABD91B}"/>
              </a:ext>
            </a:extLst>
          </p:cNvPr>
          <p:cNvSpPr txBox="1"/>
          <p:nvPr/>
        </p:nvSpPr>
        <p:spPr>
          <a:xfrm>
            <a:off x="497756" y="5555305"/>
            <a:ext cx="153158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Chuck</a:t>
            </a:r>
            <a:endParaRPr lang="en-US" sz="1100"/>
          </a:p>
        </p:txBody>
      </p:sp>
      <p:sp>
        <p:nvSpPr>
          <p:cNvPr id="21" name="Rectangle 20">
            <a:extLst>
              <a:ext uri="{FF2B5EF4-FFF2-40B4-BE49-F238E27FC236}">
                <a16:creationId xmlns:a16="http://schemas.microsoft.com/office/drawing/2014/main" id="{5DFBED87-0E82-0C4B-6D5D-18144D3A7A57}"/>
              </a:ext>
            </a:extLst>
          </p:cNvPr>
          <p:cNvSpPr/>
          <p:nvPr/>
        </p:nvSpPr>
        <p:spPr>
          <a:xfrm>
            <a:off x="2189828" y="5674134"/>
            <a:ext cx="195417" cy="914400"/>
          </a:xfrm>
          <a:prstGeom prst="rect">
            <a:avLst/>
          </a:prstGeom>
          <a:solidFill>
            <a:srgbClr val="64B35B">
              <a:alpha val="41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9227C0F-BE08-5A50-82FD-B16C2A9980F2}"/>
              </a:ext>
            </a:extLst>
          </p:cNvPr>
          <p:cNvSpPr/>
          <p:nvPr/>
        </p:nvSpPr>
        <p:spPr>
          <a:xfrm>
            <a:off x="4955150" y="5674134"/>
            <a:ext cx="195417" cy="914400"/>
          </a:xfrm>
          <a:prstGeom prst="rect">
            <a:avLst/>
          </a:prstGeom>
          <a:solidFill>
            <a:srgbClr val="64B35B">
              <a:alpha val="41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E606F3F-0FF1-3984-73A2-AC8EDAC2C29A}"/>
              </a:ext>
            </a:extLst>
          </p:cNvPr>
          <p:cNvSpPr/>
          <p:nvPr/>
        </p:nvSpPr>
        <p:spPr>
          <a:xfrm>
            <a:off x="2386474" y="5674134"/>
            <a:ext cx="2567448" cy="914400"/>
          </a:xfrm>
          <a:prstGeom prst="rect">
            <a:avLst/>
          </a:prstGeom>
          <a:solidFill>
            <a:srgbClr val="64B35B">
              <a:alpha val="41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E8C9A50-BE59-1CA2-AD29-330E260C6DDE}"/>
              </a:ext>
            </a:extLst>
          </p:cNvPr>
          <p:cNvSpPr txBox="1"/>
          <p:nvPr/>
        </p:nvSpPr>
        <p:spPr>
          <a:xfrm>
            <a:off x="3011127" y="6016191"/>
            <a:ext cx="153158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2 Hand Operator</a:t>
            </a:r>
            <a:endParaRPr lang="en-US" sz="1100"/>
          </a:p>
        </p:txBody>
      </p:sp>
      <p:sp>
        <p:nvSpPr>
          <p:cNvPr id="26" name="TextBox 25">
            <a:extLst>
              <a:ext uri="{FF2B5EF4-FFF2-40B4-BE49-F238E27FC236}">
                <a16:creationId xmlns:a16="http://schemas.microsoft.com/office/drawing/2014/main" id="{90442C9E-4CFB-95CB-C7B3-FDDDDF5D6E43}"/>
              </a:ext>
            </a:extLst>
          </p:cNvPr>
          <p:cNvSpPr txBox="1"/>
          <p:nvPr/>
        </p:nvSpPr>
        <p:spPr>
          <a:xfrm>
            <a:off x="4546145" y="3021591"/>
            <a:ext cx="153158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cs typeface="Calibri"/>
              </a:rPr>
              <a:t>Air Valve</a:t>
            </a:r>
          </a:p>
        </p:txBody>
      </p:sp>
      <p:cxnSp>
        <p:nvCxnSpPr>
          <p:cNvPr id="28" name="Straight Arrow Connector 27">
            <a:extLst>
              <a:ext uri="{FF2B5EF4-FFF2-40B4-BE49-F238E27FC236}">
                <a16:creationId xmlns:a16="http://schemas.microsoft.com/office/drawing/2014/main" id="{5A1A86EE-2E7C-948B-32D7-4414EBBE58A3}"/>
              </a:ext>
            </a:extLst>
          </p:cNvPr>
          <p:cNvCxnSpPr/>
          <p:nvPr/>
        </p:nvCxnSpPr>
        <p:spPr>
          <a:xfrm flipV="1">
            <a:off x="1533831" y="2564991"/>
            <a:ext cx="2438401" cy="1351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4FCF0956-611F-1828-EFA1-4216340BD53C}"/>
              </a:ext>
            </a:extLst>
          </p:cNvPr>
          <p:cNvSpPr/>
          <p:nvPr/>
        </p:nvSpPr>
        <p:spPr>
          <a:xfrm rot="10800000">
            <a:off x="6106254" y="3041936"/>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CBB6BE0-342C-ABA9-3AD3-53D2C66D6EA9}"/>
              </a:ext>
            </a:extLst>
          </p:cNvPr>
          <p:cNvSpPr/>
          <p:nvPr/>
        </p:nvSpPr>
        <p:spPr>
          <a:xfrm>
            <a:off x="8262783" y="2140296"/>
            <a:ext cx="1037303" cy="2057400"/>
          </a:xfrm>
          <a:prstGeom prst="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F9329360-2B9A-8505-9FFF-DCFBC0643352}"/>
              </a:ext>
            </a:extLst>
          </p:cNvPr>
          <p:cNvSpPr txBox="1"/>
          <p:nvPr/>
        </p:nvSpPr>
        <p:spPr>
          <a:xfrm>
            <a:off x="8273291" y="2990228"/>
            <a:ext cx="153158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Compressed Air</a:t>
            </a:r>
          </a:p>
        </p:txBody>
      </p:sp>
      <p:cxnSp>
        <p:nvCxnSpPr>
          <p:cNvPr id="32" name="Straight Arrow Connector 31">
            <a:extLst>
              <a:ext uri="{FF2B5EF4-FFF2-40B4-BE49-F238E27FC236}">
                <a16:creationId xmlns:a16="http://schemas.microsoft.com/office/drawing/2014/main" id="{5A2FFFF0-2ED0-9CC6-9D7D-9782E0D9B0B5}"/>
              </a:ext>
            </a:extLst>
          </p:cNvPr>
          <p:cNvCxnSpPr>
            <a:cxnSpLocks/>
          </p:cNvCxnSpPr>
          <p:nvPr/>
        </p:nvCxnSpPr>
        <p:spPr>
          <a:xfrm flipV="1">
            <a:off x="1552266" y="3677265"/>
            <a:ext cx="2438401" cy="1351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93CD422-E487-60FE-5FBC-DF4D0B1615A1}"/>
              </a:ext>
            </a:extLst>
          </p:cNvPr>
          <p:cNvCxnSpPr>
            <a:cxnSpLocks/>
          </p:cNvCxnSpPr>
          <p:nvPr/>
        </p:nvCxnSpPr>
        <p:spPr>
          <a:xfrm flipV="1">
            <a:off x="1539974" y="5121378"/>
            <a:ext cx="2125000" cy="1227"/>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33735CC-D2F9-E44C-E5D4-7DC8170F49C0}"/>
              </a:ext>
            </a:extLst>
          </p:cNvPr>
          <p:cNvCxnSpPr>
            <a:cxnSpLocks/>
          </p:cNvCxnSpPr>
          <p:nvPr/>
        </p:nvCxnSpPr>
        <p:spPr>
          <a:xfrm>
            <a:off x="1539972" y="3690782"/>
            <a:ext cx="4921" cy="143674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16BB81DC-348E-6533-4503-DD1FE5984EC2}"/>
              </a:ext>
            </a:extLst>
          </p:cNvPr>
          <p:cNvSpPr/>
          <p:nvPr/>
        </p:nvSpPr>
        <p:spPr>
          <a:xfrm>
            <a:off x="1498496" y="5062691"/>
            <a:ext cx="78659" cy="909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873F38A8-55BF-91E7-BD3D-4B56230AAB23}"/>
              </a:ext>
            </a:extLst>
          </p:cNvPr>
          <p:cNvCxnSpPr>
            <a:cxnSpLocks/>
          </p:cNvCxnSpPr>
          <p:nvPr/>
        </p:nvCxnSpPr>
        <p:spPr>
          <a:xfrm>
            <a:off x="3660052" y="5122603"/>
            <a:ext cx="11066" cy="330612"/>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93A35A71-6709-BE6C-5248-043AB843D299}"/>
              </a:ext>
            </a:extLst>
          </p:cNvPr>
          <p:cNvSpPr/>
          <p:nvPr/>
        </p:nvSpPr>
        <p:spPr>
          <a:xfrm>
            <a:off x="3624721" y="5062691"/>
            <a:ext cx="78659" cy="909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7320095C-CBA6-961B-0CDB-0018759F4017}"/>
              </a:ext>
            </a:extLst>
          </p:cNvPr>
          <p:cNvCxnSpPr>
            <a:cxnSpLocks/>
          </p:cNvCxnSpPr>
          <p:nvPr/>
        </p:nvCxnSpPr>
        <p:spPr>
          <a:xfrm flipH="1">
            <a:off x="1538747" y="1164059"/>
            <a:ext cx="20930" cy="1401352"/>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0D366ED-AE6A-B84A-8AC9-61CC0E709B83}"/>
              </a:ext>
            </a:extLst>
          </p:cNvPr>
          <p:cNvCxnSpPr>
            <a:cxnSpLocks/>
          </p:cNvCxnSpPr>
          <p:nvPr/>
        </p:nvCxnSpPr>
        <p:spPr>
          <a:xfrm flipV="1">
            <a:off x="1572396" y="1105408"/>
            <a:ext cx="3814917" cy="2580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CCCA3444-CBE4-98EE-295E-695FCBA5C980}"/>
              </a:ext>
            </a:extLst>
          </p:cNvPr>
          <p:cNvSpPr/>
          <p:nvPr/>
        </p:nvSpPr>
        <p:spPr>
          <a:xfrm>
            <a:off x="1512480" y="1100332"/>
            <a:ext cx="78659" cy="909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98A3E83C-1437-2B06-D3A6-686135883750}"/>
              </a:ext>
            </a:extLst>
          </p:cNvPr>
          <p:cNvSpPr/>
          <p:nvPr/>
        </p:nvSpPr>
        <p:spPr>
          <a:xfrm>
            <a:off x="5308071" y="1073421"/>
            <a:ext cx="78659" cy="909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a:extLst>
              <a:ext uri="{FF2B5EF4-FFF2-40B4-BE49-F238E27FC236}">
                <a16:creationId xmlns:a16="http://schemas.microsoft.com/office/drawing/2014/main" id="{11CD0A6E-C0A1-C2AC-799E-347C00DDDDD3}"/>
              </a:ext>
            </a:extLst>
          </p:cNvPr>
          <p:cNvCxnSpPr>
            <a:cxnSpLocks/>
          </p:cNvCxnSpPr>
          <p:nvPr/>
        </p:nvCxnSpPr>
        <p:spPr>
          <a:xfrm>
            <a:off x="5349548" y="1113627"/>
            <a:ext cx="11066" cy="97436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Rounded Corners 42">
            <a:extLst>
              <a:ext uri="{FF2B5EF4-FFF2-40B4-BE49-F238E27FC236}">
                <a16:creationId xmlns:a16="http://schemas.microsoft.com/office/drawing/2014/main" id="{58349116-F4A3-79B3-0CAA-F2A18D60D5EE}"/>
              </a:ext>
            </a:extLst>
          </p:cNvPr>
          <p:cNvSpPr/>
          <p:nvPr/>
        </p:nvSpPr>
        <p:spPr>
          <a:xfrm>
            <a:off x="7789181" y="3061643"/>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Arrow Connector 43">
            <a:extLst>
              <a:ext uri="{FF2B5EF4-FFF2-40B4-BE49-F238E27FC236}">
                <a16:creationId xmlns:a16="http://schemas.microsoft.com/office/drawing/2014/main" id="{45246ECA-F002-EEE8-28CD-D69A76FEABFE}"/>
              </a:ext>
            </a:extLst>
          </p:cNvPr>
          <p:cNvCxnSpPr>
            <a:cxnSpLocks/>
          </p:cNvCxnSpPr>
          <p:nvPr/>
        </p:nvCxnSpPr>
        <p:spPr>
          <a:xfrm>
            <a:off x="6240599" y="3152128"/>
            <a:ext cx="1830031" cy="4917"/>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08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C768D3-608B-4B98-63EC-6FB5FB040198}"/>
              </a:ext>
            </a:extLst>
          </p:cNvPr>
          <p:cNvSpPr>
            <a:spLocks noGrp="1"/>
          </p:cNvSpPr>
          <p:nvPr>
            <p:ph type="sldNum" sz="quarter" idx="4"/>
          </p:nvPr>
        </p:nvSpPr>
        <p:spPr>
          <a:xfrm>
            <a:off x="11353800" y="6205048"/>
            <a:ext cx="704088" cy="365125"/>
          </a:xfrm>
        </p:spPr>
        <p:txBody>
          <a:bodyPr vert="horz" lIns="91440" tIns="45720" rIns="91440" bIns="45720" rtlCol="0" anchor="ctr">
            <a:normAutofit/>
          </a:bodyPr>
          <a:lstStyle/>
          <a:p>
            <a:pPr>
              <a:spcAft>
                <a:spcPts val="600"/>
              </a:spcAft>
            </a:pPr>
            <a:fld id="{A5AEF524-62EC-C340-82A1-9F47B6C43E55}" type="slidenum">
              <a:rPr lang="en-US" smtClean="0"/>
              <a:pPr>
                <a:spcAft>
                  <a:spcPts val="600"/>
                </a:spcAft>
              </a:pPr>
              <a:t>21</a:t>
            </a:fld>
            <a:endParaRPr lang="en-US"/>
          </a:p>
        </p:txBody>
      </p:sp>
      <p:sp>
        <p:nvSpPr>
          <p:cNvPr id="6" name="Slide Number Placeholder 4">
            <a:extLst>
              <a:ext uri="{FF2B5EF4-FFF2-40B4-BE49-F238E27FC236}">
                <a16:creationId xmlns:a16="http://schemas.microsoft.com/office/drawing/2014/main" id="{1D8C7988-589E-F328-7F6E-749EA72EECC8}"/>
              </a:ext>
            </a:extLst>
          </p:cNvPr>
          <p:cNvSpPr txBox="1">
            <a:spLocks/>
          </p:cNvSpPr>
          <p:nvPr/>
        </p:nvSpPr>
        <p:spPr>
          <a:xfrm>
            <a:off x="4960614" y="6377940"/>
            <a:ext cx="731520" cy="27432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5AEF524-62EC-C340-82A1-9F47B6C43E55}" type="slidenum">
              <a:rPr lang="en-US" sz="1200" dirty="0" smtClean="0">
                <a:solidFill>
                  <a:srgbClr val="898989"/>
                </a:solidFill>
              </a:rPr>
              <a:pPr algn="ctr"/>
              <a:t>21</a:t>
            </a:fld>
            <a:endParaRPr lang="en-US" sz="1200">
              <a:solidFill>
                <a:srgbClr val="898989"/>
              </a:solidFill>
              <a:cs typeface="Calibri"/>
            </a:endParaRPr>
          </a:p>
        </p:txBody>
      </p:sp>
      <p:sp>
        <p:nvSpPr>
          <p:cNvPr id="16" name="Footer Placeholder 3">
            <a:extLst>
              <a:ext uri="{FF2B5EF4-FFF2-40B4-BE49-F238E27FC236}">
                <a16:creationId xmlns:a16="http://schemas.microsoft.com/office/drawing/2014/main" id="{0341ED89-B76E-9E4D-9101-3C3CF25C8153}"/>
              </a:ext>
            </a:extLst>
          </p:cNvPr>
          <p:cNvSpPr txBox="1">
            <a:spLocks/>
          </p:cNvSpPr>
          <p:nvPr/>
        </p:nvSpPr>
        <p:spPr>
          <a:xfrm>
            <a:off x="533400" y="6386046"/>
            <a:ext cx="4274813" cy="274320"/>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solidFill>
                  <a:srgbClr val="898989"/>
                </a:solidFill>
                <a:ea typeface="Calibri"/>
                <a:cs typeface="Calibri"/>
              </a:rPr>
              <a:t>Clark Cooley</a:t>
            </a:r>
            <a:endParaRPr lang="en-US" sz="1200">
              <a:solidFill>
                <a:srgbClr val="898989"/>
              </a:solidFill>
            </a:endParaRPr>
          </a:p>
        </p:txBody>
      </p:sp>
      <p:sp>
        <p:nvSpPr>
          <p:cNvPr id="7" name="Title 5">
            <a:extLst>
              <a:ext uri="{FF2B5EF4-FFF2-40B4-BE49-F238E27FC236}">
                <a16:creationId xmlns:a16="http://schemas.microsoft.com/office/drawing/2014/main" id="{A1908B3B-39F0-755C-6E7C-7633B636ECD5}"/>
              </a:ext>
            </a:extLst>
          </p:cNvPr>
          <p:cNvSpPr txBox="1">
            <a:spLocks/>
          </p:cNvSpPr>
          <p:nvPr/>
        </p:nvSpPr>
        <p:spPr>
          <a:xfrm>
            <a:off x="208151" y="224468"/>
            <a:ext cx="10637743" cy="688607"/>
          </a:xfrm>
          <a:prstGeom prst="rect">
            <a:avLst/>
          </a:prstGeom>
          <a:ln>
            <a:noFill/>
          </a:ln>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t>Pneumatic Diagram</a:t>
            </a:r>
          </a:p>
        </p:txBody>
      </p:sp>
      <p:sp>
        <p:nvSpPr>
          <p:cNvPr id="2" name="Rectangle 1">
            <a:extLst>
              <a:ext uri="{FF2B5EF4-FFF2-40B4-BE49-F238E27FC236}">
                <a16:creationId xmlns:a16="http://schemas.microsoft.com/office/drawing/2014/main" id="{BDB48840-8803-EBBA-A265-D042006D8EB1}"/>
              </a:ext>
            </a:extLst>
          </p:cNvPr>
          <p:cNvSpPr/>
          <p:nvPr/>
        </p:nvSpPr>
        <p:spPr>
          <a:xfrm>
            <a:off x="286365" y="2258960"/>
            <a:ext cx="1037303" cy="2057400"/>
          </a:xfrm>
          <a:prstGeom prst="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CBB2D3D-701F-8C21-335A-DD05918BC43E}"/>
              </a:ext>
            </a:extLst>
          </p:cNvPr>
          <p:cNvSpPr/>
          <p:nvPr/>
        </p:nvSpPr>
        <p:spPr>
          <a:xfrm>
            <a:off x="595158" y="4312981"/>
            <a:ext cx="416643" cy="914400"/>
          </a:xfrm>
          <a:prstGeom prst="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C1F792F-01B8-374F-5A43-ACFC51B977BB}"/>
              </a:ext>
            </a:extLst>
          </p:cNvPr>
          <p:cNvSpPr/>
          <p:nvPr/>
        </p:nvSpPr>
        <p:spPr>
          <a:xfrm>
            <a:off x="344744" y="5230146"/>
            <a:ext cx="914400" cy="914400"/>
          </a:xfrm>
          <a:prstGeom prst="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17C314D-7DA2-7F4E-BD6F-B610C717CBE1}"/>
              </a:ext>
            </a:extLst>
          </p:cNvPr>
          <p:cNvSpPr/>
          <p:nvPr/>
        </p:nvSpPr>
        <p:spPr>
          <a:xfrm>
            <a:off x="4396365" y="2090023"/>
            <a:ext cx="1707125" cy="2370803"/>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C3669A5-2E07-D002-617A-3B8A46D38DDD}"/>
              </a:ext>
            </a:extLst>
          </p:cNvPr>
          <p:cNvSpPr/>
          <p:nvPr/>
        </p:nvSpPr>
        <p:spPr>
          <a:xfrm>
            <a:off x="1318752" y="2504766"/>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A899F3F6-CCE1-05E6-629B-FFC24A38612A}"/>
              </a:ext>
            </a:extLst>
          </p:cNvPr>
          <p:cNvSpPr/>
          <p:nvPr/>
        </p:nvSpPr>
        <p:spPr>
          <a:xfrm>
            <a:off x="1318751" y="3586313"/>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E3AB7D38-3903-3E51-BAB1-2AB4FD13D28A}"/>
              </a:ext>
            </a:extLst>
          </p:cNvPr>
          <p:cNvSpPr/>
          <p:nvPr/>
        </p:nvSpPr>
        <p:spPr>
          <a:xfrm rot="5400000">
            <a:off x="3438830" y="5349975"/>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FD027C3B-A7F8-353D-E4D9-CF4CE4264927}"/>
              </a:ext>
            </a:extLst>
          </p:cNvPr>
          <p:cNvSpPr/>
          <p:nvPr/>
        </p:nvSpPr>
        <p:spPr>
          <a:xfrm>
            <a:off x="3924299" y="2504765"/>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FCBA457-A489-9462-0582-DF359F9F0972}"/>
              </a:ext>
            </a:extLst>
          </p:cNvPr>
          <p:cNvSpPr/>
          <p:nvPr/>
        </p:nvSpPr>
        <p:spPr>
          <a:xfrm>
            <a:off x="3924299" y="3586313"/>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0126AE78-731E-C0A2-78C8-458D307EBD97}"/>
              </a:ext>
            </a:extLst>
          </p:cNvPr>
          <p:cNvSpPr/>
          <p:nvPr/>
        </p:nvSpPr>
        <p:spPr>
          <a:xfrm rot="5400000">
            <a:off x="5123029" y="1733865"/>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1366354-64DB-13DD-A9DC-8A8E3C2B94BF}"/>
              </a:ext>
            </a:extLst>
          </p:cNvPr>
          <p:cNvSpPr txBox="1"/>
          <p:nvPr/>
        </p:nvSpPr>
        <p:spPr>
          <a:xfrm>
            <a:off x="245805" y="3146403"/>
            <a:ext cx="153158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2 Stage Cylinder </a:t>
            </a:r>
            <a:endParaRPr lang="en-US" sz="1100"/>
          </a:p>
        </p:txBody>
      </p:sp>
      <p:sp>
        <p:nvSpPr>
          <p:cNvPr id="20" name="TextBox 19">
            <a:extLst>
              <a:ext uri="{FF2B5EF4-FFF2-40B4-BE49-F238E27FC236}">
                <a16:creationId xmlns:a16="http://schemas.microsoft.com/office/drawing/2014/main" id="{6063A1F4-3BB6-DA42-705E-B8A73FABD91B}"/>
              </a:ext>
            </a:extLst>
          </p:cNvPr>
          <p:cNvSpPr txBox="1"/>
          <p:nvPr/>
        </p:nvSpPr>
        <p:spPr>
          <a:xfrm>
            <a:off x="497756" y="5555305"/>
            <a:ext cx="153158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Chuck</a:t>
            </a:r>
            <a:endParaRPr lang="en-US" sz="1100"/>
          </a:p>
        </p:txBody>
      </p:sp>
      <p:sp>
        <p:nvSpPr>
          <p:cNvPr id="21" name="Rectangle 20">
            <a:extLst>
              <a:ext uri="{FF2B5EF4-FFF2-40B4-BE49-F238E27FC236}">
                <a16:creationId xmlns:a16="http://schemas.microsoft.com/office/drawing/2014/main" id="{5DFBED87-0E82-0C4B-6D5D-18144D3A7A57}"/>
              </a:ext>
            </a:extLst>
          </p:cNvPr>
          <p:cNvSpPr/>
          <p:nvPr/>
        </p:nvSpPr>
        <p:spPr>
          <a:xfrm>
            <a:off x="2189828" y="5674134"/>
            <a:ext cx="195417" cy="914400"/>
          </a:xfrm>
          <a:prstGeom prst="rect">
            <a:avLst/>
          </a:prstGeom>
          <a:solidFill>
            <a:srgbClr val="64B35B">
              <a:alpha val="41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9227C0F-BE08-5A50-82FD-B16C2A9980F2}"/>
              </a:ext>
            </a:extLst>
          </p:cNvPr>
          <p:cNvSpPr/>
          <p:nvPr/>
        </p:nvSpPr>
        <p:spPr>
          <a:xfrm>
            <a:off x="4955150" y="5674134"/>
            <a:ext cx="195417" cy="914400"/>
          </a:xfrm>
          <a:prstGeom prst="rect">
            <a:avLst/>
          </a:prstGeom>
          <a:solidFill>
            <a:srgbClr val="64B35B">
              <a:alpha val="41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E606F3F-0FF1-3984-73A2-AC8EDAC2C29A}"/>
              </a:ext>
            </a:extLst>
          </p:cNvPr>
          <p:cNvSpPr/>
          <p:nvPr/>
        </p:nvSpPr>
        <p:spPr>
          <a:xfrm>
            <a:off x="2386474" y="5674134"/>
            <a:ext cx="2567448" cy="914400"/>
          </a:xfrm>
          <a:prstGeom prst="rect">
            <a:avLst/>
          </a:prstGeom>
          <a:solidFill>
            <a:srgbClr val="64B35B">
              <a:alpha val="41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E8C9A50-BE59-1CA2-AD29-330E260C6DDE}"/>
              </a:ext>
            </a:extLst>
          </p:cNvPr>
          <p:cNvSpPr txBox="1"/>
          <p:nvPr/>
        </p:nvSpPr>
        <p:spPr>
          <a:xfrm>
            <a:off x="3011127" y="6016191"/>
            <a:ext cx="153158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2 Hand Operator</a:t>
            </a:r>
            <a:endParaRPr lang="en-US" sz="1100"/>
          </a:p>
        </p:txBody>
      </p:sp>
      <p:sp>
        <p:nvSpPr>
          <p:cNvPr id="26" name="TextBox 25">
            <a:extLst>
              <a:ext uri="{FF2B5EF4-FFF2-40B4-BE49-F238E27FC236}">
                <a16:creationId xmlns:a16="http://schemas.microsoft.com/office/drawing/2014/main" id="{90442C9E-4CFB-95CB-C7B3-FDDDDF5D6E43}"/>
              </a:ext>
            </a:extLst>
          </p:cNvPr>
          <p:cNvSpPr txBox="1"/>
          <p:nvPr/>
        </p:nvSpPr>
        <p:spPr>
          <a:xfrm>
            <a:off x="4546145" y="3021591"/>
            <a:ext cx="153158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cs typeface="Calibri"/>
              </a:rPr>
              <a:t>Air Valve</a:t>
            </a:r>
          </a:p>
        </p:txBody>
      </p:sp>
      <p:cxnSp>
        <p:nvCxnSpPr>
          <p:cNvPr id="28" name="Straight Arrow Connector 27">
            <a:extLst>
              <a:ext uri="{FF2B5EF4-FFF2-40B4-BE49-F238E27FC236}">
                <a16:creationId xmlns:a16="http://schemas.microsoft.com/office/drawing/2014/main" id="{5A1A86EE-2E7C-948B-32D7-4414EBBE58A3}"/>
              </a:ext>
            </a:extLst>
          </p:cNvPr>
          <p:cNvCxnSpPr/>
          <p:nvPr/>
        </p:nvCxnSpPr>
        <p:spPr>
          <a:xfrm flipV="1">
            <a:off x="1533831" y="2564991"/>
            <a:ext cx="2438401" cy="1351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4FCF0956-611F-1828-EFA1-4216340BD53C}"/>
              </a:ext>
            </a:extLst>
          </p:cNvPr>
          <p:cNvSpPr/>
          <p:nvPr/>
        </p:nvSpPr>
        <p:spPr>
          <a:xfrm rot="10800000">
            <a:off x="6106254" y="3041936"/>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CBB6BE0-342C-ABA9-3AD3-53D2C66D6EA9}"/>
              </a:ext>
            </a:extLst>
          </p:cNvPr>
          <p:cNvSpPr/>
          <p:nvPr/>
        </p:nvSpPr>
        <p:spPr>
          <a:xfrm>
            <a:off x="8262783" y="2140296"/>
            <a:ext cx="1037303" cy="2057400"/>
          </a:xfrm>
          <a:prstGeom prst="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F9329360-2B9A-8505-9FFF-DCFBC0643352}"/>
              </a:ext>
            </a:extLst>
          </p:cNvPr>
          <p:cNvSpPr txBox="1"/>
          <p:nvPr/>
        </p:nvSpPr>
        <p:spPr>
          <a:xfrm>
            <a:off x="8273291" y="2990228"/>
            <a:ext cx="153158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Compressed Air</a:t>
            </a:r>
          </a:p>
        </p:txBody>
      </p:sp>
      <p:cxnSp>
        <p:nvCxnSpPr>
          <p:cNvPr id="32" name="Straight Arrow Connector 31">
            <a:extLst>
              <a:ext uri="{FF2B5EF4-FFF2-40B4-BE49-F238E27FC236}">
                <a16:creationId xmlns:a16="http://schemas.microsoft.com/office/drawing/2014/main" id="{5A2FFFF0-2ED0-9CC6-9D7D-9782E0D9B0B5}"/>
              </a:ext>
            </a:extLst>
          </p:cNvPr>
          <p:cNvCxnSpPr>
            <a:cxnSpLocks/>
          </p:cNvCxnSpPr>
          <p:nvPr/>
        </p:nvCxnSpPr>
        <p:spPr>
          <a:xfrm flipV="1">
            <a:off x="1552266" y="3677265"/>
            <a:ext cx="2438401" cy="1351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93CD422-E487-60FE-5FBC-DF4D0B1615A1}"/>
              </a:ext>
            </a:extLst>
          </p:cNvPr>
          <p:cNvCxnSpPr>
            <a:cxnSpLocks/>
          </p:cNvCxnSpPr>
          <p:nvPr/>
        </p:nvCxnSpPr>
        <p:spPr>
          <a:xfrm flipV="1">
            <a:off x="1539974" y="5121378"/>
            <a:ext cx="2125000" cy="1227"/>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33735CC-D2F9-E44C-E5D4-7DC8170F49C0}"/>
              </a:ext>
            </a:extLst>
          </p:cNvPr>
          <p:cNvCxnSpPr>
            <a:cxnSpLocks/>
          </p:cNvCxnSpPr>
          <p:nvPr/>
        </p:nvCxnSpPr>
        <p:spPr>
          <a:xfrm>
            <a:off x="1539972" y="3690782"/>
            <a:ext cx="4921" cy="143674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16BB81DC-348E-6533-4503-DD1FE5984EC2}"/>
              </a:ext>
            </a:extLst>
          </p:cNvPr>
          <p:cNvSpPr/>
          <p:nvPr/>
        </p:nvSpPr>
        <p:spPr>
          <a:xfrm>
            <a:off x="1498496" y="5062691"/>
            <a:ext cx="78659" cy="909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873F38A8-55BF-91E7-BD3D-4B56230AAB23}"/>
              </a:ext>
            </a:extLst>
          </p:cNvPr>
          <p:cNvCxnSpPr>
            <a:cxnSpLocks/>
          </p:cNvCxnSpPr>
          <p:nvPr/>
        </p:nvCxnSpPr>
        <p:spPr>
          <a:xfrm>
            <a:off x="3660052" y="5122603"/>
            <a:ext cx="11066" cy="330612"/>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93A35A71-6709-BE6C-5248-043AB843D299}"/>
              </a:ext>
            </a:extLst>
          </p:cNvPr>
          <p:cNvSpPr/>
          <p:nvPr/>
        </p:nvSpPr>
        <p:spPr>
          <a:xfrm>
            <a:off x="3624721" y="5062691"/>
            <a:ext cx="78659" cy="909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7320095C-CBA6-961B-0CDB-0018759F4017}"/>
              </a:ext>
            </a:extLst>
          </p:cNvPr>
          <p:cNvCxnSpPr>
            <a:cxnSpLocks/>
          </p:cNvCxnSpPr>
          <p:nvPr/>
        </p:nvCxnSpPr>
        <p:spPr>
          <a:xfrm flipH="1">
            <a:off x="1538747" y="1164059"/>
            <a:ext cx="20930" cy="1401352"/>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0D366ED-AE6A-B84A-8AC9-61CC0E709B83}"/>
              </a:ext>
            </a:extLst>
          </p:cNvPr>
          <p:cNvCxnSpPr>
            <a:cxnSpLocks/>
          </p:cNvCxnSpPr>
          <p:nvPr/>
        </p:nvCxnSpPr>
        <p:spPr>
          <a:xfrm flipV="1">
            <a:off x="1572396" y="1105408"/>
            <a:ext cx="3814917" cy="2580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CCCA3444-CBE4-98EE-295E-695FCBA5C980}"/>
              </a:ext>
            </a:extLst>
          </p:cNvPr>
          <p:cNvSpPr/>
          <p:nvPr/>
        </p:nvSpPr>
        <p:spPr>
          <a:xfrm>
            <a:off x="1512480" y="1100332"/>
            <a:ext cx="78659" cy="909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98A3E83C-1437-2B06-D3A6-686135883750}"/>
              </a:ext>
            </a:extLst>
          </p:cNvPr>
          <p:cNvSpPr/>
          <p:nvPr/>
        </p:nvSpPr>
        <p:spPr>
          <a:xfrm>
            <a:off x="5308071" y="1073421"/>
            <a:ext cx="78659" cy="909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a:extLst>
              <a:ext uri="{FF2B5EF4-FFF2-40B4-BE49-F238E27FC236}">
                <a16:creationId xmlns:a16="http://schemas.microsoft.com/office/drawing/2014/main" id="{11CD0A6E-C0A1-C2AC-799E-347C00DDDDD3}"/>
              </a:ext>
            </a:extLst>
          </p:cNvPr>
          <p:cNvCxnSpPr>
            <a:cxnSpLocks/>
          </p:cNvCxnSpPr>
          <p:nvPr/>
        </p:nvCxnSpPr>
        <p:spPr>
          <a:xfrm>
            <a:off x="5349548" y="1113627"/>
            <a:ext cx="11066" cy="97436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Rounded Corners 42">
            <a:extLst>
              <a:ext uri="{FF2B5EF4-FFF2-40B4-BE49-F238E27FC236}">
                <a16:creationId xmlns:a16="http://schemas.microsoft.com/office/drawing/2014/main" id="{58349116-F4A3-79B3-0CAA-F2A18D60D5EE}"/>
              </a:ext>
            </a:extLst>
          </p:cNvPr>
          <p:cNvSpPr/>
          <p:nvPr/>
        </p:nvSpPr>
        <p:spPr>
          <a:xfrm>
            <a:off x="7789181" y="3061643"/>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Arrow Connector 43">
            <a:extLst>
              <a:ext uri="{FF2B5EF4-FFF2-40B4-BE49-F238E27FC236}">
                <a16:creationId xmlns:a16="http://schemas.microsoft.com/office/drawing/2014/main" id="{45246ECA-F002-EEE8-28CD-D69A76FEABFE}"/>
              </a:ext>
            </a:extLst>
          </p:cNvPr>
          <p:cNvCxnSpPr>
            <a:cxnSpLocks/>
          </p:cNvCxnSpPr>
          <p:nvPr/>
        </p:nvCxnSpPr>
        <p:spPr>
          <a:xfrm>
            <a:off x="6240599" y="3152128"/>
            <a:ext cx="1830031" cy="4917"/>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E2A859E-6D0C-F6E3-7300-622A7CBBDE1F}"/>
              </a:ext>
            </a:extLst>
          </p:cNvPr>
          <p:cNvCxnSpPr/>
          <p:nvPr/>
        </p:nvCxnSpPr>
        <p:spPr>
          <a:xfrm flipH="1">
            <a:off x="7103349" y="1354192"/>
            <a:ext cx="1082567" cy="17815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60FFFC7-F9E9-27BA-FC7E-DB8B65804052}"/>
              </a:ext>
            </a:extLst>
          </p:cNvPr>
          <p:cNvSpPr txBox="1"/>
          <p:nvPr/>
        </p:nvSpPr>
        <p:spPr>
          <a:xfrm>
            <a:off x="8066689" y="972206"/>
            <a:ext cx="20495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100 PSI</a:t>
            </a:r>
            <a:endParaRPr lang="en-US"/>
          </a:p>
        </p:txBody>
      </p:sp>
      <p:sp>
        <p:nvSpPr>
          <p:cNvPr id="27" name="TextBox 26">
            <a:extLst>
              <a:ext uri="{FF2B5EF4-FFF2-40B4-BE49-F238E27FC236}">
                <a16:creationId xmlns:a16="http://schemas.microsoft.com/office/drawing/2014/main" id="{FF3E7193-546F-2E60-AA01-2B419FAF8459}"/>
              </a:ext>
            </a:extLst>
          </p:cNvPr>
          <p:cNvSpPr txBox="1"/>
          <p:nvPr/>
        </p:nvSpPr>
        <p:spPr>
          <a:xfrm>
            <a:off x="4204137" y="1944413"/>
            <a:ext cx="2010103" cy="2693275"/>
          </a:xfrm>
          <a:prstGeom prst="rect">
            <a:avLst/>
          </a:prstGeom>
          <a:noFill/>
          <a:ln w="57150">
            <a:solidFill>
              <a:schemeClr val="bg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2398173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C768D3-608B-4B98-63EC-6FB5FB040198}"/>
              </a:ext>
            </a:extLst>
          </p:cNvPr>
          <p:cNvSpPr>
            <a:spLocks noGrp="1"/>
          </p:cNvSpPr>
          <p:nvPr>
            <p:ph type="sldNum" sz="quarter" idx="4"/>
          </p:nvPr>
        </p:nvSpPr>
        <p:spPr>
          <a:xfrm>
            <a:off x="11353800" y="6205048"/>
            <a:ext cx="704088" cy="365125"/>
          </a:xfrm>
        </p:spPr>
        <p:txBody>
          <a:bodyPr vert="horz" lIns="91440" tIns="45720" rIns="91440" bIns="45720" rtlCol="0" anchor="ctr">
            <a:normAutofit/>
          </a:bodyPr>
          <a:lstStyle/>
          <a:p>
            <a:pPr>
              <a:spcAft>
                <a:spcPts val="600"/>
              </a:spcAft>
            </a:pPr>
            <a:fld id="{A5AEF524-62EC-C340-82A1-9F47B6C43E55}" type="slidenum">
              <a:rPr lang="en-US" smtClean="0"/>
              <a:pPr>
                <a:spcAft>
                  <a:spcPts val="600"/>
                </a:spcAft>
              </a:pPr>
              <a:t>22</a:t>
            </a:fld>
            <a:endParaRPr lang="en-US"/>
          </a:p>
        </p:txBody>
      </p:sp>
      <p:sp>
        <p:nvSpPr>
          <p:cNvPr id="6" name="Slide Number Placeholder 4">
            <a:extLst>
              <a:ext uri="{FF2B5EF4-FFF2-40B4-BE49-F238E27FC236}">
                <a16:creationId xmlns:a16="http://schemas.microsoft.com/office/drawing/2014/main" id="{1D8C7988-589E-F328-7F6E-749EA72EECC8}"/>
              </a:ext>
            </a:extLst>
          </p:cNvPr>
          <p:cNvSpPr txBox="1">
            <a:spLocks/>
          </p:cNvSpPr>
          <p:nvPr/>
        </p:nvSpPr>
        <p:spPr>
          <a:xfrm>
            <a:off x="4960614" y="6377940"/>
            <a:ext cx="731520" cy="27432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5AEF524-62EC-C340-82A1-9F47B6C43E55}" type="slidenum">
              <a:rPr lang="en-US" sz="1200" dirty="0" smtClean="0">
                <a:solidFill>
                  <a:srgbClr val="898989"/>
                </a:solidFill>
              </a:rPr>
              <a:pPr algn="ctr"/>
              <a:t>22</a:t>
            </a:fld>
            <a:endParaRPr lang="en-US" sz="1200">
              <a:solidFill>
                <a:srgbClr val="898989"/>
              </a:solidFill>
              <a:cs typeface="Calibri"/>
            </a:endParaRPr>
          </a:p>
        </p:txBody>
      </p:sp>
      <p:sp>
        <p:nvSpPr>
          <p:cNvPr id="16" name="Footer Placeholder 3">
            <a:extLst>
              <a:ext uri="{FF2B5EF4-FFF2-40B4-BE49-F238E27FC236}">
                <a16:creationId xmlns:a16="http://schemas.microsoft.com/office/drawing/2014/main" id="{0341ED89-B76E-9E4D-9101-3C3CF25C8153}"/>
              </a:ext>
            </a:extLst>
          </p:cNvPr>
          <p:cNvSpPr txBox="1">
            <a:spLocks/>
          </p:cNvSpPr>
          <p:nvPr/>
        </p:nvSpPr>
        <p:spPr>
          <a:xfrm>
            <a:off x="533400" y="6386046"/>
            <a:ext cx="4274813" cy="274320"/>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solidFill>
                  <a:srgbClr val="898989"/>
                </a:solidFill>
                <a:ea typeface="Calibri"/>
                <a:cs typeface="Calibri"/>
              </a:rPr>
              <a:t>Clark Cooley</a:t>
            </a:r>
            <a:endParaRPr lang="en-US" sz="1200">
              <a:solidFill>
                <a:srgbClr val="898989"/>
              </a:solidFill>
            </a:endParaRPr>
          </a:p>
        </p:txBody>
      </p:sp>
      <p:sp>
        <p:nvSpPr>
          <p:cNvPr id="7" name="Title 5">
            <a:extLst>
              <a:ext uri="{FF2B5EF4-FFF2-40B4-BE49-F238E27FC236}">
                <a16:creationId xmlns:a16="http://schemas.microsoft.com/office/drawing/2014/main" id="{A1908B3B-39F0-755C-6E7C-7633B636ECD5}"/>
              </a:ext>
            </a:extLst>
          </p:cNvPr>
          <p:cNvSpPr txBox="1">
            <a:spLocks/>
          </p:cNvSpPr>
          <p:nvPr/>
        </p:nvSpPr>
        <p:spPr>
          <a:xfrm>
            <a:off x="208151" y="224468"/>
            <a:ext cx="10637743" cy="688607"/>
          </a:xfrm>
          <a:prstGeom prst="rect">
            <a:avLst/>
          </a:prstGeom>
          <a:ln>
            <a:noFill/>
          </a:ln>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t>Pneumatic Diagram</a:t>
            </a:r>
          </a:p>
        </p:txBody>
      </p:sp>
      <p:sp>
        <p:nvSpPr>
          <p:cNvPr id="2" name="Rectangle 1">
            <a:extLst>
              <a:ext uri="{FF2B5EF4-FFF2-40B4-BE49-F238E27FC236}">
                <a16:creationId xmlns:a16="http://schemas.microsoft.com/office/drawing/2014/main" id="{BDB48840-8803-EBBA-A265-D042006D8EB1}"/>
              </a:ext>
            </a:extLst>
          </p:cNvPr>
          <p:cNvSpPr/>
          <p:nvPr/>
        </p:nvSpPr>
        <p:spPr>
          <a:xfrm>
            <a:off x="286365" y="2258960"/>
            <a:ext cx="1037303" cy="2057400"/>
          </a:xfrm>
          <a:prstGeom prst="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CBB2D3D-701F-8C21-335A-DD05918BC43E}"/>
              </a:ext>
            </a:extLst>
          </p:cNvPr>
          <p:cNvSpPr/>
          <p:nvPr/>
        </p:nvSpPr>
        <p:spPr>
          <a:xfrm>
            <a:off x="595158" y="4312981"/>
            <a:ext cx="416643" cy="914400"/>
          </a:xfrm>
          <a:prstGeom prst="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C1F792F-01B8-374F-5A43-ACFC51B977BB}"/>
              </a:ext>
            </a:extLst>
          </p:cNvPr>
          <p:cNvSpPr/>
          <p:nvPr/>
        </p:nvSpPr>
        <p:spPr>
          <a:xfrm>
            <a:off x="344744" y="5230146"/>
            <a:ext cx="914400" cy="914400"/>
          </a:xfrm>
          <a:prstGeom prst="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17C314D-7DA2-7F4E-BD6F-B610C717CBE1}"/>
              </a:ext>
            </a:extLst>
          </p:cNvPr>
          <p:cNvSpPr/>
          <p:nvPr/>
        </p:nvSpPr>
        <p:spPr>
          <a:xfrm>
            <a:off x="4396365" y="2090023"/>
            <a:ext cx="1707125" cy="2370803"/>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C3669A5-2E07-D002-617A-3B8A46D38DDD}"/>
              </a:ext>
            </a:extLst>
          </p:cNvPr>
          <p:cNvSpPr/>
          <p:nvPr/>
        </p:nvSpPr>
        <p:spPr>
          <a:xfrm>
            <a:off x="1318752" y="2504766"/>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A899F3F6-CCE1-05E6-629B-FFC24A38612A}"/>
              </a:ext>
            </a:extLst>
          </p:cNvPr>
          <p:cNvSpPr/>
          <p:nvPr/>
        </p:nvSpPr>
        <p:spPr>
          <a:xfrm>
            <a:off x="1318751" y="3586313"/>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E3AB7D38-3903-3E51-BAB1-2AB4FD13D28A}"/>
              </a:ext>
            </a:extLst>
          </p:cNvPr>
          <p:cNvSpPr/>
          <p:nvPr/>
        </p:nvSpPr>
        <p:spPr>
          <a:xfrm rot="5400000">
            <a:off x="3438830" y="5349975"/>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FD027C3B-A7F8-353D-E4D9-CF4CE4264927}"/>
              </a:ext>
            </a:extLst>
          </p:cNvPr>
          <p:cNvSpPr/>
          <p:nvPr/>
        </p:nvSpPr>
        <p:spPr>
          <a:xfrm>
            <a:off x="3924299" y="2504765"/>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FCBA457-A489-9462-0582-DF359F9F0972}"/>
              </a:ext>
            </a:extLst>
          </p:cNvPr>
          <p:cNvSpPr/>
          <p:nvPr/>
        </p:nvSpPr>
        <p:spPr>
          <a:xfrm>
            <a:off x="3924299" y="3586313"/>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0126AE78-731E-C0A2-78C8-458D307EBD97}"/>
              </a:ext>
            </a:extLst>
          </p:cNvPr>
          <p:cNvSpPr/>
          <p:nvPr/>
        </p:nvSpPr>
        <p:spPr>
          <a:xfrm rot="5400000">
            <a:off x="5123029" y="1733865"/>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1366354-64DB-13DD-A9DC-8A8E3C2B94BF}"/>
              </a:ext>
            </a:extLst>
          </p:cNvPr>
          <p:cNvSpPr txBox="1"/>
          <p:nvPr/>
        </p:nvSpPr>
        <p:spPr>
          <a:xfrm>
            <a:off x="245805" y="3146403"/>
            <a:ext cx="153158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2 Stage Cylinder </a:t>
            </a:r>
            <a:endParaRPr lang="en-US" sz="1100"/>
          </a:p>
        </p:txBody>
      </p:sp>
      <p:sp>
        <p:nvSpPr>
          <p:cNvPr id="20" name="TextBox 19">
            <a:extLst>
              <a:ext uri="{FF2B5EF4-FFF2-40B4-BE49-F238E27FC236}">
                <a16:creationId xmlns:a16="http://schemas.microsoft.com/office/drawing/2014/main" id="{6063A1F4-3BB6-DA42-705E-B8A73FABD91B}"/>
              </a:ext>
            </a:extLst>
          </p:cNvPr>
          <p:cNvSpPr txBox="1"/>
          <p:nvPr/>
        </p:nvSpPr>
        <p:spPr>
          <a:xfrm>
            <a:off x="497756" y="5555305"/>
            <a:ext cx="153158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Chuck</a:t>
            </a:r>
            <a:endParaRPr lang="en-US" sz="1100"/>
          </a:p>
        </p:txBody>
      </p:sp>
      <p:sp>
        <p:nvSpPr>
          <p:cNvPr id="21" name="Rectangle 20">
            <a:extLst>
              <a:ext uri="{FF2B5EF4-FFF2-40B4-BE49-F238E27FC236}">
                <a16:creationId xmlns:a16="http://schemas.microsoft.com/office/drawing/2014/main" id="{5DFBED87-0E82-0C4B-6D5D-18144D3A7A57}"/>
              </a:ext>
            </a:extLst>
          </p:cNvPr>
          <p:cNvSpPr/>
          <p:nvPr/>
        </p:nvSpPr>
        <p:spPr>
          <a:xfrm>
            <a:off x="2189828" y="5674134"/>
            <a:ext cx="195417" cy="914400"/>
          </a:xfrm>
          <a:prstGeom prst="rect">
            <a:avLst/>
          </a:prstGeom>
          <a:solidFill>
            <a:srgbClr val="64B35B">
              <a:alpha val="41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9227C0F-BE08-5A50-82FD-B16C2A9980F2}"/>
              </a:ext>
            </a:extLst>
          </p:cNvPr>
          <p:cNvSpPr/>
          <p:nvPr/>
        </p:nvSpPr>
        <p:spPr>
          <a:xfrm>
            <a:off x="4955150" y="5674134"/>
            <a:ext cx="195417" cy="914400"/>
          </a:xfrm>
          <a:prstGeom prst="rect">
            <a:avLst/>
          </a:prstGeom>
          <a:solidFill>
            <a:srgbClr val="64B35B">
              <a:alpha val="41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E606F3F-0FF1-3984-73A2-AC8EDAC2C29A}"/>
              </a:ext>
            </a:extLst>
          </p:cNvPr>
          <p:cNvSpPr/>
          <p:nvPr/>
        </p:nvSpPr>
        <p:spPr>
          <a:xfrm>
            <a:off x="2386474" y="5674134"/>
            <a:ext cx="2567448" cy="914400"/>
          </a:xfrm>
          <a:prstGeom prst="rect">
            <a:avLst/>
          </a:prstGeom>
          <a:solidFill>
            <a:srgbClr val="64B35B">
              <a:alpha val="41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E8C9A50-BE59-1CA2-AD29-330E260C6DDE}"/>
              </a:ext>
            </a:extLst>
          </p:cNvPr>
          <p:cNvSpPr txBox="1"/>
          <p:nvPr/>
        </p:nvSpPr>
        <p:spPr>
          <a:xfrm>
            <a:off x="3011127" y="6016191"/>
            <a:ext cx="153158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2 Hand Operator</a:t>
            </a:r>
            <a:endParaRPr lang="en-US" sz="1100"/>
          </a:p>
        </p:txBody>
      </p:sp>
      <p:sp>
        <p:nvSpPr>
          <p:cNvPr id="26" name="TextBox 25">
            <a:extLst>
              <a:ext uri="{FF2B5EF4-FFF2-40B4-BE49-F238E27FC236}">
                <a16:creationId xmlns:a16="http://schemas.microsoft.com/office/drawing/2014/main" id="{90442C9E-4CFB-95CB-C7B3-FDDDDF5D6E43}"/>
              </a:ext>
            </a:extLst>
          </p:cNvPr>
          <p:cNvSpPr txBox="1"/>
          <p:nvPr/>
        </p:nvSpPr>
        <p:spPr>
          <a:xfrm>
            <a:off x="4546145" y="3021591"/>
            <a:ext cx="153158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cs typeface="Calibri"/>
              </a:rPr>
              <a:t>Air Valve</a:t>
            </a:r>
          </a:p>
        </p:txBody>
      </p:sp>
      <p:cxnSp>
        <p:nvCxnSpPr>
          <p:cNvPr id="28" name="Straight Arrow Connector 27">
            <a:extLst>
              <a:ext uri="{FF2B5EF4-FFF2-40B4-BE49-F238E27FC236}">
                <a16:creationId xmlns:a16="http://schemas.microsoft.com/office/drawing/2014/main" id="{5A1A86EE-2E7C-948B-32D7-4414EBBE58A3}"/>
              </a:ext>
            </a:extLst>
          </p:cNvPr>
          <p:cNvCxnSpPr/>
          <p:nvPr/>
        </p:nvCxnSpPr>
        <p:spPr>
          <a:xfrm flipV="1">
            <a:off x="1533831" y="2564991"/>
            <a:ext cx="2438401" cy="1351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4FCF0956-611F-1828-EFA1-4216340BD53C}"/>
              </a:ext>
            </a:extLst>
          </p:cNvPr>
          <p:cNvSpPr/>
          <p:nvPr/>
        </p:nvSpPr>
        <p:spPr>
          <a:xfrm rot="10800000">
            <a:off x="6106254" y="3041936"/>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CBB6BE0-342C-ABA9-3AD3-53D2C66D6EA9}"/>
              </a:ext>
            </a:extLst>
          </p:cNvPr>
          <p:cNvSpPr/>
          <p:nvPr/>
        </p:nvSpPr>
        <p:spPr>
          <a:xfrm>
            <a:off x="8262783" y="2140296"/>
            <a:ext cx="1037303" cy="2057400"/>
          </a:xfrm>
          <a:prstGeom prst="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F9329360-2B9A-8505-9FFF-DCFBC0643352}"/>
              </a:ext>
            </a:extLst>
          </p:cNvPr>
          <p:cNvSpPr txBox="1"/>
          <p:nvPr/>
        </p:nvSpPr>
        <p:spPr>
          <a:xfrm>
            <a:off x="8273291" y="2990228"/>
            <a:ext cx="153158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Compressed Air</a:t>
            </a:r>
          </a:p>
        </p:txBody>
      </p:sp>
      <p:cxnSp>
        <p:nvCxnSpPr>
          <p:cNvPr id="32" name="Straight Arrow Connector 31">
            <a:extLst>
              <a:ext uri="{FF2B5EF4-FFF2-40B4-BE49-F238E27FC236}">
                <a16:creationId xmlns:a16="http://schemas.microsoft.com/office/drawing/2014/main" id="{5A2FFFF0-2ED0-9CC6-9D7D-9782E0D9B0B5}"/>
              </a:ext>
            </a:extLst>
          </p:cNvPr>
          <p:cNvCxnSpPr>
            <a:cxnSpLocks/>
          </p:cNvCxnSpPr>
          <p:nvPr/>
        </p:nvCxnSpPr>
        <p:spPr>
          <a:xfrm flipV="1">
            <a:off x="1552266" y="3677265"/>
            <a:ext cx="2438401" cy="1351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93CD422-E487-60FE-5FBC-DF4D0B1615A1}"/>
              </a:ext>
            </a:extLst>
          </p:cNvPr>
          <p:cNvCxnSpPr>
            <a:cxnSpLocks/>
          </p:cNvCxnSpPr>
          <p:nvPr/>
        </p:nvCxnSpPr>
        <p:spPr>
          <a:xfrm flipV="1">
            <a:off x="1539974" y="5121378"/>
            <a:ext cx="2125000" cy="1227"/>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33735CC-D2F9-E44C-E5D4-7DC8170F49C0}"/>
              </a:ext>
            </a:extLst>
          </p:cNvPr>
          <p:cNvCxnSpPr>
            <a:cxnSpLocks/>
          </p:cNvCxnSpPr>
          <p:nvPr/>
        </p:nvCxnSpPr>
        <p:spPr>
          <a:xfrm>
            <a:off x="1539972" y="3690782"/>
            <a:ext cx="4921" cy="143674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16BB81DC-348E-6533-4503-DD1FE5984EC2}"/>
              </a:ext>
            </a:extLst>
          </p:cNvPr>
          <p:cNvSpPr/>
          <p:nvPr/>
        </p:nvSpPr>
        <p:spPr>
          <a:xfrm>
            <a:off x="1498496" y="5062691"/>
            <a:ext cx="78659" cy="909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873F38A8-55BF-91E7-BD3D-4B56230AAB23}"/>
              </a:ext>
            </a:extLst>
          </p:cNvPr>
          <p:cNvCxnSpPr>
            <a:cxnSpLocks/>
          </p:cNvCxnSpPr>
          <p:nvPr/>
        </p:nvCxnSpPr>
        <p:spPr>
          <a:xfrm>
            <a:off x="3660052" y="5122603"/>
            <a:ext cx="11066" cy="330612"/>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93A35A71-6709-BE6C-5248-043AB843D299}"/>
              </a:ext>
            </a:extLst>
          </p:cNvPr>
          <p:cNvSpPr/>
          <p:nvPr/>
        </p:nvSpPr>
        <p:spPr>
          <a:xfrm>
            <a:off x="3624721" y="5062691"/>
            <a:ext cx="78659" cy="909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7320095C-CBA6-961B-0CDB-0018759F4017}"/>
              </a:ext>
            </a:extLst>
          </p:cNvPr>
          <p:cNvCxnSpPr>
            <a:cxnSpLocks/>
          </p:cNvCxnSpPr>
          <p:nvPr/>
        </p:nvCxnSpPr>
        <p:spPr>
          <a:xfrm flipH="1">
            <a:off x="1538747" y="1164059"/>
            <a:ext cx="20930" cy="1401352"/>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0D366ED-AE6A-B84A-8AC9-61CC0E709B83}"/>
              </a:ext>
            </a:extLst>
          </p:cNvPr>
          <p:cNvCxnSpPr>
            <a:cxnSpLocks/>
          </p:cNvCxnSpPr>
          <p:nvPr/>
        </p:nvCxnSpPr>
        <p:spPr>
          <a:xfrm flipV="1">
            <a:off x="1572396" y="1105408"/>
            <a:ext cx="3814917" cy="2580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CCCA3444-CBE4-98EE-295E-695FCBA5C980}"/>
              </a:ext>
            </a:extLst>
          </p:cNvPr>
          <p:cNvSpPr/>
          <p:nvPr/>
        </p:nvSpPr>
        <p:spPr>
          <a:xfrm>
            <a:off x="1512480" y="1100332"/>
            <a:ext cx="78659" cy="909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98A3E83C-1437-2B06-D3A6-686135883750}"/>
              </a:ext>
            </a:extLst>
          </p:cNvPr>
          <p:cNvSpPr/>
          <p:nvPr/>
        </p:nvSpPr>
        <p:spPr>
          <a:xfrm>
            <a:off x="5308071" y="1073421"/>
            <a:ext cx="78659" cy="909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a:extLst>
              <a:ext uri="{FF2B5EF4-FFF2-40B4-BE49-F238E27FC236}">
                <a16:creationId xmlns:a16="http://schemas.microsoft.com/office/drawing/2014/main" id="{11CD0A6E-C0A1-C2AC-799E-347C00DDDDD3}"/>
              </a:ext>
            </a:extLst>
          </p:cNvPr>
          <p:cNvCxnSpPr>
            <a:cxnSpLocks/>
          </p:cNvCxnSpPr>
          <p:nvPr/>
        </p:nvCxnSpPr>
        <p:spPr>
          <a:xfrm>
            <a:off x="5349548" y="1113627"/>
            <a:ext cx="11066" cy="97436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Rounded Corners 42">
            <a:extLst>
              <a:ext uri="{FF2B5EF4-FFF2-40B4-BE49-F238E27FC236}">
                <a16:creationId xmlns:a16="http://schemas.microsoft.com/office/drawing/2014/main" id="{58349116-F4A3-79B3-0CAA-F2A18D60D5EE}"/>
              </a:ext>
            </a:extLst>
          </p:cNvPr>
          <p:cNvSpPr/>
          <p:nvPr/>
        </p:nvSpPr>
        <p:spPr>
          <a:xfrm>
            <a:off x="7789181" y="3061643"/>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Arrow Connector 43">
            <a:extLst>
              <a:ext uri="{FF2B5EF4-FFF2-40B4-BE49-F238E27FC236}">
                <a16:creationId xmlns:a16="http://schemas.microsoft.com/office/drawing/2014/main" id="{45246ECA-F002-EEE8-28CD-D69A76FEABFE}"/>
              </a:ext>
            </a:extLst>
          </p:cNvPr>
          <p:cNvCxnSpPr>
            <a:cxnSpLocks/>
          </p:cNvCxnSpPr>
          <p:nvPr/>
        </p:nvCxnSpPr>
        <p:spPr>
          <a:xfrm>
            <a:off x="6240599" y="3152128"/>
            <a:ext cx="1830031" cy="4917"/>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E2A859E-6D0C-F6E3-7300-622A7CBBDE1F}"/>
              </a:ext>
            </a:extLst>
          </p:cNvPr>
          <p:cNvCxnSpPr/>
          <p:nvPr/>
        </p:nvCxnSpPr>
        <p:spPr>
          <a:xfrm flipH="1">
            <a:off x="7103349" y="1354192"/>
            <a:ext cx="1082567" cy="17815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60FFFC7-F9E9-27BA-FC7E-DB8B65804052}"/>
              </a:ext>
            </a:extLst>
          </p:cNvPr>
          <p:cNvSpPr txBox="1"/>
          <p:nvPr/>
        </p:nvSpPr>
        <p:spPr>
          <a:xfrm>
            <a:off x="8066689" y="972206"/>
            <a:ext cx="20495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100 PSI</a:t>
            </a:r>
            <a:endParaRPr lang="en-US"/>
          </a:p>
        </p:txBody>
      </p:sp>
      <p:cxnSp>
        <p:nvCxnSpPr>
          <p:cNvPr id="45" name="Straight Arrow Connector 44">
            <a:extLst>
              <a:ext uri="{FF2B5EF4-FFF2-40B4-BE49-F238E27FC236}">
                <a16:creationId xmlns:a16="http://schemas.microsoft.com/office/drawing/2014/main" id="{F4491B2E-221E-666F-AFA0-C7511AB849A4}"/>
              </a:ext>
            </a:extLst>
          </p:cNvPr>
          <p:cNvCxnSpPr/>
          <p:nvPr/>
        </p:nvCxnSpPr>
        <p:spPr>
          <a:xfrm flipH="1" flipV="1">
            <a:off x="2119148" y="3551182"/>
            <a:ext cx="1365031" cy="52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028DA7F6-5832-1006-5FE6-28CD852FEDC8}"/>
              </a:ext>
            </a:extLst>
          </p:cNvPr>
          <p:cNvCxnSpPr>
            <a:cxnSpLocks/>
          </p:cNvCxnSpPr>
          <p:nvPr/>
        </p:nvCxnSpPr>
        <p:spPr>
          <a:xfrm flipH="1" flipV="1">
            <a:off x="2119148" y="2473872"/>
            <a:ext cx="1365031" cy="52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EB9D8510-060D-4CAD-6023-B0EBDE76C4FE}"/>
              </a:ext>
            </a:extLst>
          </p:cNvPr>
          <p:cNvSpPr txBox="1"/>
          <p:nvPr/>
        </p:nvSpPr>
        <p:spPr>
          <a:xfrm>
            <a:off x="2075793" y="2062655"/>
            <a:ext cx="149772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Extension</a:t>
            </a:r>
          </a:p>
        </p:txBody>
      </p:sp>
      <p:sp>
        <p:nvSpPr>
          <p:cNvPr id="48" name="TextBox 47">
            <a:extLst>
              <a:ext uri="{FF2B5EF4-FFF2-40B4-BE49-F238E27FC236}">
                <a16:creationId xmlns:a16="http://schemas.microsoft.com/office/drawing/2014/main" id="{3C80D8FE-AF3D-E33E-1535-2856B95BAA5F}"/>
              </a:ext>
            </a:extLst>
          </p:cNvPr>
          <p:cNvSpPr txBox="1"/>
          <p:nvPr/>
        </p:nvSpPr>
        <p:spPr>
          <a:xfrm>
            <a:off x="2075793" y="3120258"/>
            <a:ext cx="149772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Retraction</a:t>
            </a:r>
          </a:p>
        </p:txBody>
      </p:sp>
    </p:spTree>
    <p:extLst>
      <p:ext uri="{BB962C8B-B14F-4D97-AF65-F5344CB8AC3E}">
        <p14:creationId xmlns:p14="http://schemas.microsoft.com/office/powerpoint/2010/main" val="3580564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C768D3-608B-4B98-63EC-6FB5FB040198}"/>
              </a:ext>
            </a:extLst>
          </p:cNvPr>
          <p:cNvSpPr>
            <a:spLocks noGrp="1"/>
          </p:cNvSpPr>
          <p:nvPr>
            <p:ph type="sldNum" sz="quarter" idx="4"/>
          </p:nvPr>
        </p:nvSpPr>
        <p:spPr>
          <a:xfrm>
            <a:off x="11353800" y="6205048"/>
            <a:ext cx="704088" cy="365125"/>
          </a:xfrm>
        </p:spPr>
        <p:txBody>
          <a:bodyPr vert="horz" lIns="91440" tIns="45720" rIns="91440" bIns="45720" rtlCol="0" anchor="ctr">
            <a:normAutofit/>
          </a:bodyPr>
          <a:lstStyle/>
          <a:p>
            <a:pPr>
              <a:spcAft>
                <a:spcPts val="600"/>
              </a:spcAft>
            </a:pPr>
            <a:fld id="{A5AEF524-62EC-C340-82A1-9F47B6C43E55}" type="slidenum">
              <a:rPr lang="en-US" smtClean="0"/>
              <a:pPr>
                <a:spcAft>
                  <a:spcPts val="600"/>
                </a:spcAft>
              </a:pPr>
              <a:t>23</a:t>
            </a:fld>
            <a:endParaRPr lang="en-US"/>
          </a:p>
        </p:txBody>
      </p:sp>
      <p:sp>
        <p:nvSpPr>
          <p:cNvPr id="6" name="Slide Number Placeholder 4">
            <a:extLst>
              <a:ext uri="{FF2B5EF4-FFF2-40B4-BE49-F238E27FC236}">
                <a16:creationId xmlns:a16="http://schemas.microsoft.com/office/drawing/2014/main" id="{1D8C7988-589E-F328-7F6E-749EA72EECC8}"/>
              </a:ext>
            </a:extLst>
          </p:cNvPr>
          <p:cNvSpPr txBox="1">
            <a:spLocks/>
          </p:cNvSpPr>
          <p:nvPr/>
        </p:nvSpPr>
        <p:spPr>
          <a:xfrm>
            <a:off x="4960614" y="6377940"/>
            <a:ext cx="731520" cy="27432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5AEF524-62EC-C340-82A1-9F47B6C43E55}" type="slidenum">
              <a:rPr lang="en-US" sz="1200" dirty="0" smtClean="0">
                <a:solidFill>
                  <a:srgbClr val="898989"/>
                </a:solidFill>
              </a:rPr>
              <a:pPr algn="ctr"/>
              <a:t>23</a:t>
            </a:fld>
            <a:endParaRPr lang="en-US" sz="1200">
              <a:solidFill>
                <a:srgbClr val="898989"/>
              </a:solidFill>
              <a:cs typeface="Calibri"/>
            </a:endParaRPr>
          </a:p>
        </p:txBody>
      </p:sp>
      <p:sp>
        <p:nvSpPr>
          <p:cNvPr id="16" name="Footer Placeholder 3">
            <a:extLst>
              <a:ext uri="{FF2B5EF4-FFF2-40B4-BE49-F238E27FC236}">
                <a16:creationId xmlns:a16="http://schemas.microsoft.com/office/drawing/2014/main" id="{0341ED89-B76E-9E4D-9101-3C3CF25C8153}"/>
              </a:ext>
            </a:extLst>
          </p:cNvPr>
          <p:cNvSpPr txBox="1">
            <a:spLocks/>
          </p:cNvSpPr>
          <p:nvPr/>
        </p:nvSpPr>
        <p:spPr>
          <a:xfrm>
            <a:off x="533400" y="6386046"/>
            <a:ext cx="4274813" cy="274320"/>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solidFill>
                  <a:srgbClr val="898989"/>
                </a:solidFill>
                <a:ea typeface="Calibri"/>
                <a:cs typeface="Calibri"/>
              </a:rPr>
              <a:t>Clark Cooley</a:t>
            </a:r>
            <a:endParaRPr lang="en-US" sz="1200">
              <a:solidFill>
                <a:srgbClr val="898989"/>
              </a:solidFill>
            </a:endParaRPr>
          </a:p>
        </p:txBody>
      </p:sp>
      <p:sp>
        <p:nvSpPr>
          <p:cNvPr id="7" name="Title 5">
            <a:extLst>
              <a:ext uri="{FF2B5EF4-FFF2-40B4-BE49-F238E27FC236}">
                <a16:creationId xmlns:a16="http://schemas.microsoft.com/office/drawing/2014/main" id="{A1908B3B-39F0-755C-6E7C-7633B636ECD5}"/>
              </a:ext>
            </a:extLst>
          </p:cNvPr>
          <p:cNvSpPr txBox="1">
            <a:spLocks/>
          </p:cNvSpPr>
          <p:nvPr/>
        </p:nvSpPr>
        <p:spPr>
          <a:xfrm>
            <a:off x="208151" y="224468"/>
            <a:ext cx="10637743" cy="688607"/>
          </a:xfrm>
          <a:prstGeom prst="rect">
            <a:avLst/>
          </a:prstGeom>
          <a:ln>
            <a:noFill/>
          </a:ln>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t>Pneumatic Diagram</a:t>
            </a:r>
          </a:p>
        </p:txBody>
      </p:sp>
      <p:sp>
        <p:nvSpPr>
          <p:cNvPr id="2" name="Rectangle 1">
            <a:extLst>
              <a:ext uri="{FF2B5EF4-FFF2-40B4-BE49-F238E27FC236}">
                <a16:creationId xmlns:a16="http://schemas.microsoft.com/office/drawing/2014/main" id="{BDB48840-8803-EBBA-A265-D042006D8EB1}"/>
              </a:ext>
            </a:extLst>
          </p:cNvPr>
          <p:cNvSpPr/>
          <p:nvPr/>
        </p:nvSpPr>
        <p:spPr>
          <a:xfrm>
            <a:off x="286365" y="2258960"/>
            <a:ext cx="1037303" cy="2057400"/>
          </a:xfrm>
          <a:prstGeom prst="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CBB2D3D-701F-8C21-335A-DD05918BC43E}"/>
              </a:ext>
            </a:extLst>
          </p:cNvPr>
          <p:cNvSpPr/>
          <p:nvPr/>
        </p:nvSpPr>
        <p:spPr>
          <a:xfrm>
            <a:off x="595158" y="4312981"/>
            <a:ext cx="416643" cy="914400"/>
          </a:xfrm>
          <a:prstGeom prst="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C1F792F-01B8-374F-5A43-ACFC51B977BB}"/>
              </a:ext>
            </a:extLst>
          </p:cNvPr>
          <p:cNvSpPr/>
          <p:nvPr/>
        </p:nvSpPr>
        <p:spPr>
          <a:xfrm>
            <a:off x="344744" y="5230146"/>
            <a:ext cx="914400" cy="914400"/>
          </a:xfrm>
          <a:prstGeom prst="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17C314D-7DA2-7F4E-BD6F-B610C717CBE1}"/>
              </a:ext>
            </a:extLst>
          </p:cNvPr>
          <p:cNvSpPr/>
          <p:nvPr/>
        </p:nvSpPr>
        <p:spPr>
          <a:xfrm>
            <a:off x="4396365" y="2090023"/>
            <a:ext cx="1707125" cy="2370803"/>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C3669A5-2E07-D002-617A-3B8A46D38DDD}"/>
              </a:ext>
            </a:extLst>
          </p:cNvPr>
          <p:cNvSpPr/>
          <p:nvPr/>
        </p:nvSpPr>
        <p:spPr>
          <a:xfrm>
            <a:off x="1318752" y="2504766"/>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A899F3F6-CCE1-05E6-629B-FFC24A38612A}"/>
              </a:ext>
            </a:extLst>
          </p:cNvPr>
          <p:cNvSpPr/>
          <p:nvPr/>
        </p:nvSpPr>
        <p:spPr>
          <a:xfrm>
            <a:off x="1318751" y="3586313"/>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E3AB7D38-3903-3E51-BAB1-2AB4FD13D28A}"/>
              </a:ext>
            </a:extLst>
          </p:cNvPr>
          <p:cNvSpPr/>
          <p:nvPr/>
        </p:nvSpPr>
        <p:spPr>
          <a:xfrm rot="5400000">
            <a:off x="3438830" y="5349975"/>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FD027C3B-A7F8-353D-E4D9-CF4CE4264927}"/>
              </a:ext>
            </a:extLst>
          </p:cNvPr>
          <p:cNvSpPr/>
          <p:nvPr/>
        </p:nvSpPr>
        <p:spPr>
          <a:xfrm>
            <a:off x="3924299" y="2504765"/>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FCBA457-A489-9462-0582-DF359F9F0972}"/>
              </a:ext>
            </a:extLst>
          </p:cNvPr>
          <p:cNvSpPr/>
          <p:nvPr/>
        </p:nvSpPr>
        <p:spPr>
          <a:xfrm>
            <a:off x="3924299" y="3586313"/>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0126AE78-731E-C0A2-78C8-458D307EBD97}"/>
              </a:ext>
            </a:extLst>
          </p:cNvPr>
          <p:cNvSpPr/>
          <p:nvPr/>
        </p:nvSpPr>
        <p:spPr>
          <a:xfrm rot="5400000">
            <a:off x="5123029" y="1733865"/>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1366354-64DB-13DD-A9DC-8A8E3C2B94BF}"/>
              </a:ext>
            </a:extLst>
          </p:cNvPr>
          <p:cNvSpPr txBox="1"/>
          <p:nvPr/>
        </p:nvSpPr>
        <p:spPr>
          <a:xfrm>
            <a:off x="245805" y="3146403"/>
            <a:ext cx="153158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2 Stage Cylinder </a:t>
            </a:r>
            <a:endParaRPr lang="en-US" sz="1100"/>
          </a:p>
        </p:txBody>
      </p:sp>
      <p:sp>
        <p:nvSpPr>
          <p:cNvPr id="20" name="TextBox 19">
            <a:extLst>
              <a:ext uri="{FF2B5EF4-FFF2-40B4-BE49-F238E27FC236}">
                <a16:creationId xmlns:a16="http://schemas.microsoft.com/office/drawing/2014/main" id="{6063A1F4-3BB6-DA42-705E-B8A73FABD91B}"/>
              </a:ext>
            </a:extLst>
          </p:cNvPr>
          <p:cNvSpPr txBox="1"/>
          <p:nvPr/>
        </p:nvSpPr>
        <p:spPr>
          <a:xfrm>
            <a:off x="497756" y="5555305"/>
            <a:ext cx="153158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Chuck</a:t>
            </a:r>
            <a:endParaRPr lang="en-US" sz="1100"/>
          </a:p>
        </p:txBody>
      </p:sp>
      <p:sp>
        <p:nvSpPr>
          <p:cNvPr id="21" name="Rectangle 20">
            <a:extLst>
              <a:ext uri="{FF2B5EF4-FFF2-40B4-BE49-F238E27FC236}">
                <a16:creationId xmlns:a16="http://schemas.microsoft.com/office/drawing/2014/main" id="{5DFBED87-0E82-0C4B-6D5D-18144D3A7A57}"/>
              </a:ext>
            </a:extLst>
          </p:cNvPr>
          <p:cNvSpPr/>
          <p:nvPr/>
        </p:nvSpPr>
        <p:spPr>
          <a:xfrm>
            <a:off x="2189828" y="5674134"/>
            <a:ext cx="195417" cy="914400"/>
          </a:xfrm>
          <a:prstGeom prst="rect">
            <a:avLst/>
          </a:prstGeom>
          <a:solidFill>
            <a:srgbClr val="64B35B">
              <a:alpha val="41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9227C0F-BE08-5A50-82FD-B16C2A9980F2}"/>
              </a:ext>
            </a:extLst>
          </p:cNvPr>
          <p:cNvSpPr/>
          <p:nvPr/>
        </p:nvSpPr>
        <p:spPr>
          <a:xfrm>
            <a:off x="4955150" y="5674134"/>
            <a:ext cx="195417" cy="914400"/>
          </a:xfrm>
          <a:prstGeom prst="rect">
            <a:avLst/>
          </a:prstGeom>
          <a:solidFill>
            <a:srgbClr val="64B35B">
              <a:alpha val="41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E606F3F-0FF1-3984-73A2-AC8EDAC2C29A}"/>
              </a:ext>
            </a:extLst>
          </p:cNvPr>
          <p:cNvSpPr/>
          <p:nvPr/>
        </p:nvSpPr>
        <p:spPr>
          <a:xfrm>
            <a:off x="2386474" y="5674134"/>
            <a:ext cx="2567448" cy="914400"/>
          </a:xfrm>
          <a:prstGeom prst="rect">
            <a:avLst/>
          </a:prstGeom>
          <a:solidFill>
            <a:srgbClr val="64B35B">
              <a:alpha val="41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E8C9A50-BE59-1CA2-AD29-330E260C6DDE}"/>
              </a:ext>
            </a:extLst>
          </p:cNvPr>
          <p:cNvSpPr txBox="1"/>
          <p:nvPr/>
        </p:nvSpPr>
        <p:spPr>
          <a:xfrm>
            <a:off x="3011127" y="6016191"/>
            <a:ext cx="153158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2 Hand Operator</a:t>
            </a:r>
            <a:endParaRPr lang="en-US" sz="1100"/>
          </a:p>
        </p:txBody>
      </p:sp>
      <p:sp>
        <p:nvSpPr>
          <p:cNvPr id="26" name="TextBox 25">
            <a:extLst>
              <a:ext uri="{FF2B5EF4-FFF2-40B4-BE49-F238E27FC236}">
                <a16:creationId xmlns:a16="http://schemas.microsoft.com/office/drawing/2014/main" id="{90442C9E-4CFB-95CB-C7B3-FDDDDF5D6E43}"/>
              </a:ext>
            </a:extLst>
          </p:cNvPr>
          <p:cNvSpPr txBox="1"/>
          <p:nvPr/>
        </p:nvSpPr>
        <p:spPr>
          <a:xfrm>
            <a:off x="4546145" y="3021591"/>
            <a:ext cx="153158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cs typeface="Calibri"/>
              </a:rPr>
              <a:t>Air Valve</a:t>
            </a:r>
          </a:p>
        </p:txBody>
      </p:sp>
      <p:cxnSp>
        <p:nvCxnSpPr>
          <p:cNvPr id="28" name="Straight Arrow Connector 27">
            <a:extLst>
              <a:ext uri="{FF2B5EF4-FFF2-40B4-BE49-F238E27FC236}">
                <a16:creationId xmlns:a16="http://schemas.microsoft.com/office/drawing/2014/main" id="{5A1A86EE-2E7C-948B-32D7-4414EBBE58A3}"/>
              </a:ext>
            </a:extLst>
          </p:cNvPr>
          <p:cNvCxnSpPr/>
          <p:nvPr/>
        </p:nvCxnSpPr>
        <p:spPr>
          <a:xfrm flipV="1">
            <a:off x="1533831" y="2564991"/>
            <a:ext cx="2438401" cy="1351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4FCF0956-611F-1828-EFA1-4216340BD53C}"/>
              </a:ext>
            </a:extLst>
          </p:cNvPr>
          <p:cNvSpPr/>
          <p:nvPr/>
        </p:nvSpPr>
        <p:spPr>
          <a:xfrm rot="10800000">
            <a:off x="6106254" y="3041936"/>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CBB6BE0-342C-ABA9-3AD3-53D2C66D6EA9}"/>
              </a:ext>
            </a:extLst>
          </p:cNvPr>
          <p:cNvSpPr/>
          <p:nvPr/>
        </p:nvSpPr>
        <p:spPr>
          <a:xfrm>
            <a:off x="8262783" y="2140296"/>
            <a:ext cx="1037303" cy="2057400"/>
          </a:xfrm>
          <a:prstGeom prst="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F9329360-2B9A-8505-9FFF-DCFBC0643352}"/>
              </a:ext>
            </a:extLst>
          </p:cNvPr>
          <p:cNvSpPr txBox="1"/>
          <p:nvPr/>
        </p:nvSpPr>
        <p:spPr>
          <a:xfrm>
            <a:off x="8273291" y="2990228"/>
            <a:ext cx="153158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Compressed Air</a:t>
            </a:r>
          </a:p>
        </p:txBody>
      </p:sp>
      <p:cxnSp>
        <p:nvCxnSpPr>
          <p:cNvPr id="32" name="Straight Arrow Connector 31">
            <a:extLst>
              <a:ext uri="{FF2B5EF4-FFF2-40B4-BE49-F238E27FC236}">
                <a16:creationId xmlns:a16="http://schemas.microsoft.com/office/drawing/2014/main" id="{5A2FFFF0-2ED0-9CC6-9D7D-9782E0D9B0B5}"/>
              </a:ext>
            </a:extLst>
          </p:cNvPr>
          <p:cNvCxnSpPr>
            <a:cxnSpLocks/>
          </p:cNvCxnSpPr>
          <p:nvPr/>
        </p:nvCxnSpPr>
        <p:spPr>
          <a:xfrm flipV="1">
            <a:off x="1552266" y="3677265"/>
            <a:ext cx="2438401" cy="1351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93CD422-E487-60FE-5FBC-DF4D0B1615A1}"/>
              </a:ext>
            </a:extLst>
          </p:cNvPr>
          <p:cNvCxnSpPr>
            <a:cxnSpLocks/>
          </p:cNvCxnSpPr>
          <p:nvPr/>
        </p:nvCxnSpPr>
        <p:spPr>
          <a:xfrm flipV="1">
            <a:off x="1539974" y="5121378"/>
            <a:ext cx="2125000" cy="1227"/>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33735CC-D2F9-E44C-E5D4-7DC8170F49C0}"/>
              </a:ext>
            </a:extLst>
          </p:cNvPr>
          <p:cNvCxnSpPr>
            <a:cxnSpLocks/>
          </p:cNvCxnSpPr>
          <p:nvPr/>
        </p:nvCxnSpPr>
        <p:spPr>
          <a:xfrm>
            <a:off x="1539972" y="3690782"/>
            <a:ext cx="4921" cy="143674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16BB81DC-348E-6533-4503-DD1FE5984EC2}"/>
              </a:ext>
            </a:extLst>
          </p:cNvPr>
          <p:cNvSpPr/>
          <p:nvPr/>
        </p:nvSpPr>
        <p:spPr>
          <a:xfrm>
            <a:off x="1498496" y="5062691"/>
            <a:ext cx="78659" cy="909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873F38A8-55BF-91E7-BD3D-4B56230AAB23}"/>
              </a:ext>
            </a:extLst>
          </p:cNvPr>
          <p:cNvCxnSpPr>
            <a:cxnSpLocks/>
          </p:cNvCxnSpPr>
          <p:nvPr/>
        </p:nvCxnSpPr>
        <p:spPr>
          <a:xfrm>
            <a:off x="3660052" y="5122603"/>
            <a:ext cx="11066" cy="330612"/>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93A35A71-6709-BE6C-5248-043AB843D299}"/>
              </a:ext>
            </a:extLst>
          </p:cNvPr>
          <p:cNvSpPr/>
          <p:nvPr/>
        </p:nvSpPr>
        <p:spPr>
          <a:xfrm>
            <a:off x="3624721" y="5062691"/>
            <a:ext cx="78659" cy="909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7320095C-CBA6-961B-0CDB-0018759F4017}"/>
              </a:ext>
            </a:extLst>
          </p:cNvPr>
          <p:cNvCxnSpPr>
            <a:cxnSpLocks/>
          </p:cNvCxnSpPr>
          <p:nvPr/>
        </p:nvCxnSpPr>
        <p:spPr>
          <a:xfrm flipH="1">
            <a:off x="1538747" y="1164059"/>
            <a:ext cx="20930" cy="1401352"/>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0D366ED-AE6A-B84A-8AC9-61CC0E709B83}"/>
              </a:ext>
            </a:extLst>
          </p:cNvPr>
          <p:cNvCxnSpPr>
            <a:cxnSpLocks/>
          </p:cNvCxnSpPr>
          <p:nvPr/>
        </p:nvCxnSpPr>
        <p:spPr>
          <a:xfrm flipV="1">
            <a:off x="1572396" y="1105408"/>
            <a:ext cx="3814917" cy="2580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CCCA3444-CBE4-98EE-295E-695FCBA5C980}"/>
              </a:ext>
            </a:extLst>
          </p:cNvPr>
          <p:cNvSpPr/>
          <p:nvPr/>
        </p:nvSpPr>
        <p:spPr>
          <a:xfrm>
            <a:off x="1512480" y="1100332"/>
            <a:ext cx="78659" cy="909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98A3E83C-1437-2B06-D3A6-686135883750}"/>
              </a:ext>
            </a:extLst>
          </p:cNvPr>
          <p:cNvSpPr/>
          <p:nvPr/>
        </p:nvSpPr>
        <p:spPr>
          <a:xfrm>
            <a:off x="5308071" y="1073421"/>
            <a:ext cx="78659" cy="909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a:extLst>
              <a:ext uri="{FF2B5EF4-FFF2-40B4-BE49-F238E27FC236}">
                <a16:creationId xmlns:a16="http://schemas.microsoft.com/office/drawing/2014/main" id="{11CD0A6E-C0A1-C2AC-799E-347C00DDDDD3}"/>
              </a:ext>
            </a:extLst>
          </p:cNvPr>
          <p:cNvCxnSpPr>
            <a:cxnSpLocks/>
          </p:cNvCxnSpPr>
          <p:nvPr/>
        </p:nvCxnSpPr>
        <p:spPr>
          <a:xfrm>
            <a:off x="5349548" y="1113627"/>
            <a:ext cx="11066" cy="97436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Rounded Corners 42">
            <a:extLst>
              <a:ext uri="{FF2B5EF4-FFF2-40B4-BE49-F238E27FC236}">
                <a16:creationId xmlns:a16="http://schemas.microsoft.com/office/drawing/2014/main" id="{58349116-F4A3-79B3-0CAA-F2A18D60D5EE}"/>
              </a:ext>
            </a:extLst>
          </p:cNvPr>
          <p:cNvSpPr/>
          <p:nvPr/>
        </p:nvSpPr>
        <p:spPr>
          <a:xfrm>
            <a:off x="7789181" y="3061643"/>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Arrow Connector 43">
            <a:extLst>
              <a:ext uri="{FF2B5EF4-FFF2-40B4-BE49-F238E27FC236}">
                <a16:creationId xmlns:a16="http://schemas.microsoft.com/office/drawing/2014/main" id="{45246ECA-F002-EEE8-28CD-D69A76FEABFE}"/>
              </a:ext>
            </a:extLst>
          </p:cNvPr>
          <p:cNvCxnSpPr>
            <a:cxnSpLocks/>
          </p:cNvCxnSpPr>
          <p:nvPr/>
        </p:nvCxnSpPr>
        <p:spPr>
          <a:xfrm>
            <a:off x="6240599" y="3152128"/>
            <a:ext cx="1830031" cy="4917"/>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E2A859E-6D0C-F6E3-7300-622A7CBBDE1F}"/>
              </a:ext>
            </a:extLst>
          </p:cNvPr>
          <p:cNvCxnSpPr/>
          <p:nvPr/>
        </p:nvCxnSpPr>
        <p:spPr>
          <a:xfrm flipH="1">
            <a:off x="7103349" y="1354192"/>
            <a:ext cx="1082567" cy="17815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60FFFC7-F9E9-27BA-FC7E-DB8B65804052}"/>
              </a:ext>
            </a:extLst>
          </p:cNvPr>
          <p:cNvSpPr txBox="1"/>
          <p:nvPr/>
        </p:nvSpPr>
        <p:spPr>
          <a:xfrm>
            <a:off x="8066689" y="972206"/>
            <a:ext cx="20495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100 PSI</a:t>
            </a:r>
            <a:endParaRPr lang="en-US"/>
          </a:p>
        </p:txBody>
      </p:sp>
      <p:cxnSp>
        <p:nvCxnSpPr>
          <p:cNvPr id="45" name="Straight Arrow Connector 44">
            <a:extLst>
              <a:ext uri="{FF2B5EF4-FFF2-40B4-BE49-F238E27FC236}">
                <a16:creationId xmlns:a16="http://schemas.microsoft.com/office/drawing/2014/main" id="{F4491B2E-221E-666F-AFA0-C7511AB849A4}"/>
              </a:ext>
            </a:extLst>
          </p:cNvPr>
          <p:cNvCxnSpPr/>
          <p:nvPr/>
        </p:nvCxnSpPr>
        <p:spPr>
          <a:xfrm>
            <a:off x="1849488" y="4804541"/>
            <a:ext cx="1650124" cy="144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028DA7F6-5832-1006-5FE6-28CD852FEDC8}"/>
              </a:ext>
            </a:extLst>
          </p:cNvPr>
          <p:cNvCxnSpPr>
            <a:cxnSpLocks/>
          </p:cNvCxnSpPr>
          <p:nvPr/>
        </p:nvCxnSpPr>
        <p:spPr>
          <a:xfrm flipH="1" flipV="1">
            <a:off x="2119148" y="2473872"/>
            <a:ext cx="1365031" cy="52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EB9D8510-060D-4CAD-6023-B0EBDE76C4FE}"/>
              </a:ext>
            </a:extLst>
          </p:cNvPr>
          <p:cNvSpPr txBox="1"/>
          <p:nvPr/>
        </p:nvSpPr>
        <p:spPr>
          <a:xfrm>
            <a:off x="2075793" y="2062655"/>
            <a:ext cx="149772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Extension</a:t>
            </a:r>
          </a:p>
        </p:txBody>
      </p:sp>
      <p:sp>
        <p:nvSpPr>
          <p:cNvPr id="48" name="TextBox 47">
            <a:extLst>
              <a:ext uri="{FF2B5EF4-FFF2-40B4-BE49-F238E27FC236}">
                <a16:creationId xmlns:a16="http://schemas.microsoft.com/office/drawing/2014/main" id="{3C80D8FE-AF3D-E33E-1535-2856B95BAA5F}"/>
              </a:ext>
            </a:extLst>
          </p:cNvPr>
          <p:cNvSpPr txBox="1"/>
          <p:nvPr/>
        </p:nvSpPr>
        <p:spPr>
          <a:xfrm>
            <a:off x="1852448" y="4315810"/>
            <a:ext cx="149772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Output</a:t>
            </a:r>
          </a:p>
        </p:txBody>
      </p:sp>
      <p:sp>
        <p:nvSpPr>
          <p:cNvPr id="22" name="TextBox 21">
            <a:extLst>
              <a:ext uri="{FF2B5EF4-FFF2-40B4-BE49-F238E27FC236}">
                <a16:creationId xmlns:a16="http://schemas.microsoft.com/office/drawing/2014/main" id="{F9947662-4E27-545B-3AFE-4FB4D6CB3C58}"/>
              </a:ext>
            </a:extLst>
          </p:cNvPr>
          <p:cNvSpPr txBox="1"/>
          <p:nvPr/>
        </p:nvSpPr>
        <p:spPr>
          <a:xfrm>
            <a:off x="2114451" y="5661693"/>
            <a:ext cx="3109380" cy="972925"/>
          </a:xfrm>
          <a:prstGeom prst="rect">
            <a:avLst/>
          </a:prstGeom>
          <a:noFill/>
          <a:ln w="57150">
            <a:solidFill>
              <a:schemeClr val="bg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Tree>
    <p:extLst>
      <p:ext uri="{BB962C8B-B14F-4D97-AF65-F5344CB8AC3E}">
        <p14:creationId xmlns:p14="http://schemas.microsoft.com/office/powerpoint/2010/main" val="657496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C768D3-608B-4B98-63EC-6FB5FB040198}"/>
              </a:ext>
            </a:extLst>
          </p:cNvPr>
          <p:cNvSpPr>
            <a:spLocks noGrp="1"/>
          </p:cNvSpPr>
          <p:nvPr>
            <p:ph type="sldNum" sz="quarter" idx="4"/>
          </p:nvPr>
        </p:nvSpPr>
        <p:spPr>
          <a:xfrm>
            <a:off x="11353800" y="6205048"/>
            <a:ext cx="704088" cy="365125"/>
          </a:xfrm>
        </p:spPr>
        <p:txBody>
          <a:bodyPr vert="horz" lIns="91440" tIns="45720" rIns="91440" bIns="45720" rtlCol="0" anchor="ctr">
            <a:normAutofit/>
          </a:bodyPr>
          <a:lstStyle/>
          <a:p>
            <a:pPr>
              <a:spcAft>
                <a:spcPts val="600"/>
              </a:spcAft>
            </a:pPr>
            <a:fld id="{A5AEF524-62EC-C340-82A1-9F47B6C43E55}" type="slidenum">
              <a:rPr lang="en-US" smtClean="0"/>
              <a:pPr>
                <a:spcAft>
                  <a:spcPts val="600"/>
                </a:spcAft>
              </a:pPr>
              <a:t>24</a:t>
            </a:fld>
            <a:endParaRPr lang="en-US"/>
          </a:p>
        </p:txBody>
      </p:sp>
      <p:sp>
        <p:nvSpPr>
          <p:cNvPr id="6" name="Slide Number Placeholder 4">
            <a:extLst>
              <a:ext uri="{FF2B5EF4-FFF2-40B4-BE49-F238E27FC236}">
                <a16:creationId xmlns:a16="http://schemas.microsoft.com/office/drawing/2014/main" id="{1D8C7988-589E-F328-7F6E-749EA72EECC8}"/>
              </a:ext>
            </a:extLst>
          </p:cNvPr>
          <p:cNvSpPr txBox="1">
            <a:spLocks/>
          </p:cNvSpPr>
          <p:nvPr/>
        </p:nvSpPr>
        <p:spPr>
          <a:xfrm>
            <a:off x="4960614" y="6377940"/>
            <a:ext cx="731520" cy="27432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5AEF524-62EC-C340-82A1-9F47B6C43E55}" type="slidenum">
              <a:rPr lang="en-US" sz="1200" dirty="0" smtClean="0">
                <a:solidFill>
                  <a:srgbClr val="898989"/>
                </a:solidFill>
              </a:rPr>
              <a:pPr algn="ctr"/>
              <a:t>24</a:t>
            </a:fld>
            <a:endParaRPr lang="en-US" sz="1200">
              <a:solidFill>
                <a:srgbClr val="898989"/>
              </a:solidFill>
              <a:cs typeface="Calibri"/>
            </a:endParaRPr>
          </a:p>
        </p:txBody>
      </p:sp>
      <p:sp>
        <p:nvSpPr>
          <p:cNvPr id="16" name="Footer Placeholder 3">
            <a:extLst>
              <a:ext uri="{FF2B5EF4-FFF2-40B4-BE49-F238E27FC236}">
                <a16:creationId xmlns:a16="http://schemas.microsoft.com/office/drawing/2014/main" id="{0341ED89-B76E-9E4D-9101-3C3CF25C8153}"/>
              </a:ext>
            </a:extLst>
          </p:cNvPr>
          <p:cNvSpPr txBox="1">
            <a:spLocks/>
          </p:cNvSpPr>
          <p:nvPr/>
        </p:nvSpPr>
        <p:spPr>
          <a:xfrm>
            <a:off x="533400" y="6386046"/>
            <a:ext cx="4274813" cy="274320"/>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solidFill>
                  <a:srgbClr val="898989"/>
                </a:solidFill>
                <a:ea typeface="Calibri"/>
                <a:cs typeface="Calibri"/>
              </a:rPr>
              <a:t>Clark Cooley</a:t>
            </a:r>
            <a:endParaRPr lang="en-US" sz="1200">
              <a:solidFill>
                <a:srgbClr val="898989"/>
              </a:solidFill>
            </a:endParaRPr>
          </a:p>
        </p:txBody>
      </p:sp>
      <p:sp>
        <p:nvSpPr>
          <p:cNvPr id="7" name="Title 5">
            <a:extLst>
              <a:ext uri="{FF2B5EF4-FFF2-40B4-BE49-F238E27FC236}">
                <a16:creationId xmlns:a16="http://schemas.microsoft.com/office/drawing/2014/main" id="{A1908B3B-39F0-755C-6E7C-7633B636ECD5}"/>
              </a:ext>
            </a:extLst>
          </p:cNvPr>
          <p:cNvSpPr txBox="1">
            <a:spLocks/>
          </p:cNvSpPr>
          <p:nvPr/>
        </p:nvSpPr>
        <p:spPr>
          <a:xfrm>
            <a:off x="208151" y="224468"/>
            <a:ext cx="10637743" cy="688607"/>
          </a:xfrm>
          <a:prstGeom prst="rect">
            <a:avLst/>
          </a:prstGeom>
          <a:ln>
            <a:noFill/>
          </a:ln>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t>Pneumatic Diagram</a:t>
            </a:r>
          </a:p>
        </p:txBody>
      </p:sp>
      <p:sp>
        <p:nvSpPr>
          <p:cNvPr id="2" name="Rectangle 1">
            <a:extLst>
              <a:ext uri="{FF2B5EF4-FFF2-40B4-BE49-F238E27FC236}">
                <a16:creationId xmlns:a16="http://schemas.microsoft.com/office/drawing/2014/main" id="{BDB48840-8803-EBBA-A265-D042006D8EB1}"/>
              </a:ext>
            </a:extLst>
          </p:cNvPr>
          <p:cNvSpPr/>
          <p:nvPr/>
        </p:nvSpPr>
        <p:spPr>
          <a:xfrm>
            <a:off x="286365" y="2258960"/>
            <a:ext cx="1037303" cy="2057400"/>
          </a:xfrm>
          <a:prstGeom prst="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CBB2D3D-701F-8C21-335A-DD05918BC43E}"/>
              </a:ext>
            </a:extLst>
          </p:cNvPr>
          <p:cNvSpPr/>
          <p:nvPr/>
        </p:nvSpPr>
        <p:spPr>
          <a:xfrm>
            <a:off x="595158" y="4312981"/>
            <a:ext cx="416643" cy="914400"/>
          </a:xfrm>
          <a:prstGeom prst="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C1F792F-01B8-374F-5A43-ACFC51B977BB}"/>
              </a:ext>
            </a:extLst>
          </p:cNvPr>
          <p:cNvSpPr/>
          <p:nvPr/>
        </p:nvSpPr>
        <p:spPr>
          <a:xfrm>
            <a:off x="344744" y="5230146"/>
            <a:ext cx="914400" cy="914400"/>
          </a:xfrm>
          <a:prstGeom prst="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17C314D-7DA2-7F4E-BD6F-B610C717CBE1}"/>
              </a:ext>
            </a:extLst>
          </p:cNvPr>
          <p:cNvSpPr/>
          <p:nvPr/>
        </p:nvSpPr>
        <p:spPr>
          <a:xfrm>
            <a:off x="4396365" y="2090023"/>
            <a:ext cx="1707125" cy="2370803"/>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C3669A5-2E07-D002-617A-3B8A46D38DDD}"/>
              </a:ext>
            </a:extLst>
          </p:cNvPr>
          <p:cNvSpPr/>
          <p:nvPr/>
        </p:nvSpPr>
        <p:spPr>
          <a:xfrm>
            <a:off x="1318752" y="2504766"/>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A899F3F6-CCE1-05E6-629B-FFC24A38612A}"/>
              </a:ext>
            </a:extLst>
          </p:cNvPr>
          <p:cNvSpPr/>
          <p:nvPr/>
        </p:nvSpPr>
        <p:spPr>
          <a:xfrm>
            <a:off x="1318751" y="3586313"/>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E3AB7D38-3903-3E51-BAB1-2AB4FD13D28A}"/>
              </a:ext>
            </a:extLst>
          </p:cNvPr>
          <p:cNvSpPr/>
          <p:nvPr/>
        </p:nvSpPr>
        <p:spPr>
          <a:xfrm rot="5400000">
            <a:off x="3438830" y="5349975"/>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FD027C3B-A7F8-353D-E4D9-CF4CE4264927}"/>
              </a:ext>
            </a:extLst>
          </p:cNvPr>
          <p:cNvSpPr/>
          <p:nvPr/>
        </p:nvSpPr>
        <p:spPr>
          <a:xfrm>
            <a:off x="3924299" y="2504765"/>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FCBA457-A489-9462-0582-DF359F9F0972}"/>
              </a:ext>
            </a:extLst>
          </p:cNvPr>
          <p:cNvSpPr/>
          <p:nvPr/>
        </p:nvSpPr>
        <p:spPr>
          <a:xfrm>
            <a:off x="3924299" y="3586313"/>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0126AE78-731E-C0A2-78C8-458D307EBD97}"/>
              </a:ext>
            </a:extLst>
          </p:cNvPr>
          <p:cNvSpPr/>
          <p:nvPr/>
        </p:nvSpPr>
        <p:spPr>
          <a:xfrm rot="5400000">
            <a:off x="5123029" y="1733865"/>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1366354-64DB-13DD-A9DC-8A8E3C2B94BF}"/>
              </a:ext>
            </a:extLst>
          </p:cNvPr>
          <p:cNvSpPr txBox="1"/>
          <p:nvPr/>
        </p:nvSpPr>
        <p:spPr>
          <a:xfrm>
            <a:off x="245805" y="3146403"/>
            <a:ext cx="153158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2 Stage Cylinder </a:t>
            </a:r>
            <a:endParaRPr lang="en-US" sz="1100"/>
          </a:p>
        </p:txBody>
      </p:sp>
      <p:sp>
        <p:nvSpPr>
          <p:cNvPr id="20" name="TextBox 19">
            <a:extLst>
              <a:ext uri="{FF2B5EF4-FFF2-40B4-BE49-F238E27FC236}">
                <a16:creationId xmlns:a16="http://schemas.microsoft.com/office/drawing/2014/main" id="{6063A1F4-3BB6-DA42-705E-B8A73FABD91B}"/>
              </a:ext>
            </a:extLst>
          </p:cNvPr>
          <p:cNvSpPr txBox="1"/>
          <p:nvPr/>
        </p:nvSpPr>
        <p:spPr>
          <a:xfrm>
            <a:off x="497756" y="5555305"/>
            <a:ext cx="153158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Chuck</a:t>
            </a:r>
            <a:endParaRPr lang="en-US" sz="1100"/>
          </a:p>
        </p:txBody>
      </p:sp>
      <p:sp>
        <p:nvSpPr>
          <p:cNvPr id="21" name="Rectangle 20">
            <a:extLst>
              <a:ext uri="{FF2B5EF4-FFF2-40B4-BE49-F238E27FC236}">
                <a16:creationId xmlns:a16="http://schemas.microsoft.com/office/drawing/2014/main" id="{5DFBED87-0E82-0C4B-6D5D-18144D3A7A57}"/>
              </a:ext>
            </a:extLst>
          </p:cNvPr>
          <p:cNvSpPr/>
          <p:nvPr/>
        </p:nvSpPr>
        <p:spPr>
          <a:xfrm>
            <a:off x="2189828" y="5674134"/>
            <a:ext cx="195417" cy="914400"/>
          </a:xfrm>
          <a:prstGeom prst="rect">
            <a:avLst/>
          </a:prstGeom>
          <a:solidFill>
            <a:srgbClr val="64B35B">
              <a:alpha val="41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9227C0F-BE08-5A50-82FD-B16C2A9980F2}"/>
              </a:ext>
            </a:extLst>
          </p:cNvPr>
          <p:cNvSpPr/>
          <p:nvPr/>
        </p:nvSpPr>
        <p:spPr>
          <a:xfrm>
            <a:off x="4955150" y="5674134"/>
            <a:ext cx="195417" cy="914400"/>
          </a:xfrm>
          <a:prstGeom prst="rect">
            <a:avLst/>
          </a:prstGeom>
          <a:solidFill>
            <a:srgbClr val="64B35B">
              <a:alpha val="41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E606F3F-0FF1-3984-73A2-AC8EDAC2C29A}"/>
              </a:ext>
            </a:extLst>
          </p:cNvPr>
          <p:cNvSpPr/>
          <p:nvPr/>
        </p:nvSpPr>
        <p:spPr>
          <a:xfrm>
            <a:off x="2386474" y="5674134"/>
            <a:ext cx="2567448" cy="914400"/>
          </a:xfrm>
          <a:prstGeom prst="rect">
            <a:avLst/>
          </a:prstGeom>
          <a:solidFill>
            <a:srgbClr val="64B35B">
              <a:alpha val="41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E8C9A50-BE59-1CA2-AD29-330E260C6DDE}"/>
              </a:ext>
            </a:extLst>
          </p:cNvPr>
          <p:cNvSpPr txBox="1"/>
          <p:nvPr/>
        </p:nvSpPr>
        <p:spPr>
          <a:xfrm>
            <a:off x="3011127" y="6016191"/>
            <a:ext cx="153158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2 Hand Operator</a:t>
            </a:r>
            <a:endParaRPr lang="en-US" sz="1100"/>
          </a:p>
        </p:txBody>
      </p:sp>
      <p:sp>
        <p:nvSpPr>
          <p:cNvPr id="26" name="TextBox 25">
            <a:extLst>
              <a:ext uri="{FF2B5EF4-FFF2-40B4-BE49-F238E27FC236}">
                <a16:creationId xmlns:a16="http://schemas.microsoft.com/office/drawing/2014/main" id="{90442C9E-4CFB-95CB-C7B3-FDDDDF5D6E43}"/>
              </a:ext>
            </a:extLst>
          </p:cNvPr>
          <p:cNvSpPr txBox="1"/>
          <p:nvPr/>
        </p:nvSpPr>
        <p:spPr>
          <a:xfrm>
            <a:off x="4546145" y="3021591"/>
            <a:ext cx="153158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cs typeface="Calibri"/>
              </a:rPr>
              <a:t>Air Valve</a:t>
            </a:r>
          </a:p>
        </p:txBody>
      </p:sp>
      <p:cxnSp>
        <p:nvCxnSpPr>
          <p:cNvPr id="28" name="Straight Arrow Connector 27">
            <a:extLst>
              <a:ext uri="{FF2B5EF4-FFF2-40B4-BE49-F238E27FC236}">
                <a16:creationId xmlns:a16="http://schemas.microsoft.com/office/drawing/2014/main" id="{5A1A86EE-2E7C-948B-32D7-4414EBBE58A3}"/>
              </a:ext>
            </a:extLst>
          </p:cNvPr>
          <p:cNvCxnSpPr/>
          <p:nvPr/>
        </p:nvCxnSpPr>
        <p:spPr>
          <a:xfrm flipV="1">
            <a:off x="1533831" y="2564991"/>
            <a:ext cx="2438401" cy="1351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4FCF0956-611F-1828-EFA1-4216340BD53C}"/>
              </a:ext>
            </a:extLst>
          </p:cNvPr>
          <p:cNvSpPr/>
          <p:nvPr/>
        </p:nvSpPr>
        <p:spPr>
          <a:xfrm rot="10800000">
            <a:off x="6106254" y="3041936"/>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CBB6BE0-342C-ABA9-3AD3-53D2C66D6EA9}"/>
              </a:ext>
            </a:extLst>
          </p:cNvPr>
          <p:cNvSpPr/>
          <p:nvPr/>
        </p:nvSpPr>
        <p:spPr>
          <a:xfrm>
            <a:off x="8262783" y="2140296"/>
            <a:ext cx="1037303" cy="2057400"/>
          </a:xfrm>
          <a:prstGeom prst="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F9329360-2B9A-8505-9FFF-DCFBC0643352}"/>
              </a:ext>
            </a:extLst>
          </p:cNvPr>
          <p:cNvSpPr txBox="1"/>
          <p:nvPr/>
        </p:nvSpPr>
        <p:spPr>
          <a:xfrm>
            <a:off x="8273291" y="2990228"/>
            <a:ext cx="153158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Compressed Air</a:t>
            </a:r>
          </a:p>
        </p:txBody>
      </p:sp>
      <p:cxnSp>
        <p:nvCxnSpPr>
          <p:cNvPr id="32" name="Straight Arrow Connector 31">
            <a:extLst>
              <a:ext uri="{FF2B5EF4-FFF2-40B4-BE49-F238E27FC236}">
                <a16:creationId xmlns:a16="http://schemas.microsoft.com/office/drawing/2014/main" id="{5A2FFFF0-2ED0-9CC6-9D7D-9782E0D9B0B5}"/>
              </a:ext>
            </a:extLst>
          </p:cNvPr>
          <p:cNvCxnSpPr>
            <a:cxnSpLocks/>
          </p:cNvCxnSpPr>
          <p:nvPr/>
        </p:nvCxnSpPr>
        <p:spPr>
          <a:xfrm flipV="1">
            <a:off x="1552266" y="3677265"/>
            <a:ext cx="2438401" cy="1351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93CD422-E487-60FE-5FBC-DF4D0B1615A1}"/>
              </a:ext>
            </a:extLst>
          </p:cNvPr>
          <p:cNvCxnSpPr>
            <a:cxnSpLocks/>
          </p:cNvCxnSpPr>
          <p:nvPr/>
        </p:nvCxnSpPr>
        <p:spPr>
          <a:xfrm flipV="1">
            <a:off x="1539974" y="5121378"/>
            <a:ext cx="2125000" cy="1227"/>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33735CC-D2F9-E44C-E5D4-7DC8170F49C0}"/>
              </a:ext>
            </a:extLst>
          </p:cNvPr>
          <p:cNvCxnSpPr>
            <a:cxnSpLocks/>
          </p:cNvCxnSpPr>
          <p:nvPr/>
        </p:nvCxnSpPr>
        <p:spPr>
          <a:xfrm>
            <a:off x="1539972" y="3690782"/>
            <a:ext cx="4921" cy="143674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16BB81DC-348E-6533-4503-DD1FE5984EC2}"/>
              </a:ext>
            </a:extLst>
          </p:cNvPr>
          <p:cNvSpPr/>
          <p:nvPr/>
        </p:nvSpPr>
        <p:spPr>
          <a:xfrm>
            <a:off x="1498496" y="5062691"/>
            <a:ext cx="78659" cy="909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873F38A8-55BF-91E7-BD3D-4B56230AAB23}"/>
              </a:ext>
            </a:extLst>
          </p:cNvPr>
          <p:cNvCxnSpPr>
            <a:cxnSpLocks/>
          </p:cNvCxnSpPr>
          <p:nvPr/>
        </p:nvCxnSpPr>
        <p:spPr>
          <a:xfrm>
            <a:off x="3660052" y="5122603"/>
            <a:ext cx="11066" cy="330612"/>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93A35A71-6709-BE6C-5248-043AB843D299}"/>
              </a:ext>
            </a:extLst>
          </p:cNvPr>
          <p:cNvSpPr/>
          <p:nvPr/>
        </p:nvSpPr>
        <p:spPr>
          <a:xfrm>
            <a:off x="3624721" y="5062691"/>
            <a:ext cx="78659" cy="909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7320095C-CBA6-961B-0CDB-0018759F4017}"/>
              </a:ext>
            </a:extLst>
          </p:cNvPr>
          <p:cNvCxnSpPr>
            <a:cxnSpLocks/>
          </p:cNvCxnSpPr>
          <p:nvPr/>
        </p:nvCxnSpPr>
        <p:spPr>
          <a:xfrm flipH="1">
            <a:off x="1538747" y="1164059"/>
            <a:ext cx="20930" cy="1401352"/>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0D366ED-AE6A-B84A-8AC9-61CC0E709B83}"/>
              </a:ext>
            </a:extLst>
          </p:cNvPr>
          <p:cNvCxnSpPr>
            <a:cxnSpLocks/>
          </p:cNvCxnSpPr>
          <p:nvPr/>
        </p:nvCxnSpPr>
        <p:spPr>
          <a:xfrm flipV="1">
            <a:off x="1572396" y="1105408"/>
            <a:ext cx="3814917" cy="2580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CCCA3444-CBE4-98EE-295E-695FCBA5C980}"/>
              </a:ext>
            </a:extLst>
          </p:cNvPr>
          <p:cNvSpPr/>
          <p:nvPr/>
        </p:nvSpPr>
        <p:spPr>
          <a:xfrm>
            <a:off x="1512480" y="1100332"/>
            <a:ext cx="78659" cy="909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98A3E83C-1437-2B06-D3A6-686135883750}"/>
              </a:ext>
            </a:extLst>
          </p:cNvPr>
          <p:cNvSpPr/>
          <p:nvPr/>
        </p:nvSpPr>
        <p:spPr>
          <a:xfrm>
            <a:off x="5308071" y="1073421"/>
            <a:ext cx="78659" cy="909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a:extLst>
              <a:ext uri="{FF2B5EF4-FFF2-40B4-BE49-F238E27FC236}">
                <a16:creationId xmlns:a16="http://schemas.microsoft.com/office/drawing/2014/main" id="{11CD0A6E-C0A1-C2AC-799E-347C00DDDDD3}"/>
              </a:ext>
            </a:extLst>
          </p:cNvPr>
          <p:cNvCxnSpPr>
            <a:cxnSpLocks/>
          </p:cNvCxnSpPr>
          <p:nvPr/>
        </p:nvCxnSpPr>
        <p:spPr>
          <a:xfrm>
            <a:off x="5349548" y="1113627"/>
            <a:ext cx="11066" cy="97436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Rounded Corners 42">
            <a:extLst>
              <a:ext uri="{FF2B5EF4-FFF2-40B4-BE49-F238E27FC236}">
                <a16:creationId xmlns:a16="http://schemas.microsoft.com/office/drawing/2014/main" id="{58349116-F4A3-79B3-0CAA-F2A18D60D5EE}"/>
              </a:ext>
            </a:extLst>
          </p:cNvPr>
          <p:cNvSpPr/>
          <p:nvPr/>
        </p:nvSpPr>
        <p:spPr>
          <a:xfrm>
            <a:off x="7789181" y="3061643"/>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Arrow Connector 43">
            <a:extLst>
              <a:ext uri="{FF2B5EF4-FFF2-40B4-BE49-F238E27FC236}">
                <a16:creationId xmlns:a16="http://schemas.microsoft.com/office/drawing/2014/main" id="{45246ECA-F002-EEE8-28CD-D69A76FEABFE}"/>
              </a:ext>
            </a:extLst>
          </p:cNvPr>
          <p:cNvCxnSpPr>
            <a:cxnSpLocks/>
          </p:cNvCxnSpPr>
          <p:nvPr/>
        </p:nvCxnSpPr>
        <p:spPr>
          <a:xfrm>
            <a:off x="6240599" y="3152128"/>
            <a:ext cx="1830031" cy="4917"/>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E2A859E-6D0C-F6E3-7300-622A7CBBDE1F}"/>
              </a:ext>
            </a:extLst>
          </p:cNvPr>
          <p:cNvCxnSpPr/>
          <p:nvPr/>
        </p:nvCxnSpPr>
        <p:spPr>
          <a:xfrm flipH="1">
            <a:off x="7103349" y="1354192"/>
            <a:ext cx="1082567" cy="17815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60FFFC7-F9E9-27BA-FC7E-DB8B65804052}"/>
              </a:ext>
            </a:extLst>
          </p:cNvPr>
          <p:cNvSpPr txBox="1"/>
          <p:nvPr/>
        </p:nvSpPr>
        <p:spPr>
          <a:xfrm>
            <a:off x="8066689" y="972206"/>
            <a:ext cx="20495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100 PSI</a:t>
            </a:r>
            <a:endParaRPr lang="en-US"/>
          </a:p>
        </p:txBody>
      </p:sp>
      <p:cxnSp>
        <p:nvCxnSpPr>
          <p:cNvPr id="45" name="Straight Arrow Connector 44">
            <a:extLst>
              <a:ext uri="{FF2B5EF4-FFF2-40B4-BE49-F238E27FC236}">
                <a16:creationId xmlns:a16="http://schemas.microsoft.com/office/drawing/2014/main" id="{F4491B2E-221E-666F-AFA0-C7511AB849A4}"/>
              </a:ext>
            </a:extLst>
          </p:cNvPr>
          <p:cNvCxnSpPr/>
          <p:nvPr/>
        </p:nvCxnSpPr>
        <p:spPr>
          <a:xfrm flipH="1" flipV="1">
            <a:off x="2119148" y="3551182"/>
            <a:ext cx="1365031" cy="52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3C80D8FE-AF3D-E33E-1535-2856B95BAA5F}"/>
              </a:ext>
            </a:extLst>
          </p:cNvPr>
          <p:cNvSpPr txBox="1"/>
          <p:nvPr/>
        </p:nvSpPr>
        <p:spPr>
          <a:xfrm>
            <a:off x="2075793" y="3120258"/>
            <a:ext cx="149772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Retraction</a:t>
            </a:r>
          </a:p>
        </p:txBody>
      </p:sp>
    </p:spTree>
    <p:extLst>
      <p:ext uri="{BB962C8B-B14F-4D97-AF65-F5344CB8AC3E}">
        <p14:creationId xmlns:p14="http://schemas.microsoft.com/office/powerpoint/2010/main" val="41692496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C768D3-608B-4B98-63EC-6FB5FB040198}"/>
              </a:ext>
            </a:extLst>
          </p:cNvPr>
          <p:cNvSpPr>
            <a:spLocks noGrp="1"/>
          </p:cNvSpPr>
          <p:nvPr>
            <p:ph type="sldNum" sz="quarter" idx="4"/>
          </p:nvPr>
        </p:nvSpPr>
        <p:spPr>
          <a:xfrm>
            <a:off x="11353800" y="6205048"/>
            <a:ext cx="704088" cy="365125"/>
          </a:xfrm>
        </p:spPr>
        <p:txBody>
          <a:bodyPr vert="horz" lIns="91440" tIns="45720" rIns="91440" bIns="45720" rtlCol="0" anchor="ctr">
            <a:normAutofit/>
          </a:bodyPr>
          <a:lstStyle/>
          <a:p>
            <a:pPr>
              <a:spcAft>
                <a:spcPts val="600"/>
              </a:spcAft>
            </a:pPr>
            <a:fld id="{A5AEF524-62EC-C340-82A1-9F47B6C43E55}" type="slidenum">
              <a:rPr lang="en-US" smtClean="0"/>
              <a:pPr>
                <a:spcAft>
                  <a:spcPts val="600"/>
                </a:spcAft>
              </a:pPr>
              <a:t>25</a:t>
            </a:fld>
            <a:endParaRPr lang="en-US"/>
          </a:p>
        </p:txBody>
      </p:sp>
      <p:sp>
        <p:nvSpPr>
          <p:cNvPr id="6" name="Slide Number Placeholder 4">
            <a:extLst>
              <a:ext uri="{FF2B5EF4-FFF2-40B4-BE49-F238E27FC236}">
                <a16:creationId xmlns:a16="http://schemas.microsoft.com/office/drawing/2014/main" id="{1D8C7988-589E-F328-7F6E-749EA72EECC8}"/>
              </a:ext>
            </a:extLst>
          </p:cNvPr>
          <p:cNvSpPr txBox="1">
            <a:spLocks/>
          </p:cNvSpPr>
          <p:nvPr/>
        </p:nvSpPr>
        <p:spPr>
          <a:xfrm>
            <a:off x="4960614" y="6377940"/>
            <a:ext cx="731520" cy="27432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5AEF524-62EC-C340-82A1-9F47B6C43E55}" type="slidenum">
              <a:rPr lang="en-US" sz="1200" dirty="0" smtClean="0">
                <a:solidFill>
                  <a:srgbClr val="898989"/>
                </a:solidFill>
              </a:rPr>
              <a:pPr algn="ctr"/>
              <a:t>25</a:t>
            </a:fld>
            <a:endParaRPr lang="en-US" sz="1200">
              <a:solidFill>
                <a:srgbClr val="898989"/>
              </a:solidFill>
              <a:cs typeface="Calibri"/>
            </a:endParaRPr>
          </a:p>
        </p:txBody>
      </p:sp>
      <p:sp>
        <p:nvSpPr>
          <p:cNvPr id="16" name="Footer Placeholder 3">
            <a:extLst>
              <a:ext uri="{FF2B5EF4-FFF2-40B4-BE49-F238E27FC236}">
                <a16:creationId xmlns:a16="http://schemas.microsoft.com/office/drawing/2014/main" id="{0341ED89-B76E-9E4D-9101-3C3CF25C8153}"/>
              </a:ext>
            </a:extLst>
          </p:cNvPr>
          <p:cNvSpPr txBox="1">
            <a:spLocks/>
          </p:cNvSpPr>
          <p:nvPr/>
        </p:nvSpPr>
        <p:spPr>
          <a:xfrm>
            <a:off x="533400" y="6386046"/>
            <a:ext cx="4274813" cy="274320"/>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solidFill>
                  <a:srgbClr val="898989"/>
                </a:solidFill>
                <a:ea typeface="Calibri"/>
                <a:cs typeface="Calibri"/>
              </a:rPr>
              <a:t>Clark Cooley</a:t>
            </a:r>
            <a:endParaRPr lang="en-US" sz="1200">
              <a:solidFill>
                <a:srgbClr val="898989"/>
              </a:solidFill>
            </a:endParaRPr>
          </a:p>
        </p:txBody>
      </p:sp>
      <p:sp>
        <p:nvSpPr>
          <p:cNvPr id="7" name="Title 5">
            <a:extLst>
              <a:ext uri="{FF2B5EF4-FFF2-40B4-BE49-F238E27FC236}">
                <a16:creationId xmlns:a16="http://schemas.microsoft.com/office/drawing/2014/main" id="{A1908B3B-39F0-755C-6E7C-7633B636ECD5}"/>
              </a:ext>
            </a:extLst>
          </p:cNvPr>
          <p:cNvSpPr txBox="1">
            <a:spLocks/>
          </p:cNvSpPr>
          <p:nvPr/>
        </p:nvSpPr>
        <p:spPr>
          <a:xfrm>
            <a:off x="208151" y="224468"/>
            <a:ext cx="10637743" cy="688607"/>
          </a:xfrm>
          <a:prstGeom prst="rect">
            <a:avLst/>
          </a:prstGeom>
          <a:ln>
            <a:noFill/>
          </a:ln>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t>Pneumatic Diagram</a:t>
            </a:r>
          </a:p>
        </p:txBody>
      </p:sp>
      <p:sp>
        <p:nvSpPr>
          <p:cNvPr id="2" name="Rectangle 1">
            <a:extLst>
              <a:ext uri="{FF2B5EF4-FFF2-40B4-BE49-F238E27FC236}">
                <a16:creationId xmlns:a16="http://schemas.microsoft.com/office/drawing/2014/main" id="{BDB48840-8803-EBBA-A265-D042006D8EB1}"/>
              </a:ext>
            </a:extLst>
          </p:cNvPr>
          <p:cNvSpPr/>
          <p:nvPr/>
        </p:nvSpPr>
        <p:spPr>
          <a:xfrm>
            <a:off x="286365" y="2258960"/>
            <a:ext cx="1037303" cy="2057400"/>
          </a:xfrm>
          <a:prstGeom prst="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CBB2D3D-701F-8C21-335A-DD05918BC43E}"/>
              </a:ext>
            </a:extLst>
          </p:cNvPr>
          <p:cNvSpPr/>
          <p:nvPr/>
        </p:nvSpPr>
        <p:spPr>
          <a:xfrm>
            <a:off x="595158" y="4312981"/>
            <a:ext cx="416643" cy="914400"/>
          </a:xfrm>
          <a:prstGeom prst="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C1F792F-01B8-374F-5A43-ACFC51B977BB}"/>
              </a:ext>
            </a:extLst>
          </p:cNvPr>
          <p:cNvSpPr/>
          <p:nvPr/>
        </p:nvSpPr>
        <p:spPr>
          <a:xfrm>
            <a:off x="344744" y="5230146"/>
            <a:ext cx="914400" cy="914400"/>
          </a:xfrm>
          <a:prstGeom prst="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17C314D-7DA2-7F4E-BD6F-B610C717CBE1}"/>
              </a:ext>
            </a:extLst>
          </p:cNvPr>
          <p:cNvSpPr/>
          <p:nvPr/>
        </p:nvSpPr>
        <p:spPr>
          <a:xfrm>
            <a:off x="4396365" y="2090023"/>
            <a:ext cx="1707125" cy="2370803"/>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C3669A5-2E07-D002-617A-3B8A46D38DDD}"/>
              </a:ext>
            </a:extLst>
          </p:cNvPr>
          <p:cNvSpPr/>
          <p:nvPr/>
        </p:nvSpPr>
        <p:spPr>
          <a:xfrm>
            <a:off x="1318752" y="2504766"/>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A899F3F6-CCE1-05E6-629B-FFC24A38612A}"/>
              </a:ext>
            </a:extLst>
          </p:cNvPr>
          <p:cNvSpPr/>
          <p:nvPr/>
        </p:nvSpPr>
        <p:spPr>
          <a:xfrm>
            <a:off x="1318751" y="3586313"/>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E3AB7D38-3903-3E51-BAB1-2AB4FD13D28A}"/>
              </a:ext>
            </a:extLst>
          </p:cNvPr>
          <p:cNvSpPr/>
          <p:nvPr/>
        </p:nvSpPr>
        <p:spPr>
          <a:xfrm rot="5400000">
            <a:off x="3438830" y="5349975"/>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FD027C3B-A7F8-353D-E4D9-CF4CE4264927}"/>
              </a:ext>
            </a:extLst>
          </p:cNvPr>
          <p:cNvSpPr/>
          <p:nvPr/>
        </p:nvSpPr>
        <p:spPr>
          <a:xfrm>
            <a:off x="3924299" y="2504765"/>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FCBA457-A489-9462-0582-DF359F9F0972}"/>
              </a:ext>
            </a:extLst>
          </p:cNvPr>
          <p:cNvSpPr/>
          <p:nvPr/>
        </p:nvSpPr>
        <p:spPr>
          <a:xfrm>
            <a:off x="3924299" y="3586313"/>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0126AE78-731E-C0A2-78C8-458D307EBD97}"/>
              </a:ext>
            </a:extLst>
          </p:cNvPr>
          <p:cNvSpPr/>
          <p:nvPr/>
        </p:nvSpPr>
        <p:spPr>
          <a:xfrm rot="5400000">
            <a:off x="5123029" y="1733865"/>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1366354-64DB-13DD-A9DC-8A8E3C2B94BF}"/>
              </a:ext>
            </a:extLst>
          </p:cNvPr>
          <p:cNvSpPr txBox="1"/>
          <p:nvPr/>
        </p:nvSpPr>
        <p:spPr>
          <a:xfrm>
            <a:off x="245805" y="3146403"/>
            <a:ext cx="153158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2 Stage Cylinder </a:t>
            </a:r>
            <a:endParaRPr lang="en-US" sz="1100"/>
          </a:p>
        </p:txBody>
      </p:sp>
      <p:sp>
        <p:nvSpPr>
          <p:cNvPr id="20" name="TextBox 19">
            <a:extLst>
              <a:ext uri="{FF2B5EF4-FFF2-40B4-BE49-F238E27FC236}">
                <a16:creationId xmlns:a16="http://schemas.microsoft.com/office/drawing/2014/main" id="{6063A1F4-3BB6-DA42-705E-B8A73FABD91B}"/>
              </a:ext>
            </a:extLst>
          </p:cNvPr>
          <p:cNvSpPr txBox="1"/>
          <p:nvPr/>
        </p:nvSpPr>
        <p:spPr>
          <a:xfrm>
            <a:off x="497756" y="5555305"/>
            <a:ext cx="153158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Chuck</a:t>
            </a:r>
            <a:endParaRPr lang="en-US" sz="1100"/>
          </a:p>
        </p:txBody>
      </p:sp>
      <p:sp>
        <p:nvSpPr>
          <p:cNvPr id="21" name="Rectangle 20">
            <a:extLst>
              <a:ext uri="{FF2B5EF4-FFF2-40B4-BE49-F238E27FC236}">
                <a16:creationId xmlns:a16="http://schemas.microsoft.com/office/drawing/2014/main" id="{5DFBED87-0E82-0C4B-6D5D-18144D3A7A57}"/>
              </a:ext>
            </a:extLst>
          </p:cNvPr>
          <p:cNvSpPr/>
          <p:nvPr/>
        </p:nvSpPr>
        <p:spPr>
          <a:xfrm>
            <a:off x="2189828" y="5674134"/>
            <a:ext cx="195417" cy="914400"/>
          </a:xfrm>
          <a:prstGeom prst="rect">
            <a:avLst/>
          </a:prstGeom>
          <a:solidFill>
            <a:srgbClr val="64B35B">
              <a:alpha val="41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9227C0F-BE08-5A50-82FD-B16C2A9980F2}"/>
              </a:ext>
            </a:extLst>
          </p:cNvPr>
          <p:cNvSpPr/>
          <p:nvPr/>
        </p:nvSpPr>
        <p:spPr>
          <a:xfrm>
            <a:off x="4955150" y="5674134"/>
            <a:ext cx="195417" cy="914400"/>
          </a:xfrm>
          <a:prstGeom prst="rect">
            <a:avLst/>
          </a:prstGeom>
          <a:solidFill>
            <a:srgbClr val="64B35B">
              <a:alpha val="41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E606F3F-0FF1-3984-73A2-AC8EDAC2C29A}"/>
              </a:ext>
            </a:extLst>
          </p:cNvPr>
          <p:cNvSpPr/>
          <p:nvPr/>
        </p:nvSpPr>
        <p:spPr>
          <a:xfrm>
            <a:off x="2386474" y="5674134"/>
            <a:ext cx="2567448" cy="914400"/>
          </a:xfrm>
          <a:prstGeom prst="rect">
            <a:avLst/>
          </a:prstGeom>
          <a:solidFill>
            <a:srgbClr val="64B35B">
              <a:alpha val="41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E8C9A50-BE59-1CA2-AD29-330E260C6DDE}"/>
              </a:ext>
            </a:extLst>
          </p:cNvPr>
          <p:cNvSpPr txBox="1"/>
          <p:nvPr/>
        </p:nvSpPr>
        <p:spPr>
          <a:xfrm>
            <a:off x="3011127" y="6016191"/>
            <a:ext cx="153158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2 Hand Operator</a:t>
            </a:r>
            <a:endParaRPr lang="en-US" sz="1100"/>
          </a:p>
        </p:txBody>
      </p:sp>
      <p:sp>
        <p:nvSpPr>
          <p:cNvPr id="26" name="TextBox 25">
            <a:extLst>
              <a:ext uri="{FF2B5EF4-FFF2-40B4-BE49-F238E27FC236}">
                <a16:creationId xmlns:a16="http://schemas.microsoft.com/office/drawing/2014/main" id="{90442C9E-4CFB-95CB-C7B3-FDDDDF5D6E43}"/>
              </a:ext>
            </a:extLst>
          </p:cNvPr>
          <p:cNvSpPr txBox="1"/>
          <p:nvPr/>
        </p:nvSpPr>
        <p:spPr>
          <a:xfrm>
            <a:off x="4546145" y="3021591"/>
            <a:ext cx="153158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cs typeface="Calibri"/>
              </a:rPr>
              <a:t>Air Valve</a:t>
            </a:r>
          </a:p>
        </p:txBody>
      </p:sp>
      <p:cxnSp>
        <p:nvCxnSpPr>
          <p:cNvPr id="28" name="Straight Arrow Connector 27">
            <a:extLst>
              <a:ext uri="{FF2B5EF4-FFF2-40B4-BE49-F238E27FC236}">
                <a16:creationId xmlns:a16="http://schemas.microsoft.com/office/drawing/2014/main" id="{5A1A86EE-2E7C-948B-32D7-4414EBBE58A3}"/>
              </a:ext>
            </a:extLst>
          </p:cNvPr>
          <p:cNvCxnSpPr/>
          <p:nvPr/>
        </p:nvCxnSpPr>
        <p:spPr>
          <a:xfrm flipV="1">
            <a:off x="1533831" y="2564991"/>
            <a:ext cx="2438401" cy="1351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4FCF0956-611F-1828-EFA1-4216340BD53C}"/>
              </a:ext>
            </a:extLst>
          </p:cNvPr>
          <p:cNvSpPr/>
          <p:nvPr/>
        </p:nvSpPr>
        <p:spPr>
          <a:xfrm rot="10800000">
            <a:off x="6106254" y="3041936"/>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CBB6BE0-342C-ABA9-3AD3-53D2C66D6EA9}"/>
              </a:ext>
            </a:extLst>
          </p:cNvPr>
          <p:cNvSpPr/>
          <p:nvPr/>
        </p:nvSpPr>
        <p:spPr>
          <a:xfrm>
            <a:off x="8262783" y="2140296"/>
            <a:ext cx="1037303" cy="2057400"/>
          </a:xfrm>
          <a:prstGeom prst="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F9329360-2B9A-8505-9FFF-DCFBC0643352}"/>
              </a:ext>
            </a:extLst>
          </p:cNvPr>
          <p:cNvSpPr txBox="1"/>
          <p:nvPr/>
        </p:nvSpPr>
        <p:spPr>
          <a:xfrm>
            <a:off x="8273291" y="2990228"/>
            <a:ext cx="153158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Compressed Air</a:t>
            </a:r>
          </a:p>
        </p:txBody>
      </p:sp>
      <p:cxnSp>
        <p:nvCxnSpPr>
          <p:cNvPr id="32" name="Straight Arrow Connector 31">
            <a:extLst>
              <a:ext uri="{FF2B5EF4-FFF2-40B4-BE49-F238E27FC236}">
                <a16:creationId xmlns:a16="http://schemas.microsoft.com/office/drawing/2014/main" id="{5A2FFFF0-2ED0-9CC6-9D7D-9782E0D9B0B5}"/>
              </a:ext>
            </a:extLst>
          </p:cNvPr>
          <p:cNvCxnSpPr>
            <a:cxnSpLocks/>
          </p:cNvCxnSpPr>
          <p:nvPr/>
        </p:nvCxnSpPr>
        <p:spPr>
          <a:xfrm flipV="1">
            <a:off x="1552266" y="3677265"/>
            <a:ext cx="2438401" cy="1351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93CD422-E487-60FE-5FBC-DF4D0B1615A1}"/>
              </a:ext>
            </a:extLst>
          </p:cNvPr>
          <p:cNvCxnSpPr>
            <a:cxnSpLocks/>
          </p:cNvCxnSpPr>
          <p:nvPr/>
        </p:nvCxnSpPr>
        <p:spPr>
          <a:xfrm flipV="1">
            <a:off x="1539974" y="5121378"/>
            <a:ext cx="2125000" cy="1227"/>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33735CC-D2F9-E44C-E5D4-7DC8170F49C0}"/>
              </a:ext>
            </a:extLst>
          </p:cNvPr>
          <p:cNvCxnSpPr>
            <a:cxnSpLocks/>
          </p:cNvCxnSpPr>
          <p:nvPr/>
        </p:nvCxnSpPr>
        <p:spPr>
          <a:xfrm>
            <a:off x="1539972" y="3690782"/>
            <a:ext cx="4921" cy="143674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16BB81DC-348E-6533-4503-DD1FE5984EC2}"/>
              </a:ext>
            </a:extLst>
          </p:cNvPr>
          <p:cNvSpPr/>
          <p:nvPr/>
        </p:nvSpPr>
        <p:spPr>
          <a:xfrm>
            <a:off x="1498496" y="5062691"/>
            <a:ext cx="78659" cy="909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873F38A8-55BF-91E7-BD3D-4B56230AAB23}"/>
              </a:ext>
            </a:extLst>
          </p:cNvPr>
          <p:cNvCxnSpPr>
            <a:cxnSpLocks/>
          </p:cNvCxnSpPr>
          <p:nvPr/>
        </p:nvCxnSpPr>
        <p:spPr>
          <a:xfrm>
            <a:off x="3660052" y="5122603"/>
            <a:ext cx="11066" cy="330612"/>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93A35A71-6709-BE6C-5248-043AB843D299}"/>
              </a:ext>
            </a:extLst>
          </p:cNvPr>
          <p:cNvSpPr/>
          <p:nvPr/>
        </p:nvSpPr>
        <p:spPr>
          <a:xfrm>
            <a:off x="3624721" y="5062691"/>
            <a:ext cx="78659" cy="909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7320095C-CBA6-961B-0CDB-0018759F4017}"/>
              </a:ext>
            </a:extLst>
          </p:cNvPr>
          <p:cNvCxnSpPr>
            <a:cxnSpLocks/>
          </p:cNvCxnSpPr>
          <p:nvPr/>
        </p:nvCxnSpPr>
        <p:spPr>
          <a:xfrm flipH="1">
            <a:off x="1538747" y="1164059"/>
            <a:ext cx="20930" cy="1401352"/>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0D366ED-AE6A-B84A-8AC9-61CC0E709B83}"/>
              </a:ext>
            </a:extLst>
          </p:cNvPr>
          <p:cNvCxnSpPr>
            <a:cxnSpLocks/>
          </p:cNvCxnSpPr>
          <p:nvPr/>
        </p:nvCxnSpPr>
        <p:spPr>
          <a:xfrm flipV="1">
            <a:off x="1572396" y="1105408"/>
            <a:ext cx="3814917" cy="2580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CCCA3444-CBE4-98EE-295E-695FCBA5C980}"/>
              </a:ext>
            </a:extLst>
          </p:cNvPr>
          <p:cNvSpPr/>
          <p:nvPr/>
        </p:nvSpPr>
        <p:spPr>
          <a:xfrm>
            <a:off x="1512480" y="1100332"/>
            <a:ext cx="78659" cy="909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98A3E83C-1437-2B06-D3A6-686135883750}"/>
              </a:ext>
            </a:extLst>
          </p:cNvPr>
          <p:cNvSpPr/>
          <p:nvPr/>
        </p:nvSpPr>
        <p:spPr>
          <a:xfrm>
            <a:off x="5308071" y="1073421"/>
            <a:ext cx="78659" cy="909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a:extLst>
              <a:ext uri="{FF2B5EF4-FFF2-40B4-BE49-F238E27FC236}">
                <a16:creationId xmlns:a16="http://schemas.microsoft.com/office/drawing/2014/main" id="{11CD0A6E-C0A1-C2AC-799E-347C00DDDDD3}"/>
              </a:ext>
            </a:extLst>
          </p:cNvPr>
          <p:cNvCxnSpPr>
            <a:cxnSpLocks/>
          </p:cNvCxnSpPr>
          <p:nvPr/>
        </p:nvCxnSpPr>
        <p:spPr>
          <a:xfrm>
            <a:off x="5349548" y="1113627"/>
            <a:ext cx="11066" cy="97436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Rounded Corners 42">
            <a:extLst>
              <a:ext uri="{FF2B5EF4-FFF2-40B4-BE49-F238E27FC236}">
                <a16:creationId xmlns:a16="http://schemas.microsoft.com/office/drawing/2014/main" id="{58349116-F4A3-79B3-0CAA-F2A18D60D5EE}"/>
              </a:ext>
            </a:extLst>
          </p:cNvPr>
          <p:cNvSpPr/>
          <p:nvPr/>
        </p:nvSpPr>
        <p:spPr>
          <a:xfrm>
            <a:off x="7789181" y="3061643"/>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Arrow Connector 43">
            <a:extLst>
              <a:ext uri="{FF2B5EF4-FFF2-40B4-BE49-F238E27FC236}">
                <a16:creationId xmlns:a16="http://schemas.microsoft.com/office/drawing/2014/main" id="{45246ECA-F002-EEE8-28CD-D69A76FEABFE}"/>
              </a:ext>
            </a:extLst>
          </p:cNvPr>
          <p:cNvCxnSpPr>
            <a:cxnSpLocks/>
          </p:cNvCxnSpPr>
          <p:nvPr/>
        </p:nvCxnSpPr>
        <p:spPr>
          <a:xfrm>
            <a:off x="6240599" y="3152128"/>
            <a:ext cx="1830031" cy="4917"/>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E2A859E-6D0C-F6E3-7300-622A7CBBDE1F}"/>
              </a:ext>
            </a:extLst>
          </p:cNvPr>
          <p:cNvCxnSpPr/>
          <p:nvPr/>
        </p:nvCxnSpPr>
        <p:spPr>
          <a:xfrm flipH="1">
            <a:off x="7103349" y="1354192"/>
            <a:ext cx="1082567" cy="17815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60FFFC7-F9E9-27BA-FC7E-DB8B65804052}"/>
              </a:ext>
            </a:extLst>
          </p:cNvPr>
          <p:cNvSpPr txBox="1"/>
          <p:nvPr/>
        </p:nvSpPr>
        <p:spPr>
          <a:xfrm>
            <a:off x="8066689" y="972206"/>
            <a:ext cx="20495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100 PSI</a:t>
            </a:r>
            <a:endParaRPr lang="en-US"/>
          </a:p>
        </p:txBody>
      </p:sp>
      <p:cxnSp>
        <p:nvCxnSpPr>
          <p:cNvPr id="45" name="Straight Arrow Connector 44">
            <a:extLst>
              <a:ext uri="{FF2B5EF4-FFF2-40B4-BE49-F238E27FC236}">
                <a16:creationId xmlns:a16="http://schemas.microsoft.com/office/drawing/2014/main" id="{F4491B2E-221E-666F-AFA0-C7511AB849A4}"/>
              </a:ext>
            </a:extLst>
          </p:cNvPr>
          <p:cNvCxnSpPr/>
          <p:nvPr/>
        </p:nvCxnSpPr>
        <p:spPr>
          <a:xfrm flipH="1" flipV="1">
            <a:off x="2119148" y="3551182"/>
            <a:ext cx="1365031" cy="52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028DA7F6-5832-1006-5FE6-28CD852FEDC8}"/>
              </a:ext>
            </a:extLst>
          </p:cNvPr>
          <p:cNvCxnSpPr>
            <a:cxnSpLocks/>
          </p:cNvCxnSpPr>
          <p:nvPr/>
        </p:nvCxnSpPr>
        <p:spPr>
          <a:xfrm flipH="1" flipV="1">
            <a:off x="2119148" y="2473872"/>
            <a:ext cx="1365031" cy="52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EB9D8510-060D-4CAD-6023-B0EBDE76C4FE}"/>
              </a:ext>
            </a:extLst>
          </p:cNvPr>
          <p:cNvSpPr txBox="1"/>
          <p:nvPr/>
        </p:nvSpPr>
        <p:spPr>
          <a:xfrm>
            <a:off x="2075793" y="2062655"/>
            <a:ext cx="149772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Extension</a:t>
            </a:r>
          </a:p>
        </p:txBody>
      </p:sp>
      <p:sp>
        <p:nvSpPr>
          <p:cNvPr id="48" name="TextBox 47">
            <a:extLst>
              <a:ext uri="{FF2B5EF4-FFF2-40B4-BE49-F238E27FC236}">
                <a16:creationId xmlns:a16="http://schemas.microsoft.com/office/drawing/2014/main" id="{3C80D8FE-AF3D-E33E-1535-2856B95BAA5F}"/>
              </a:ext>
            </a:extLst>
          </p:cNvPr>
          <p:cNvSpPr txBox="1"/>
          <p:nvPr/>
        </p:nvSpPr>
        <p:spPr>
          <a:xfrm>
            <a:off x="2075793" y="3120258"/>
            <a:ext cx="149772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Retraction</a:t>
            </a:r>
          </a:p>
        </p:txBody>
      </p:sp>
    </p:spTree>
    <p:extLst>
      <p:ext uri="{BB962C8B-B14F-4D97-AF65-F5344CB8AC3E}">
        <p14:creationId xmlns:p14="http://schemas.microsoft.com/office/powerpoint/2010/main" val="18422770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360814F3-01F2-257E-46DC-6F93E1DF8BE5}"/>
              </a:ext>
            </a:extLst>
          </p:cNvPr>
          <p:cNvSpPr/>
          <p:nvPr/>
        </p:nvSpPr>
        <p:spPr>
          <a:xfrm>
            <a:off x="267820" y="2091453"/>
            <a:ext cx="3052642" cy="2387367"/>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E4FDF12F-8E34-BEDF-840D-4E688714E803}"/>
              </a:ext>
            </a:extLst>
          </p:cNvPr>
          <p:cNvSpPr>
            <a:spLocks noGrp="1"/>
          </p:cNvSpPr>
          <p:nvPr>
            <p:ph type="ftr" sz="quarter" idx="11"/>
          </p:nvPr>
        </p:nvSpPr>
        <p:spPr/>
        <p:txBody>
          <a:bodyPr/>
          <a:lstStyle/>
          <a:p>
            <a:r>
              <a:rPr lang="en-US">
                <a:ea typeface="Calibri"/>
                <a:cs typeface="Calibri"/>
              </a:rPr>
              <a:t>Clark Cooley</a:t>
            </a:r>
            <a:endParaRPr lang="en-US"/>
          </a:p>
        </p:txBody>
      </p:sp>
      <p:sp>
        <p:nvSpPr>
          <p:cNvPr id="5" name="Slide Number Placeholder 4">
            <a:extLst>
              <a:ext uri="{FF2B5EF4-FFF2-40B4-BE49-F238E27FC236}">
                <a16:creationId xmlns:a16="http://schemas.microsoft.com/office/drawing/2014/main" id="{7A162161-886F-7338-DDBA-C51723BE3EE4}"/>
              </a:ext>
            </a:extLst>
          </p:cNvPr>
          <p:cNvSpPr>
            <a:spLocks noGrp="1"/>
          </p:cNvSpPr>
          <p:nvPr>
            <p:ph type="sldNum" sz="quarter" idx="12"/>
          </p:nvPr>
        </p:nvSpPr>
        <p:spPr/>
        <p:txBody>
          <a:bodyPr/>
          <a:lstStyle/>
          <a:p>
            <a:fld id="{A5AEF524-62EC-C340-82A1-9F47B6C43E55}" type="slidenum">
              <a:rPr lang="en-US" smtClean="0"/>
              <a:t>26</a:t>
            </a:fld>
            <a:endParaRPr lang="en-US"/>
          </a:p>
        </p:txBody>
      </p:sp>
      <p:sp>
        <p:nvSpPr>
          <p:cNvPr id="13" name="TextBox 12">
            <a:extLst>
              <a:ext uri="{FF2B5EF4-FFF2-40B4-BE49-F238E27FC236}">
                <a16:creationId xmlns:a16="http://schemas.microsoft.com/office/drawing/2014/main" id="{E9663318-6187-4265-CAEC-3F5614BBB416}"/>
              </a:ext>
            </a:extLst>
          </p:cNvPr>
          <p:cNvSpPr txBox="1"/>
          <p:nvPr/>
        </p:nvSpPr>
        <p:spPr>
          <a:xfrm>
            <a:off x="376209" y="2165351"/>
            <a:ext cx="2944253" cy="2585323"/>
          </a:xfrm>
          <a:prstGeom prst="rect">
            <a:avLst/>
          </a:prstGeom>
          <a:noFill/>
        </p:spPr>
        <p:txBody>
          <a:bodyPr wrap="square" lIns="91440" tIns="45720" rIns="91440" bIns="45720" rtlCol="0" anchor="t">
            <a:spAutoFit/>
          </a:bodyPr>
          <a:lstStyle/>
          <a:p>
            <a:r>
              <a:rPr lang="en-US" b="1">
                <a:solidFill>
                  <a:schemeClr val="bg1"/>
                </a:solidFill>
                <a:latin typeface="Arial" panose="020B0604020202020204" pitchFamily="34" charset="0"/>
                <a:cs typeface="Arial" panose="020B0604020202020204" pitchFamily="34" charset="0"/>
              </a:rPr>
              <a:t>Improvements:</a:t>
            </a:r>
            <a:endParaRPr lang="en-US" b="1">
              <a:solidFill>
                <a:schemeClr val="bg1"/>
              </a:solidFill>
              <a:latin typeface="Arial" panose="020B0604020202020204" pitchFamily="34" charset="0"/>
              <a:ea typeface="Calibri"/>
              <a:cs typeface="Arial" panose="020B0604020202020204" pitchFamily="34" charset="0"/>
            </a:endParaRPr>
          </a:p>
          <a:p>
            <a:pPr marL="285750" indent="-285750">
              <a:buFont typeface="Arial"/>
              <a:buChar char="•"/>
            </a:pPr>
            <a:r>
              <a:rPr lang="en-US">
                <a:solidFill>
                  <a:schemeClr val="bg1"/>
                </a:solidFill>
                <a:latin typeface="Arial" panose="020B0604020202020204" pitchFamily="34" charset="0"/>
                <a:ea typeface="Calibri"/>
                <a:cs typeface="Arial" panose="020B0604020202020204" pitchFamily="34" charset="0"/>
              </a:rPr>
              <a:t>Increased height on side walls</a:t>
            </a:r>
          </a:p>
          <a:p>
            <a:pPr marL="285750" indent="-285750">
              <a:buFont typeface="Arial"/>
              <a:buChar char="•"/>
            </a:pPr>
            <a:r>
              <a:rPr lang="en-US">
                <a:solidFill>
                  <a:schemeClr val="bg1"/>
                </a:solidFill>
                <a:latin typeface="Arial" panose="020B0604020202020204" pitchFamily="34" charset="0"/>
                <a:ea typeface="Calibri"/>
                <a:cs typeface="Arial" panose="020B0604020202020204" pitchFamily="34" charset="0"/>
              </a:rPr>
              <a:t>Increased C-shape depth &amp; height for better baseplate support</a:t>
            </a:r>
          </a:p>
          <a:p>
            <a:pPr marL="285750" indent="-285750">
              <a:buFont typeface="Arial"/>
              <a:buChar char="•"/>
            </a:pPr>
            <a:r>
              <a:rPr lang="en-US">
                <a:solidFill>
                  <a:schemeClr val="bg1"/>
                </a:solidFill>
                <a:latin typeface="Arial" panose="020B0604020202020204" pitchFamily="34" charset="0"/>
                <a:ea typeface="Calibri"/>
                <a:cs typeface="Arial" panose="020B0604020202020204" pitchFamily="34" charset="0"/>
              </a:rPr>
              <a:t>Additional slots for actuator plate</a:t>
            </a:r>
          </a:p>
          <a:p>
            <a:pPr marL="285750" indent="-285750">
              <a:buFont typeface="Arial" panose="020B0604020202020204" pitchFamily="34" charset="0"/>
              <a:buChar char="•"/>
            </a:pPr>
            <a:endParaRPr lang="en-US">
              <a:ea typeface="Calibri"/>
              <a:cs typeface="Calibri"/>
            </a:endParaRPr>
          </a:p>
        </p:txBody>
      </p:sp>
      <p:sp>
        <p:nvSpPr>
          <p:cNvPr id="14" name="Title 5">
            <a:extLst>
              <a:ext uri="{FF2B5EF4-FFF2-40B4-BE49-F238E27FC236}">
                <a16:creationId xmlns:a16="http://schemas.microsoft.com/office/drawing/2014/main" id="{9F025939-0201-B89D-8BBB-14545D1D7F02}"/>
              </a:ext>
            </a:extLst>
          </p:cNvPr>
          <p:cNvSpPr>
            <a:spLocks noGrp="1"/>
          </p:cNvSpPr>
          <p:nvPr>
            <p:ph type="title"/>
          </p:nvPr>
        </p:nvSpPr>
        <p:spPr>
          <a:xfrm>
            <a:off x="355635" y="199887"/>
            <a:ext cx="10637743" cy="688607"/>
          </a:xfrm>
          <a:ln>
            <a:noFill/>
          </a:ln>
        </p:spPr>
        <p:txBody>
          <a:bodyPr/>
          <a:lstStyle/>
          <a:p>
            <a:r>
              <a:rPr lang="en-US"/>
              <a:t>CAD Modeling: New Design</a:t>
            </a:r>
          </a:p>
        </p:txBody>
      </p:sp>
      <mc:AlternateContent xmlns:mc="http://schemas.openxmlformats.org/markup-compatibility/2006">
        <mc:Choice xmlns:am3d="http://schemas.microsoft.com/office/drawing/2017/model3d" Requires="am3d">
          <p:graphicFrame>
            <p:nvGraphicFramePr>
              <p:cNvPr id="7" name="3D Model 6">
                <a:extLst>
                  <a:ext uri="{FF2B5EF4-FFF2-40B4-BE49-F238E27FC236}">
                    <a16:creationId xmlns:a16="http://schemas.microsoft.com/office/drawing/2014/main" id="{CA880247-9BF9-CE48-B589-C31B895831F1}"/>
                  </a:ext>
                </a:extLst>
              </p:cNvPr>
              <p:cNvGraphicFramePr>
                <a:graphicFrameLocks noChangeAspect="1"/>
              </p:cNvGraphicFramePr>
              <p:nvPr/>
            </p:nvGraphicFramePr>
            <p:xfrm>
              <a:off x="3495115" y="818294"/>
              <a:ext cx="1963119" cy="5205540"/>
            </p:xfrm>
            <a:graphic>
              <a:graphicData uri="http://schemas.microsoft.com/office/drawing/2017/model3d">
                <am3d:model3d r:embed="rId2">
                  <am3d:spPr>
                    <a:xfrm>
                      <a:off x="0" y="0"/>
                      <a:ext cx="1963119" cy="5205540"/>
                    </a:xfrm>
                    <a:prstGeom prst="rect">
                      <a:avLst/>
                    </a:prstGeom>
                  </am3d:spPr>
                  <am3d:camera>
                    <am3d:pos x="0" y="0" z="51924292"/>
                    <am3d:up dx="0" dy="36000000" dz="0"/>
                    <am3d:lookAt x="0" y="0" z="0"/>
                    <am3d:perspective fov="2700000"/>
                  </am3d:camera>
                  <am3d:trans>
                    <am3d:meterPerModelUnit n="23445" d="1000000"/>
                    <am3d:preTrans dx="8783495" dy="5667231" dz="18000000"/>
                    <am3d:scale>
                      <am3d:sx n="1000000" d="1000000"/>
                      <am3d:sy n="1000000" d="1000000"/>
                      <am3d:sz n="1000000" d="1000000"/>
                    </am3d:scale>
                    <am3d:rot ax="5400001" ay="-1799999" az="-1"/>
                    <am3d:postTrans dx="0" dy="0" dz="0"/>
                  </am3d:trans>
                  <am3d:raster rName="Office3DRenderer" rVer="16.0.8326">
                    <am3d:blip r:embed="rId3"/>
                  </am3d:raster>
                  <am3d:objViewport viewportSz="53445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a:extLst>
                  <a:ext uri="{FF2B5EF4-FFF2-40B4-BE49-F238E27FC236}">
                    <a16:creationId xmlns:a16="http://schemas.microsoft.com/office/drawing/2014/main" id="{CA880247-9BF9-CE48-B589-C31B895831F1}"/>
                  </a:ext>
                </a:extLst>
              </p:cNvPr>
              <p:cNvPicPr>
                <a:picLocks noGrp="1" noRot="1" noChangeAspect="1" noMove="1" noResize="1" noEditPoints="1" noAdjustHandles="1" noChangeArrowheads="1" noChangeShapeType="1" noCrop="1"/>
              </p:cNvPicPr>
              <p:nvPr/>
            </p:nvPicPr>
            <p:blipFill>
              <a:blip r:embed="rId3"/>
              <a:stretch>
                <a:fillRect/>
              </a:stretch>
            </p:blipFill>
            <p:spPr>
              <a:xfrm>
                <a:off x="3495115" y="818294"/>
                <a:ext cx="1963119" cy="520554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 name="3D Model 7">
                <a:extLst>
                  <a:ext uri="{FF2B5EF4-FFF2-40B4-BE49-F238E27FC236}">
                    <a16:creationId xmlns:a16="http://schemas.microsoft.com/office/drawing/2014/main" id="{879038CF-D835-BA67-4D22-949B43932E02}"/>
                  </a:ext>
                </a:extLst>
              </p:cNvPr>
              <p:cNvGraphicFramePr>
                <a:graphicFrameLocks noChangeAspect="1"/>
              </p:cNvGraphicFramePr>
              <p:nvPr/>
            </p:nvGraphicFramePr>
            <p:xfrm>
              <a:off x="8379725" y="960443"/>
              <a:ext cx="1808791" cy="4847253"/>
            </p:xfrm>
            <a:graphic>
              <a:graphicData uri="http://schemas.microsoft.com/office/drawing/2017/model3d">
                <am3d:model3d r:embed="rId2">
                  <am3d:spPr>
                    <a:xfrm>
                      <a:off x="0" y="0"/>
                      <a:ext cx="1808791" cy="4847253"/>
                    </a:xfrm>
                    <a:prstGeom prst="rect">
                      <a:avLst/>
                    </a:prstGeom>
                  </am3d:spPr>
                  <am3d:camera>
                    <am3d:pos x="0" y="0" z="51924292"/>
                    <am3d:up dx="0" dy="36000000" dz="0"/>
                    <am3d:lookAt x="0" y="0" z="0"/>
                    <am3d:perspective fov="2700000"/>
                  </am3d:camera>
                  <am3d:trans>
                    <am3d:meterPerModelUnit n="23445" d="1000000"/>
                    <am3d:preTrans dx="8783495" dy="5667231" dz="18000000"/>
                    <am3d:scale>
                      <am3d:sx n="1000000" d="1000000"/>
                      <am3d:sy n="1000000" d="1000000"/>
                      <am3d:sz n="1000000" d="1000000"/>
                    </am3d:scale>
                    <am3d:rot ax="5400002" ay="3" az="2"/>
                    <am3d:postTrans dx="0" dy="0" dz="0"/>
                  </am3d:trans>
                  <am3d:raster rName="Office3DRenderer" rVer="16.0.8326">
                    <am3d:blip r:embed="rId4"/>
                  </am3d:raster>
                  <am3d:objViewport viewportSz="541836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a:extLst>
                  <a:ext uri="{FF2B5EF4-FFF2-40B4-BE49-F238E27FC236}">
                    <a16:creationId xmlns:a16="http://schemas.microsoft.com/office/drawing/2014/main" id="{879038CF-D835-BA67-4D22-949B43932E02}"/>
                  </a:ext>
                </a:extLst>
              </p:cNvPr>
              <p:cNvPicPr>
                <a:picLocks noGrp="1" noRot="1" noChangeAspect="1" noMove="1" noResize="1" noEditPoints="1" noAdjustHandles="1" noChangeArrowheads="1" noChangeShapeType="1" noCrop="1"/>
              </p:cNvPicPr>
              <p:nvPr/>
            </p:nvPicPr>
            <p:blipFill>
              <a:blip r:embed="rId4"/>
              <a:stretch>
                <a:fillRect/>
              </a:stretch>
            </p:blipFill>
            <p:spPr>
              <a:xfrm>
                <a:off x="8379725" y="960443"/>
                <a:ext cx="1808791" cy="48472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 name="3D Model 1">
                <a:extLst>
                  <a:ext uri="{FF2B5EF4-FFF2-40B4-BE49-F238E27FC236}">
                    <a16:creationId xmlns:a16="http://schemas.microsoft.com/office/drawing/2014/main" id="{972F4823-9089-8F48-A0F3-F72F9E2CE6F3}"/>
                  </a:ext>
                </a:extLst>
              </p:cNvPr>
              <p:cNvGraphicFramePr>
                <a:graphicFrameLocks noChangeAspect="1"/>
              </p:cNvGraphicFramePr>
              <p:nvPr/>
            </p:nvGraphicFramePr>
            <p:xfrm>
              <a:off x="6315728" y="780026"/>
              <a:ext cx="1468662" cy="5208086"/>
            </p:xfrm>
            <a:graphic>
              <a:graphicData uri="http://schemas.microsoft.com/office/drawing/2017/model3d">
                <am3d:model3d r:embed="rId2">
                  <am3d:spPr>
                    <a:xfrm>
                      <a:off x="0" y="0"/>
                      <a:ext cx="1468662" cy="5208086"/>
                    </a:xfrm>
                    <a:prstGeom prst="rect">
                      <a:avLst/>
                    </a:prstGeom>
                  </am3d:spPr>
                  <am3d:camera>
                    <am3d:pos x="0" y="0" z="51924292"/>
                    <am3d:up dx="0" dy="36000000" dz="0"/>
                    <am3d:lookAt x="0" y="0" z="0"/>
                    <am3d:perspective fov="2700000"/>
                  </am3d:camera>
                  <am3d:trans>
                    <am3d:meterPerModelUnit n="23445" d="1000000"/>
                    <am3d:preTrans dx="8783495" dy="5667231" dz="18000000"/>
                    <am3d:scale>
                      <am3d:sx n="1000000" d="1000000"/>
                      <am3d:sy n="1000000" d="1000000"/>
                      <am3d:sz n="1000000" d="1000000"/>
                    </am3d:scale>
                    <am3d:rot ax="5399999" ay="-5400000"/>
                    <am3d:postTrans dx="0" dy="0" dz="0"/>
                  </am3d:trans>
                  <am3d:raster rName="Office3DRenderer" rVer="16.0.8326">
                    <am3d:blip r:embed="rId5"/>
                  </am3d:raster>
                  <am3d:objViewport viewportSz="541837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a:extLst>
                  <a:ext uri="{FF2B5EF4-FFF2-40B4-BE49-F238E27FC236}">
                    <a16:creationId xmlns:a16="http://schemas.microsoft.com/office/drawing/2014/main" id="{972F4823-9089-8F48-A0F3-F72F9E2CE6F3}"/>
                  </a:ext>
                </a:extLst>
              </p:cNvPr>
              <p:cNvPicPr>
                <a:picLocks noGrp="1" noRot="1" noChangeAspect="1" noMove="1" noResize="1" noEditPoints="1" noAdjustHandles="1" noChangeArrowheads="1" noChangeShapeType="1" noCrop="1"/>
              </p:cNvPicPr>
              <p:nvPr/>
            </p:nvPicPr>
            <p:blipFill>
              <a:blip r:embed="rId5"/>
              <a:stretch>
                <a:fillRect/>
              </a:stretch>
            </p:blipFill>
            <p:spPr>
              <a:xfrm>
                <a:off x="6315728" y="780026"/>
                <a:ext cx="1468662" cy="5208086"/>
              </a:xfrm>
              <a:prstGeom prst="rect">
                <a:avLst/>
              </a:prstGeom>
            </p:spPr>
          </p:pic>
        </mc:Fallback>
      </mc:AlternateContent>
    </p:spTree>
    <p:extLst>
      <p:ext uri="{BB962C8B-B14F-4D97-AF65-F5344CB8AC3E}">
        <p14:creationId xmlns:p14="http://schemas.microsoft.com/office/powerpoint/2010/main" val="40979442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4FDF12F-8E34-BEDF-840D-4E688714E803}"/>
              </a:ext>
            </a:extLst>
          </p:cNvPr>
          <p:cNvSpPr>
            <a:spLocks noGrp="1"/>
          </p:cNvSpPr>
          <p:nvPr>
            <p:ph type="ftr" sz="quarter" idx="11"/>
          </p:nvPr>
        </p:nvSpPr>
        <p:spPr/>
        <p:txBody>
          <a:bodyPr/>
          <a:lstStyle/>
          <a:p>
            <a:r>
              <a:rPr lang="en-US">
                <a:ea typeface="Calibri"/>
                <a:cs typeface="Calibri"/>
              </a:rPr>
              <a:t>Clark Cooley</a:t>
            </a:r>
            <a:endParaRPr lang="en-US"/>
          </a:p>
        </p:txBody>
      </p:sp>
      <p:sp>
        <p:nvSpPr>
          <p:cNvPr id="5" name="Slide Number Placeholder 4">
            <a:extLst>
              <a:ext uri="{FF2B5EF4-FFF2-40B4-BE49-F238E27FC236}">
                <a16:creationId xmlns:a16="http://schemas.microsoft.com/office/drawing/2014/main" id="{7A162161-886F-7338-DDBA-C51723BE3EE4}"/>
              </a:ext>
            </a:extLst>
          </p:cNvPr>
          <p:cNvSpPr>
            <a:spLocks noGrp="1"/>
          </p:cNvSpPr>
          <p:nvPr>
            <p:ph type="sldNum" sz="quarter" idx="12"/>
          </p:nvPr>
        </p:nvSpPr>
        <p:spPr/>
        <p:txBody>
          <a:bodyPr/>
          <a:lstStyle/>
          <a:p>
            <a:fld id="{A5AEF524-62EC-C340-82A1-9F47B6C43E55}" type="slidenum">
              <a:rPr lang="en-US" smtClean="0"/>
              <a:t>27</a:t>
            </a:fld>
            <a:endParaRPr lang="en-US"/>
          </a:p>
        </p:txBody>
      </p:sp>
      <p:sp>
        <p:nvSpPr>
          <p:cNvPr id="14" name="Title 5">
            <a:extLst>
              <a:ext uri="{FF2B5EF4-FFF2-40B4-BE49-F238E27FC236}">
                <a16:creationId xmlns:a16="http://schemas.microsoft.com/office/drawing/2014/main" id="{9F025939-0201-B89D-8BBB-14545D1D7F02}"/>
              </a:ext>
            </a:extLst>
          </p:cNvPr>
          <p:cNvSpPr>
            <a:spLocks noGrp="1"/>
          </p:cNvSpPr>
          <p:nvPr>
            <p:ph type="title"/>
          </p:nvPr>
        </p:nvSpPr>
        <p:spPr>
          <a:xfrm>
            <a:off x="355635" y="199887"/>
            <a:ext cx="10637743" cy="688607"/>
          </a:xfrm>
          <a:ln>
            <a:noFill/>
          </a:ln>
        </p:spPr>
        <p:txBody>
          <a:bodyPr/>
          <a:lstStyle/>
          <a:p>
            <a:r>
              <a:rPr lang="en-US"/>
              <a:t>CAD Modeling: New Design</a:t>
            </a:r>
          </a:p>
        </p:txBody>
      </p:sp>
      <mc:AlternateContent xmlns:mc="http://schemas.openxmlformats.org/markup-compatibility/2006">
        <mc:Choice xmlns:am3d="http://schemas.microsoft.com/office/drawing/2017/model3d" Requires="am3d">
          <p:graphicFrame>
            <p:nvGraphicFramePr>
              <p:cNvPr id="8" name="3D Model 7">
                <a:extLst>
                  <a:ext uri="{FF2B5EF4-FFF2-40B4-BE49-F238E27FC236}">
                    <a16:creationId xmlns:a16="http://schemas.microsoft.com/office/drawing/2014/main" id="{879038CF-D835-BA67-4D22-949B43932E02}"/>
                  </a:ext>
                </a:extLst>
              </p:cNvPr>
              <p:cNvGraphicFramePr>
                <a:graphicFrameLocks noChangeAspect="1"/>
              </p:cNvGraphicFramePr>
              <p:nvPr>
                <p:extLst>
                  <p:ext uri="{D42A27DB-BD31-4B8C-83A1-F6EECF244321}">
                    <p14:modId xmlns:p14="http://schemas.microsoft.com/office/powerpoint/2010/main" val="2118438058"/>
                  </p:ext>
                </p:extLst>
              </p:nvPr>
            </p:nvGraphicFramePr>
            <p:xfrm>
              <a:off x="6208836" y="862218"/>
              <a:ext cx="1808791" cy="4847253"/>
            </p:xfrm>
            <a:graphic>
              <a:graphicData uri="http://schemas.microsoft.com/office/drawing/2017/model3d">
                <am3d:model3d r:embed="rId2">
                  <am3d:spPr>
                    <a:xfrm>
                      <a:off x="0" y="0"/>
                      <a:ext cx="1808791" cy="4847253"/>
                    </a:xfrm>
                    <a:prstGeom prst="rect">
                      <a:avLst/>
                    </a:prstGeom>
                  </am3d:spPr>
                  <am3d:camera>
                    <am3d:pos x="0" y="0" z="51924292"/>
                    <am3d:up dx="0" dy="36000000" dz="0"/>
                    <am3d:lookAt x="0" y="0" z="0"/>
                    <am3d:perspective fov="2700000"/>
                  </am3d:camera>
                  <am3d:trans>
                    <am3d:meterPerModelUnit n="23445" d="1000000"/>
                    <am3d:preTrans dx="8783495" dy="5667231" dz="18000000"/>
                    <am3d:scale>
                      <am3d:sx n="1000000" d="1000000"/>
                      <am3d:sy n="1000000" d="1000000"/>
                      <am3d:sz n="1000000" d="1000000"/>
                    </am3d:scale>
                    <am3d:rot ax="5400002" ay="3" az="2"/>
                    <am3d:postTrans dx="0" dy="0" dz="0"/>
                  </am3d:trans>
                  <am3d:raster rName="Office3DRenderer" rVer="16.0.8326">
                    <am3d:blip r:embed="rId3"/>
                  </am3d:raster>
                  <am3d:objViewport viewportSz="541836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a:extLst>
                  <a:ext uri="{FF2B5EF4-FFF2-40B4-BE49-F238E27FC236}">
                    <a16:creationId xmlns:a16="http://schemas.microsoft.com/office/drawing/2014/main" id="{879038CF-D835-BA67-4D22-949B43932E02}"/>
                  </a:ext>
                </a:extLst>
              </p:cNvPr>
              <p:cNvPicPr>
                <a:picLocks noGrp="1" noRot="1" noChangeAspect="1" noMove="1" noResize="1" noEditPoints="1" noAdjustHandles="1" noChangeArrowheads="1" noChangeShapeType="1" noCrop="1"/>
              </p:cNvPicPr>
              <p:nvPr/>
            </p:nvPicPr>
            <p:blipFill>
              <a:blip r:embed="rId3"/>
              <a:stretch>
                <a:fillRect/>
              </a:stretch>
            </p:blipFill>
            <p:spPr>
              <a:xfrm>
                <a:off x="6208836" y="862218"/>
                <a:ext cx="1808791" cy="4847253"/>
              </a:xfrm>
              <a:prstGeom prst="rect">
                <a:avLst/>
              </a:prstGeom>
            </p:spPr>
          </p:pic>
        </mc:Fallback>
      </mc:AlternateContent>
      <p:cxnSp>
        <p:nvCxnSpPr>
          <p:cNvPr id="9" name="Straight Arrow Connector 8">
            <a:extLst>
              <a:ext uri="{FF2B5EF4-FFF2-40B4-BE49-F238E27FC236}">
                <a16:creationId xmlns:a16="http://schemas.microsoft.com/office/drawing/2014/main" id="{A2E9B7B9-BD35-F987-B6CC-34DE304CF54D}"/>
              </a:ext>
            </a:extLst>
          </p:cNvPr>
          <p:cNvCxnSpPr>
            <a:cxnSpLocks/>
          </p:cNvCxnSpPr>
          <p:nvPr/>
        </p:nvCxnSpPr>
        <p:spPr>
          <a:xfrm flipH="1">
            <a:off x="5646429" y="2983503"/>
            <a:ext cx="1004711" cy="11287"/>
          </a:xfrm>
          <a:prstGeom prst="straightConnector1">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E8FB8AB-1870-EA43-0327-8412ACC6056E}"/>
              </a:ext>
            </a:extLst>
          </p:cNvPr>
          <p:cNvCxnSpPr>
            <a:cxnSpLocks/>
          </p:cNvCxnSpPr>
          <p:nvPr/>
        </p:nvCxnSpPr>
        <p:spPr>
          <a:xfrm flipH="1">
            <a:off x="5722216" y="5700216"/>
            <a:ext cx="853139" cy="0"/>
          </a:xfrm>
          <a:prstGeom prst="straightConnector1">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29DF40B-D469-B7E8-9E18-0D6354B7C8D9}"/>
              </a:ext>
            </a:extLst>
          </p:cNvPr>
          <p:cNvSpPr txBox="1"/>
          <p:nvPr/>
        </p:nvSpPr>
        <p:spPr>
          <a:xfrm>
            <a:off x="4833719" y="4061960"/>
            <a:ext cx="114466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accent3"/>
                </a:solidFill>
                <a:ea typeface="Calibri"/>
                <a:cs typeface="Arial"/>
              </a:rPr>
              <a:t>Height: 24 in (610 mm)</a:t>
            </a:r>
            <a:endParaRPr lang="en-US" sz="1200" b="1">
              <a:solidFill>
                <a:schemeClr val="accent3"/>
              </a:solidFill>
              <a:ea typeface="Calibri"/>
              <a:cs typeface="Arial" panose="020B0604020202020204" pitchFamily="34" charset="0"/>
            </a:endParaRPr>
          </a:p>
        </p:txBody>
      </p:sp>
      <p:sp>
        <p:nvSpPr>
          <p:cNvPr id="27" name="TextBox 26">
            <a:extLst>
              <a:ext uri="{FF2B5EF4-FFF2-40B4-BE49-F238E27FC236}">
                <a16:creationId xmlns:a16="http://schemas.microsoft.com/office/drawing/2014/main" id="{F09F0CC3-C273-029B-3EDD-404841930DF3}"/>
              </a:ext>
            </a:extLst>
          </p:cNvPr>
          <p:cNvSpPr txBox="1"/>
          <p:nvPr/>
        </p:nvSpPr>
        <p:spPr>
          <a:xfrm>
            <a:off x="6481328" y="6085416"/>
            <a:ext cx="127752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bg2"/>
                </a:solidFill>
                <a:latin typeface="Arial"/>
                <a:ea typeface="Calibri"/>
                <a:cs typeface="Arial"/>
              </a:rPr>
              <a:t>Width: 10 in (</a:t>
            </a:r>
            <a:r>
              <a:rPr lang="en-US" sz="1200" b="1">
                <a:solidFill>
                  <a:schemeClr val="bg2"/>
                </a:solidFill>
                <a:latin typeface="Calibri"/>
                <a:ea typeface="Calibri"/>
                <a:cs typeface="Calibri"/>
              </a:rPr>
              <a:t>254 mm)</a:t>
            </a:r>
            <a:endParaRPr lang="en-US" sz="1400" b="1">
              <a:solidFill>
                <a:schemeClr val="bg2"/>
              </a:solidFill>
              <a:latin typeface="Calibri"/>
              <a:ea typeface="Calibri"/>
              <a:cs typeface="Calibri"/>
            </a:endParaRPr>
          </a:p>
        </p:txBody>
      </p:sp>
      <p:sp>
        <p:nvSpPr>
          <p:cNvPr id="28" name="TextBox 27">
            <a:extLst>
              <a:ext uri="{FF2B5EF4-FFF2-40B4-BE49-F238E27FC236}">
                <a16:creationId xmlns:a16="http://schemas.microsoft.com/office/drawing/2014/main" id="{9A8A8BE2-341B-9E69-049B-144F3B4AFA83}"/>
              </a:ext>
            </a:extLst>
          </p:cNvPr>
          <p:cNvSpPr txBox="1"/>
          <p:nvPr/>
        </p:nvSpPr>
        <p:spPr>
          <a:xfrm>
            <a:off x="2655785" y="2074852"/>
            <a:ext cx="112241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accent1"/>
                </a:solidFill>
                <a:latin typeface="Calibri"/>
                <a:ea typeface="Calibri"/>
                <a:cs typeface="Arial"/>
              </a:rPr>
              <a:t>Depth: 12 in (305 mm)</a:t>
            </a:r>
            <a:endParaRPr lang="en-US">
              <a:solidFill>
                <a:schemeClr val="accent1"/>
              </a:solidFill>
              <a:latin typeface="Arial"/>
              <a:ea typeface="Calibri"/>
              <a:cs typeface="Arial"/>
            </a:endParaRPr>
          </a:p>
        </p:txBody>
      </p:sp>
      <p:cxnSp>
        <p:nvCxnSpPr>
          <p:cNvPr id="34" name="Straight Arrow Connector 33">
            <a:extLst>
              <a:ext uri="{FF2B5EF4-FFF2-40B4-BE49-F238E27FC236}">
                <a16:creationId xmlns:a16="http://schemas.microsoft.com/office/drawing/2014/main" id="{C6C17900-63DF-03FE-299A-8FA9108D1C73}"/>
              </a:ext>
            </a:extLst>
          </p:cNvPr>
          <p:cNvCxnSpPr>
            <a:cxnSpLocks/>
          </p:cNvCxnSpPr>
          <p:nvPr/>
        </p:nvCxnSpPr>
        <p:spPr>
          <a:xfrm flipH="1" flipV="1">
            <a:off x="7664827" y="5687687"/>
            <a:ext cx="7525" cy="590786"/>
          </a:xfrm>
          <a:prstGeom prst="straightConnector1">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AA4A209F-57C1-7F83-3802-0A1CA080EC3C}"/>
              </a:ext>
            </a:extLst>
          </p:cNvPr>
          <p:cNvCxnSpPr>
            <a:cxnSpLocks/>
          </p:cNvCxnSpPr>
          <p:nvPr/>
        </p:nvCxnSpPr>
        <p:spPr>
          <a:xfrm flipH="1" flipV="1">
            <a:off x="6567830" y="5687687"/>
            <a:ext cx="7525" cy="590786"/>
          </a:xfrm>
          <a:prstGeom prst="straightConnector1">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m3d="http://schemas.microsoft.com/office/drawing/2017/model3d" Requires="am3d">
          <p:graphicFrame>
            <p:nvGraphicFramePr>
              <p:cNvPr id="2" name="3D Model 1">
                <a:extLst>
                  <a:ext uri="{FF2B5EF4-FFF2-40B4-BE49-F238E27FC236}">
                    <a16:creationId xmlns:a16="http://schemas.microsoft.com/office/drawing/2014/main" id="{972F4823-9089-8F48-A0F3-F72F9E2CE6F3}"/>
                  </a:ext>
                </a:extLst>
              </p:cNvPr>
              <p:cNvGraphicFramePr>
                <a:graphicFrameLocks noChangeAspect="1"/>
              </p:cNvGraphicFramePr>
              <p:nvPr>
                <p:extLst>
                  <p:ext uri="{D42A27DB-BD31-4B8C-83A1-F6EECF244321}">
                    <p14:modId xmlns:p14="http://schemas.microsoft.com/office/powerpoint/2010/main" val="752233647"/>
                  </p:ext>
                </p:extLst>
              </p:nvPr>
            </p:nvGraphicFramePr>
            <p:xfrm>
              <a:off x="1923853" y="802512"/>
              <a:ext cx="1468662" cy="5208086"/>
            </p:xfrm>
            <a:graphic>
              <a:graphicData uri="http://schemas.microsoft.com/office/drawing/2017/model3d">
                <am3d:model3d r:embed="rId2">
                  <am3d:spPr>
                    <a:xfrm>
                      <a:off x="0" y="0"/>
                      <a:ext cx="1468662" cy="5208086"/>
                    </a:xfrm>
                    <a:prstGeom prst="rect">
                      <a:avLst/>
                    </a:prstGeom>
                  </am3d:spPr>
                  <am3d:camera>
                    <am3d:pos x="0" y="0" z="51924292"/>
                    <am3d:up dx="0" dy="36000000" dz="0"/>
                    <am3d:lookAt x="0" y="0" z="0"/>
                    <am3d:perspective fov="2700000"/>
                  </am3d:camera>
                  <am3d:trans>
                    <am3d:meterPerModelUnit n="23445" d="1000000"/>
                    <am3d:preTrans dx="8783495" dy="5667231" dz="18000000"/>
                    <am3d:scale>
                      <am3d:sx n="1000000" d="1000000"/>
                      <am3d:sy n="1000000" d="1000000"/>
                      <am3d:sz n="1000000" d="1000000"/>
                    </am3d:scale>
                    <am3d:rot ax="5399999" ay="-5400000"/>
                    <am3d:postTrans dx="0" dy="0" dz="0"/>
                  </am3d:trans>
                  <am3d:raster rName="Office3DRenderer" rVer="16.0.8326">
                    <am3d:blip r:embed="rId4"/>
                  </am3d:raster>
                  <am3d:objViewport viewportSz="541837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a:extLst>
                  <a:ext uri="{FF2B5EF4-FFF2-40B4-BE49-F238E27FC236}">
                    <a16:creationId xmlns:a16="http://schemas.microsoft.com/office/drawing/2014/main" id="{972F4823-9089-8F48-A0F3-F72F9E2CE6F3}"/>
                  </a:ext>
                </a:extLst>
              </p:cNvPr>
              <p:cNvPicPr>
                <a:picLocks noGrp="1" noRot="1" noChangeAspect="1" noMove="1" noResize="1" noEditPoints="1" noAdjustHandles="1" noChangeArrowheads="1" noChangeShapeType="1" noCrop="1"/>
              </p:cNvPicPr>
              <p:nvPr/>
            </p:nvPicPr>
            <p:blipFill>
              <a:blip r:embed="rId4"/>
              <a:stretch>
                <a:fillRect/>
              </a:stretch>
            </p:blipFill>
            <p:spPr>
              <a:xfrm>
                <a:off x="1923853" y="802512"/>
                <a:ext cx="1468662" cy="5208086"/>
              </a:xfrm>
              <a:prstGeom prst="rect">
                <a:avLst/>
              </a:prstGeom>
            </p:spPr>
          </p:pic>
        </mc:Fallback>
      </mc:AlternateContent>
      <p:cxnSp>
        <p:nvCxnSpPr>
          <p:cNvPr id="6" name="Straight Arrow Connector 5">
            <a:extLst>
              <a:ext uri="{FF2B5EF4-FFF2-40B4-BE49-F238E27FC236}">
                <a16:creationId xmlns:a16="http://schemas.microsoft.com/office/drawing/2014/main" id="{05029DAB-84F2-D22A-78E7-28055CF8385D}"/>
              </a:ext>
            </a:extLst>
          </p:cNvPr>
          <p:cNvCxnSpPr>
            <a:cxnSpLocks/>
          </p:cNvCxnSpPr>
          <p:nvPr/>
        </p:nvCxnSpPr>
        <p:spPr>
          <a:xfrm>
            <a:off x="5978387" y="2983503"/>
            <a:ext cx="0" cy="2705426"/>
          </a:xfrm>
          <a:prstGeom prst="straightConnector1">
            <a:avLst/>
          </a:prstGeom>
          <a:ln w="38100">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071557A-3045-2374-54E9-6C176C76AA32}"/>
              </a:ext>
            </a:extLst>
          </p:cNvPr>
          <p:cNvCxnSpPr/>
          <p:nvPr/>
        </p:nvCxnSpPr>
        <p:spPr>
          <a:xfrm>
            <a:off x="6575355" y="5983080"/>
            <a:ext cx="1089472" cy="0"/>
          </a:xfrm>
          <a:prstGeom prst="straightConnector1">
            <a:avLst/>
          </a:prstGeom>
          <a:ln w="38100">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E28F009-E9B2-D9E1-1E5A-F6B73E5E3C69}"/>
              </a:ext>
            </a:extLst>
          </p:cNvPr>
          <p:cNvCxnSpPr>
            <a:cxnSpLocks/>
          </p:cNvCxnSpPr>
          <p:nvPr/>
        </p:nvCxnSpPr>
        <p:spPr>
          <a:xfrm flipV="1">
            <a:off x="3333938" y="2606997"/>
            <a:ext cx="0" cy="948245"/>
          </a:xfrm>
          <a:prstGeom prst="straightConnector1">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7D73BED-64AE-AA65-2DEA-4AFBC80F3CBA}"/>
              </a:ext>
            </a:extLst>
          </p:cNvPr>
          <p:cNvCxnSpPr>
            <a:cxnSpLocks/>
          </p:cNvCxnSpPr>
          <p:nvPr/>
        </p:nvCxnSpPr>
        <p:spPr>
          <a:xfrm flipV="1">
            <a:off x="1977633" y="2606997"/>
            <a:ext cx="0" cy="948245"/>
          </a:xfrm>
          <a:prstGeom prst="straightConnector1">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10C5ED3-9207-649F-3AB1-65DD590CFC18}"/>
              </a:ext>
            </a:extLst>
          </p:cNvPr>
          <p:cNvCxnSpPr>
            <a:cxnSpLocks/>
          </p:cNvCxnSpPr>
          <p:nvPr/>
        </p:nvCxnSpPr>
        <p:spPr>
          <a:xfrm>
            <a:off x="1977633" y="2811231"/>
            <a:ext cx="1356305" cy="0"/>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FA1E92D-7F1E-0764-A717-56D749CB2485}"/>
              </a:ext>
            </a:extLst>
          </p:cNvPr>
          <p:cNvCxnSpPr>
            <a:cxnSpLocks/>
          </p:cNvCxnSpPr>
          <p:nvPr/>
        </p:nvCxnSpPr>
        <p:spPr>
          <a:xfrm flipV="1">
            <a:off x="3333938" y="3601656"/>
            <a:ext cx="0" cy="158302"/>
          </a:xfrm>
          <a:prstGeom prst="straightConnector1">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EF6E479C-1C64-56F4-6BE9-092AA1BF324B}"/>
              </a:ext>
            </a:extLst>
          </p:cNvPr>
          <p:cNvCxnSpPr>
            <a:cxnSpLocks/>
          </p:cNvCxnSpPr>
          <p:nvPr/>
        </p:nvCxnSpPr>
        <p:spPr>
          <a:xfrm flipV="1">
            <a:off x="3333938" y="3822295"/>
            <a:ext cx="0" cy="158302"/>
          </a:xfrm>
          <a:prstGeom prst="straightConnector1">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0B8F41C8-89D2-20FD-3AB1-AA79D828DC94}"/>
              </a:ext>
            </a:extLst>
          </p:cNvPr>
          <p:cNvCxnSpPr>
            <a:cxnSpLocks/>
          </p:cNvCxnSpPr>
          <p:nvPr/>
        </p:nvCxnSpPr>
        <p:spPr>
          <a:xfrm flipV="1">
            <a:off x="3333938" y="4052299"/>
            <a:ext cx="0" cy="158302"/>
          </a:xfrm>
          <a:prstGeom prst="straightConnector1">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186833C-7C13-9A56-F001-DB48F4284F5B}"/>
              </a:ext>
            </a:extLst>
          </p:cNvPr>
          <p:cNvCxnSpPr>
            <a:cxnSpLocks/>
          </p:cNvCxnSpPr>
          <p:nvPr/>
        </p:nvCxnSpPr>
        <p:spPr>
          <a:xfrm flipV="1">
            <a:off x="3333938" y="4272938"/>
            <a:ext cx="0" cy="158302"/>
          </a:xfrm>
          <a:prstGeom prst="straightConnector1">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EE169C7C-0B3A-DED3-0A90-22C5B6FCCAB4}"/>
              </a:ext>
            </a:extLst>
          </p:cNvPr>
          <p:cNvCxnSpPr>
            <a:cxnSpLocks/>
          </p:cNvCxnSpPr>
          <p:nvPr/>
        </p:nvCxnSpPr>
        <p:spPr>
          <a:xfrm flipV="1">
            <a:off x="3333938" y="4493644"/>
            <a:ext cx="0" cy="158302"/>
          </a:xfrm>
          <a:prstGeom prst="straightConnector1">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8C2C6E0-38BF-6BC0-0A7C-D50292A000F5}"/>
              </a:ext>
            </a:extLst>
          </p:cNvPr>
          <p:cNvCxnSpPr>
            <a:cxnSpLocks/>
          </p:cNvCxnSpPr>
          <p:nvPr/>
        </p:nvCxnSpPr>
        <p:spPr>
          <a:xfrm flipV="1">
            <a:off x="3333938" y="4714283"/>
            <a:ext cx="0" cy="158302"/>
          </a:xfrm>
          <a:prstGeom prst="straightConnector1">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348B1938-D0DA-6EEA-58ED-DE4D40DE2395}"/>
              </a:ext>
            </a:extLst>
          </p:cNvPr>
          <p:cNvCxnSpPr>
            <a:cxnSpLocks/>
          </p:cNvCxnSpPr>
          <p:nvPr/>
        </p:nvCxnSpPr>
        <p:spPr>
          <a:xfrm flipV="1">
            <a:off x="3333938" y="4944287"/>
            <a:ext cx="0" cy="158302"/>
          </a:xfrm>
          <a:prstGeom prst="straightConnector1">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B1B97F8-6468-5D25-E1A9-9B18F9CCB2EA}"/>
              </a:ext>
            </a:extLst>
          </p:cNvPr>
          <p:cNvCxnSpPr>
            <a:cxnSpLocks/>
          </p:cNvCxnSpPr>
          <p:nvPr/>
        </p:nvCxnSpPr>
        <p:spPr>
          <a:xfrm flipV="1">
            <a:off x="3333938" y="5164926"/>
            <a:ext cx="0" cy="158302"/>
          </a:xfrm>
          <a:prstGeom prst="straightConnector1">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E79409A-06A8-5F14-A2B3-128610B700F1}"/>
              </a:ext>
            </a:extLst>
          </p:cNvPr>
          <p:cNvCxnSpPr>
            <a:cxnSpLocks/>
          </p:cNvCxnSpPr>
          <p:nvPr/>
        </p:nvCxnSpPr>
        <p:spPr>
          <a:xfrm flipV="1">
            <a:off x="3333938" y="5364224"/>
            <a:ext cx="0" cy="158302"/>
          </a:xfrm>
          <a:prstGeom prst="straightConnector1">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20F79A06-3A26-A017-99AD-5C9C54F26E3D}"/>
              </a:ext>
            </a:extLst>
          </p:cNvPr>
          <p:cNvCxnSpPr>
            <a:cxnSpLocks/>
          </p:cNvCxnSpPr>
          <p:nvPr/>
        </p:nvCxnSpPr>
        <p:spPr>
          <a:xfrm flipV="1">
            <a:off x="3333938" y="5594228"/>
            <a:ext cx="0" cy="158302"/>
          </a:xfrm>
          <a:prstGeom prst="straightConnector1">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7B0C2FB-1DD8-9660-31EF-F4EE4A8E726E}"/>
              </a:ext>
            </a:extLst>
          </p:cNvPr>
          <p:cNvCxnSpPr>
            <a:cxnSpLocks/>
          </p:cNvCxnSpPr>
          <p:nvPr/>
        </p:nvCxnSpPr>
        <p:spPr>
          <a:xfrm flipV="1">
            <a:off x="3333938" y="5814867"/>
            <a:ext cx="0" cy="158302"/>
          </a:xfrm>
          <a:prstGeom prst="straightConnector1">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61873BA5-E802-3858-AFBD-CFDD05D723AB}"/>
              </a:ext>
            </a:extLst>
          </p:cNvPr>
          <p:cNvCxnSpPr>
            <a:cxnSpLocks/>
          </p:cNvCxnSpPr>
          <p:nvPr/>
        </p:nvCxnSpPr>
        <p:spPr>
          <a:xfrm flipV="1">
            <a:off x="1977633" y="3601656"/>
            <a:ext cx="0" cy="158302"/>
          </a:xfrm>
          <a:prstGeom prst="straightConnector1">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F930F73F-EA3C-C02B-7E8F-E47668DC447A}"/>
              </a:ext>
            </a:extLst>
          </p:cNvPr>
          <p:cNvCxnSpPr>
            <a:cxnSpLocks/>
          </p:cNvCxnSpPr>
          <p:nvPr/>
        </p:nvCxnSpPr>
        <p:spPr>
          <a:xfrm flipV="1">
            <a:off x="1977633" y="3822295"/>
            <a:ext cx="0" cy="158302"/>
          </a:xfrm>
          <a:prstGeom prst="straightConnector1">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3E72C9A7-82A1-EC74-89F8-8EAF34704E1C}"/>
              </a:ext>
            </a:extLst>
          </p:cNvPr>
          <p:cNvCxnSpPr>
            <a:cxnSpLocks/>
          </p:cNvCxnSpPr>
          <p:nvPr/>
        </p:nvCxnSpPr>
        <p:spPr>
          <a:xfrm flipV="1">
            <a:off x="1977633" y="4052299"/>
            <a:ext cx="0" cy="158302"/>
          </a:xfrm>
          <a:prstGeom prst="straightConnector1">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3BBD5DB-2F27-00B8-BC5C-3D08F81AB448}"/>
              </a:ext>
            </a:extLst>
          </p:cNvPr>
          <p:cNvCxnSpPr>
            <a:cxnSpLocks/>
          </p:cNvCxnSpPr>
          <p:nvPr/>
        </p:nvCxnSpPr>
        <p:spPr>
          <a:xfrm flipV="1">
            <a:off x="1977633" y="4272938"/>
            <a:ext cx="0" cy="158302"/>
          </a:xfrm>
          <a:prstGeom prst="straightConnector1">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6D93BFD1-41F7-E345-4BAC-BF44C7043F5F}"/>
              </a:ext>
            </a:extLst>
          </p:cNvPr>
          <p:cNvCxnSpPr>
            <a:cxnSpLocks/>
          </p:cNvCxnSpPr>
          <p:nvPr/>
        </p:nvCxnSpPr>
        <p:spPr>
          <a:xfrm flipV="1">
            <a:off x="1977633" y="4493644"/>
            <a:ext cx="0" cy="158302"/>
          </a:xfrm>
          <a:prstGeom prst="straightConnector1">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5F6F25CC-90FB-0EC9-681D-4223D5665F46}"/>
              </a:ext>
            </a:extLst>
          </p:cNvPr>
          <p:cNvCxnSpPr>
            <a:cxnSpLocks/>
          </p:cNvCxnSpPr>
          <p:nvPr/>
        </p:nvCxnSpPr>
        <p:spPr>
          <a:xfrm flipV="1">
            <a:off x="1977633" y="4714283"/>
            <a:ext cx="0" cy="158302"/>
          </a:xfrm>
          <a:prstGeom prst="straightConnector1">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1480C39B-0E32-53F2-C32C-AC365F2408DF}"/>
              </a:ext>
            </a:extLst>
          </p:cNvPr>
          <p:cNvCxnSpPr>
            <a:cxnSpLocks/>
          </p:cNvCxnSpPr>
          <p:nvPr/>
        </p:nvCxnSpPr>
        <p:spPr>
          <a:xfrm flipV="1">
            <a:off x="1977633" y="4944287"/>
            <a:ext cx="0" cy="158302"/>
          </a:xfrm>
          <a:prstGeom prst="straightConnector1">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154AD036-6C40-BFF0-16F9-9FEAAB8D5522}"/>
              </a:ext>
            </a:extLst>
          </p:cNvPr>
          <p:cNvCxnSpPr>
            <a:cxnSpLocks/>
          </p:cNvCxnSpPr>
          <p:nvPr/>
        </p:nvCxnSpPr>
        <p:spPr>
          <a:xfrm flipV="1">
            <a:off x="1977633" y="5164926"/>
            <a:ext cx="0" cy="158302"/>
          </a:xfrm>
          <a:prstGeom prst="straightConnector1">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A408278A-C00B-61FD-33DE-366B2966FF17}"/>
              </a:ext>
            </a:extLst>
          </p:cNvPr>
          <p:cNvCxnSpPr>
            <a:cxnSpLocks/>
          </p:cNvCxnSpPr>
          <p:nvPr/>
        </p:nvCxnSpPr>
        <p:spPr>
          <a:xfrm flipV="1">
            <a:off x="1977633" y="5364224"/>
            <a:ext cx="0" cy="158302"/>
          </a:xfrm>
          <a:prstGeom prst="straightConnector1">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D6221B35-60C7-6FE5-24EB-03004F9F1D6E}"/>
              </a:ext>
            </a:extLst>
          </p:cNvPr>
          <p:cNvCxnSpPr>
            <a:cxnSpLocks/>
          </p:cNvCxnSpPr>
          <p:nvPr/>
        </p:nvCxnSpPr>
        <p:spPr>
          <a:xfrm flipV="1">
            <a:off x="1977633" y="5594228"/>
            <a:ext cx="0" cy="158302"/>
          </a:xfrm>
          <a:prstGeom prst="straightConnector1">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F6A9EA4D-33DA-AC0B-122E-92FD70DF1A56}"/>
              </a:ext>
            </a:extLst>
          </p:cNvPr>
          <p:cNvCxnSpPr>
            <a:cxnSpLocks/>
          </p:cNvCxnSpPr>
          <p:nvPr/>
        </p:nvCxnSpPr>
        <p:spPr>
          <a:xfrm flipV="1">
            <a:off x="1977633" y="5814867"/>
            <a:ext cx="0" cy="158302"/>
          </a:xfrm>
          <a:prstGeom prst="straightConnector1">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281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473BA95-17ED-DFEE-A6CD-4C46F7C71BE1}"/>
              </a:ext>
            </a:extLst>
          </p:cNvPr>
          <p:cNvSpPr>
            <a:spLocks noGrp="1"/>
          </p:cNvSpPr>
          <p:nvPr>
            <p:ph type="ftr" sz="quarter" idx="11"/>
          </p:nvPr>
        </p:nvSpPr>
        <p:spPr/>
        <p:txBody>
          <a:bodyPr/>
          <a:lstStyle/>
          <a:p>
            <a:r>
              <a:rPr lang="en-US">
                <a:ea typeface="Calibri"/>
                <a:cs typeface="Calibri"/>
              </a:rPr>
              <a:t>Clark Cooley</a:t>
            </a:r>
            <a:endParaRPr lang="en-US"/>
          </a:p>
        </p:txBody>
      </p:sp>
      <p:sp>
        <p:nvSpPr>
          <p:cNvPr id="5" name="Slide Number Placeholder 4">
            <a:extLst>
              <a:ext uri="{FF2B5EF4-FFF2-40B4-BE49-F238E27FC236}">
                <a16:creationId xmlns:a16="http://schemas.microsoft.com/office/drawing/2014/main" id="{DFC768D3-608B-4B98-63EC-6FB5FB040198}"/>
              </a:ext>
            </a:extLst>
          </p:cNvPr>
          <p:cNvSpPr>
            <a:spLocks noGrp="1"/>
          </p:cNvSpPr>
          <p:nvPr>
            <p:ph type="sldNum" sz="quarter" idx="12"/>
          </p:nvPr>
        </p:nvSpPr>
        <p:spPr/>
        <p:txBody>
          <a:bodyPr/>
          <a:lstStyle/>
          <a:p>
            <a:fld id="{A5AEF524-62EC-C340-82A1-9F47B6C43E55}" type="slidenum">
              <a:rPr lang="en-US" smtClean="0"/>
              <a:t>28</a:t>
            </a:fld>
            <a:endParaRPr lang="en-US"/>
          </a:p>
        </p:txBody>
      </p:sp>
      <p:sp>
        <p:nvSpPr>
          <p:cNvPr id="10" name="Title 5">
            <a:extLst>
              <a:ext uri="{FF2B5EF4-FFF2-40B4-BE49-F238E27FC236}">
                <a16:creationId xmlns:a16="http://schemas.microsoft.com/office/drawing/2014/main" id="{B991D57A-6A18-7AFB-54C6-76FE0FF3DCDE}"/>
              </a:ext>
            </a:extLst>
          </p:cNvPr>
          <p:cNvSpPr txBox="1">
            <a:spLocks/>
          </p:cNvSpPr>
          <p:nvPr/>
        </p:nvSpPr>
        <p:spPr>
          <a:xfrm>
            <a:off x="355635" y="199887"/>
            <a:ext cx="10637743" cy="688607"/>
          </a:xfrm>
          <a:prstGeom prst="rect">
            <a:avLst/>
          </a:prstGeom>
          <a:ln>
            <a:noFill/>
          </a:ln>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t>Structural Improvements</a:t>
            </a:r>
          </a:p>
        </p:txBody>
      </p:sp>
      <p:pic>
        <p:nvPicPr>
          <p:cNvPr id="16" name="Picture 15" descr="A white rectangular object with a black background&#10;&#10;Description automatically generated">
            <a:extLst>
              <a:ext uri="{FF2B5EF4-FFF2-40B4-BE49-F238E27FC236}">
                <a16:creationId xmlns:a16="http://schemas.microsoft.com/office/drawing/2014/main" id="{D6EDDEBE-BD6D-A087-ABD7-9D86D46B3387}"/>
              </a:ext>
            </a:extLst>
          </p:cNvPr>
          <p:cNvPicPr>
            <a:picLocks noChangeAspect="1"/>
          </p:cNvPicPr>
          <p:nvPr/>
        </p:nvPicPr>
        <p:blipFill>
          <a:blip r:embed="rId2"/>
          <a:stretch>
            <a:fillRect/>
          </a:stretch>
        </p:blipFill>
        <p:spPr>
          <a:xfrm>
            <a:off x="1100181" y="844601"/>
            <a:ext cx="2057724" cy="5504235"/>
          </a:xfrm>
          <a:prstGeom prst="rect">
            <a:avLst/>
          </a:prstGeom>
        </p:spPr>
      </p:pic>
      <p:sp>
        <p:nvSpPr>
          <p:cNvPr id="9" name="Rectangle 8">
            <a:extLst>
              <a:ext uri="{FF2B5EF4-FFF2-40B4-BE49-F238E27FC236}">
                <a16:creationId xmlns:a16="http://schemas.microsoft.com/office/drawing/2014/main" id="{E60A8A5A-8C1C-1125-463B-ACE0404B49BD}"/>
              </a:ext>
            </a:extLst>
          </p:cNvPr>
          <p:cNvSpPr/>
          <p:nvPr/>
        </p:nvSpPr>
        <p:spPr>
          <a:xfrm>
            <a:off x="1984079" y="3184383"/>
            <a:ext cx="964156" cy="1343198"/>
          </a:xfrm>
          <a:prstGeom prst="rect">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5510050-A574-DE42-B88D-0F6F9F09FC94}"/>
              </a:ext>
            </a:extLst>
          </p:cNvPr>
          <p:cNvSpPr/>
          <p:nvPr/>
        </p:nvSpPr>
        <p:spPr>
          <a:xfrm>
            <a:off x="2132370" y="3486695"/>
            <a:ext cx="103762" cy="103761"/>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AA368BD-58D1-B213-09CA-1C8134A885BB}"/>
              </a:ext>
            </a:extLst>
          </p:cNvPr>
          <p:cNvSpPr/>
          <p:nvPr/>
        </p:nvSpPr>
        <p:spPr>
          <a:xfrm>
            <a:off x="2732242" y="3486694"/>
            <a:ext cx="103762" cy="103761"/>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B87DC59-4BC4-19A1-9ACD-95B698FCB93B}"/>
              </a:ext>
            </a:extLst>
          </p:cNvPr>
          <p:cNvSpPr/>
          <p:nvPr/>
        </p:nvSpPr>
        <p:spPr>
          <a:xfrm>
            <a:off x="2732242" y="3746097"/>
            <a:ext cx="103762" cy="103761"/>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D608829-19F6-F557-1A34-8409455FBEB8}"/>
              </a:ext>
            </a:extLst>
          </p:cNvPr>
          <p:cNvSpPr/>
          <p:nvPr/>
        </p:nvSpPr>
        <p:spPr>
          <a:xfrm>
            <a:off x="2732242" y="3997395"/>
            <a:ext cx="103762" cy="103761"/>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4BDD1BE-6129-9AE5-4967-5E26261382FA}"/>
              </a:ext>
            </a:extLst>
          </p:cNvPr>
          <p:cNvSpPr/>
          <p:nvPr/>
        </p:nvSpPr>
        <p:spPr>
          <a:xfrm>
            <a:off x="2732242" y="4248693"/>
            <a:ext cx="103762" cy="103761"/>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A44745D-79B3-B9CC-C7F7-99782F49C537}"/>
              </a:ext>
            </a:extLst>
          </p:cNvPr>
          <p:cNvSpPr/>
          <p:nvPr/>
        </p:nvSpPr>
        <p:spPr>
          <a:xfrm>
            <a:off x="2132369" y="3746097"/>
            <a:ext cx="103762" cy="103761"/>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A07DDC1-0C10-BC2B-82DE-6FC09BBDA947}"/>
              </a:ext>
            </a:extLst>
          </p:cNvPr>
          <p:cNvSpPr/>
          <p:nvPr/>
        </p:nvSpPr>
        <p:spPr>
          <a:xfrm>
            <a:off x="2132369" y="3997396"/>
            <a:ext cx="103762" cy="103761"/>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EE598E6-C0BE-2BAC-EDAE-EDBA12B9FBC8}"/>
              </a:ext>
            </a:extLst>
          </p:cNvPr>
          <p:cNvSpPr/>
          <p:nvPr/>
        </p:nvSpPr>
        <p:spPr>
          <a:xfrm>
            <a:off x="2132369" y="4248694"/>
            <a:ext cx="103762" cy="103761"/>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C42FD40B-201D-8BFD-02F2-1A00BBB66178}"/>
              </a:ext>
            </a:extLst>
          </p:cNvPr>
          <p:cNvSpPr txBox="1"/>
          <p:nvPr/>
        </p:nvSpPr>
        <p:spPr>
          <a:xfrm>
            <a:off x="3082620" y="3374989"/>
            <a:ext cx="18972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2"/>
                </a:solidFill>
                <a:cs typeface="Calibri"/>
              </a:rPr>
              <a:t>4 pairs of pin holes &amp; slots for various heights</a:t>
            </a:r>
            <a:endParaRPr lang="en-US" sz="1600" b="1">
              <a:solidFill>
                <a:schemeClr val="tx2"/>
              </a:solidFill>
            </a:endParaRPr>
          </a:p>
        </p:txBody>
      </p:sp>
      <mc:AlternateContent xmlns:mc="http://schemas.openxmlformats.org/markup-compatibility/2006">
        <mc:Choice xmlns:am3d="http://schemas.microsoft.com/office/drawing/2017/model3d" Requires="am3d">
          <p:graphicFrame>
            <p:nvGraphicFramePr>
              <p:cNvPr id="2" name="3D Model 1">
                <a:extLst>
                  <a:ext uri="{FF2B5EF4-FFF2-40B4-BE49-F238E27FC236}">
                    <a16:creationId xmlns:a16="http://schemas.microsoft.com/office/drawing/2014/main" id="{486EAFC4-D392-E935-55E3-188BDD06C0FB}"/>
                  </a:ext>
                </a:extLst>
              </p:cNvPr>
              <p:cNvGraphicFramePr>
                <a:graphicFrameLocks noChangeAspect="1"/>
              </p:cNvGraphicFramePr>
              <p:nvPr>
                <p:extLst>
                  <p:ext uri="{D42A27DB-BD31-4B8C-83A1-F6EECF244321}">
                    <p14:modId xmlns:p14="http://schemas.microsoft.com/office/powerpoint/2010/main" val="1229789986"/>
                  </p:ext>
                </p:extLst>
              </p:nvPr>
            </p:nvGraphicFramePr>
            <p:xfrm rot="5400000">
              <a:off x="6067484" y="2740589"/>
              <a:ext cx="5286112" cy="1692705"/>
            </p:xfrm>
            <a:graphic>
              <a:graphicData uri="http://schemas.microsoft.com/office/drawing/2017/model3d">
                <am3d:model3d r:embed="rId3">
                  <am3d:spPr>
                    <a:xfrm rot="5400000">
                      <a:off x="0" y="0"/>
                      <a:ext cx="5286112" cy="1692705"/>
                    </a:xfrm>
                    <a:prstGeom prst="rect">
                      <a:avLst/>
                    </a:prstGeom>
                  </am3d:spPr>
                  <am3d:camera>
                    <am3d:pos x="0" y="0" z="53235488"/>
                    <am3d:up dx="0" dy="36000000" dz="0"/>
                    <am3d:lookAt x="0" y="0" z="0"/>
                    <am3d:perspective fov="2700000"/>
                  </am3d:camera>
                  <am3d:trans>
                    <am3d:meterPerModelUnit n="26539" d="1000000"/>
                    <am3d:preTrans dx="4064996" dy="5702798" dz="17990720"/>
                    <am3d:scale>
                      <am3d:sx n="1000000" d="1000000"/>
                      <am3d:sy n="1000000" d="1000000"/>
                      <am3d:sz n="1000000" d="1000000"/>
                    </am3d:scale>
                    <am3d:rot ay="5400000"/>
                    <am3d:postTrans dx="0" dy="0" dz="0"/>
                  </am3d:trans>
                  <am3d:raster rName="Office3DRenderer" rVer="16.0.8326">
                    <am3d:blip r:embed="rId4"/>
                  </am3d:raster>
                  <am3d:objViewport viewportSz="516445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a:extLst>
                  <a:ext uri="{FF2B5EF4-FFF2-40B4-BE49-F238E27FC236}">
                    <a16:creationId xmlns:a16="http://schemas.microsoft.com/office/drawing/2014/main" id="{486EAFC4-D392-E935-55E3-188BDD06C0FB}"/>
                  </a:ext>
                </a:extLst>
              </p:cNvPr>
              <p:cNvPicPr>
                <a:picLocks noGrp="1" noRot="1" noChangeAspect="1" noMove="1" noResize="1" noEditPoints="1" noAdjustHandles="1" noChangeArrowheads="1" noChangeShapeType="1" noCrop="1"/>
              </p:cNvPicPr>
              <p:nvPr/>
            </p:nvPicPr>
            <p:blipFill>
              <a:blip r:embed="rId4"/>
              <a:stretch>
                <a:fillRect/>
              </a:stretch>
            </p:blipFill>
            <p:spPr>
              <a:xfrm rot="5400000">
                <a:off x="6067484" y="2740589"/>
                <a:ext cx="5286112" cy="1692705"/>
              </a:xfrm>
              <a:prstGeom prst="rect">
                <a:avLst/>
              </a:prstGeom>
            </p:spPr>
          </p:pic>
        </mc:Fallback>
      </mc:AlternateContent>
      <p:sp>
        <p:nvSpPr>
          <p:cNvPr id="26" name="Rectangle 25">
            <a:extLst>
              <a:ext uri="{FF2B5EF4-FFF2-40B4-BE49-F238E27FC236}">
                <a16:creationId xmlns:a16="http://schemas.microsoft.com/office/drawing/2014/main" id="{3ECA795E-2F39-2C9D-8C05-F295AF271579}"/>
              </a:ext>
            </a:extLst>
          </p:cNvPr>
          <p:cNvSpPr/>
          <p:nvPr/>
        </p:nvSpPr>
        <p:spPr>
          <a:xfrm>
            <a:off x="8520412" y="3596200"/>
            <a:ext cx="1003158" cy="1042953"/>
          </a:xfrm>
          <a:prstGeom prst="rect">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44C9D1C-0ABE-A44F-59B2-3164D8A6F079}"/>
              </a:ext>
            </a:extLst>
          </p:cNvPr>
          <p:cNvSpPr/>
          <p:nvPr/>
        </p:nvSpPr>
        <p:spPr>
          <a:xfrm>
            <a:off x="8645605" y="3825103"/>
            <a:ext cx="103762" cy="103761"/>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6E6A314-30A3-4835-DAA9-700CCEC1F2F9}"/>
              </a:ext>
            </a:extLst>
          </p:cNvPr>
          <p:cNvSpPr/>
          <p:nvPr/>
        </p:nvSpPr>
        <p:spPr>
          <a:xfrm>
            <a:off x="9337442" y="4060972"/>
            <a:ext cx="103762" cy="103761"/>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00B55FAD-2951-D3D1-FB0B-7CCF527233BD}"/>
              </a:ext>
            </a:extLst>
          </p:cNvPr>
          <p:cNvSpPr/>
          <p:nvPr/>
        </p:nvSpPr>
        <p:spPr>
          <a:xfrm>
            <a:off x="9337442" y="3821746"/>
            <a:ext cx="103762" cy="103761"/>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8E0A8BC-40E6-719D-56A8-259246EE77C1}"/>
              </a:ext>
            </a:extLst>
          </p:cNvPr>
          <p:cNvSpPr/>
          <p:nvPr/>
        </p:nvSpPr>
        <p:spPr>
          <a:xfrm>
            <a:off x="9337442" y="4325030"/>
            <a:ext cx="103762" cy="103761"/>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6221D6CF-530F-63C6-8AC1-D435479EE8CC}"/>
              </a:ext>
            </a:extLst>
          </p:cNvPr>
          <p:cNvSpPr/>
          <p:nvPr/>
        </p:nvSpPr>
        <p:spPr>
          <a:xfrm>
            <a:off x="8645604" y="4064185"/>
            <a:ext cx="103762" cy="103761"/>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4D46C7CF-B0D0-6497-7D0F-188239638D56}"/>
              </a:ext>
            </a:extLst>
          </p:cNvPr>
          <p:cNvSpPr/>
          <p:nvPr/>
        </p:nvSpPr>
        <p:spPr>
          <a:xfrm>
            <a:off x="8645604" y="4329235"/>
            <a:ext cx="103762" cy="103761"/>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AF16C6CD-C4DB-B7A9-709D-A3CDAE9E1164}"/>
              </a:ext>
            </a:extLst>
          </p:cNvPr>
          <p:cNvSpPr txBox="1"/>
          <p:nvPr/>
        </p:nvSpPr>
        <p:spPr>
          <a:xfrm>
            <a:off x="5854723" y="3427541"/>
            <a:ext cx="18972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2"/>
                </a:solidFill>
                <a:cs typeface="Calibri"/>
              </a:rPr>
              <a:t>3 pairs of pin holes &amp; slots for various heights</a:t>
            </a:r>
            <a:endParaRPr lang="en-US" sz="1600" b="1">
              <a:solidFill>
                <a:schemeClr val="tx2"/>
              </a:solidFill>
            </a:endParaRPr>
          </a:p>
        </p:txBody>
      </p:sp>
      <p:sp>
        <p:nvSpPr>
          <p:cNvPr id="37" name="Rectangle: Rounded Corners 36">
            <a:extLst>
              <a:ext uri="{FF2B5EF4-FFF2-40B4-BE49-F238E27FC236}">
                <a16:creationId xmlns:a16="http://schemas.microsoft.com/office/drawing/2014/main" id="{2E521131-E5EE-5C1B-42F6-A1A9CF9761A1}"/>
              </a:ext>
            </a:extLst>
          </p:cNvPr>
          <p:cNvSpPr/>
          <p:nvPr/>
        </p:nvSpPr>
        <p:spPr>
          <a:xfrm>
            <a:off x="3161544" y="1187537"/>
            <a:ext cx="1955029" cy="37037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65A546EF-527E-F4A1-3C94-D7CF62BD2FE6}"/>
              </a:ext>
            </a:extLst>
          </p:cNvPr>
          <p:cNvSpPr txBox="1"/>
          <p:nvPr/>
        </p:nvSpPr>
        <p:spPr>
          <a:xfrm>
            <a:off x="3161748" y="1185935"/>
            <a:ext cx="19565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FFFFFF"/>
                </a:solidFill>
                <a:latin typeface="Arial"/>
                <a:ea typeface="Calibri"/>
                <a:cs typeface="Calibri"/>
              </a:rPr>
              <a:t>New Design</a:t>
            </a:r>
            <a:endParaRPr lang="en-US" b="1">
              <a:solidFill>
                <a:srgbClr val="FFFFFF"/>
              </a:solidFill>
              <a:latin typeface="Arial"/>
              <a:cs typeface="Arial"/>
            </a:endParaRPr>
          </a:p>
        </p:txBody>
      </p:sp>
      <p:sp>
        <p:nvSpPr>
          <p:cNvPr id="41" name="Rectangle: Rounded Corners 40">
            <a:extLst>
              <a:ext uri="{FF2B5EF4-FFF2-40B4-BE49-F238E27FC236}">
                <a16:creationId xmlns:a16="http://schemas.microsoft.com/office/drawing/2014/main" id="{0EAD776B-582E-DE8A-2F90-26F7144DF2D0}"/>
              </a:ext>
            </a:extLst>
          </p:cNvPr>
          <p:cNvSpPr/>
          <p:nvPr/>
        </p:nvSpPr>
        <p:spPr>
          <a:xfrm>
            <a:off x="6140782" y="1188656"/>
            <a:ext cx="1955029" cy="37037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91941434-4F41-4FF0-1F47-C00B10D4912F}"/>
              </a:ext>
            </a:extLst>
          </p:cNvPr>
          <p:cNvSpPr txBox="1"/>
          <p:nvPr/>
        </p:nvSpPr>
        <p:spPr>
          <a:xfrm>
            <a:off x="6140985" y="1187054"/>
            <a:ext cx="19565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FFFF"/>
                </a:solidFill>
                <a:latin typeface="Arial"/>
                <a:ea typeface="Calibri"/>
                <a:cs typeface="Calibri"/>
              </a:rPr>
              <a:t>Original Design</a:t>
            </a:r>
            <a:endParaRPr lang="en-US" b="1">
              <a:solidFill>
                <a:srgbClr val="FFFFFF"/>
              </a:solidFill>
              <a:latin typeface="Arial"/>
              <a:cs typeface="Arial"/>
            </a:endParaRPr>
          </a:p>
        </p:txBody>
      </p:sp>
      <p:sp>
        <p:nvSpPr>
          <p:cNvPr id="44" name="TextBox 43">
            <a:extLst>
              <a:ext uri="{FF2B5EF4-FFF2-40B4-BE49-F238E27FC236}">
                <a16:creationId xmlns:a16="http://schemas.microsoft.com/office/drawing/2014/main" id="{18A3B49C-AE6B-FD17-9898-C9CC8CD2F7D6}"/>
              </a:ext>
            </a:extLst>
          </p:cNvPr>
          <p:cNvSpPr txBox="1"/>
          <p:nvPr/>
        </p:nvSpPr>
        <p:spPr>
          <a:xfrm>
            <a:off x="5366844" y="1188982"/>
            <a:ext cx="486103" cy="369332"/>
          </a:xfrm>
          <a:prstGeom prst="rect">
            <a:avLst/>
          </a:prstGeom>
          <a:solidFill>
            <a:schemeClr val="bg2"/>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Calibri"/>
              </a:rPr>
              <a:t> VS</a:t>
            </a:r>
            <a:endParaRPr lang="en-US">
              <a:solidFill>
                <a:schemeClr val="bg1"/>
              </a:solidFill>
            </a:endParaRPr>
          </a:p>
        </p:txBody>
      </p:sp>
    </p:spTree>
    <p:extLst>
      <p:ext uri="{BB962C8B-B14F-4D97-AF65-F5344CB8AC3E}">
        <p14:creationId xmlns:p14="http://schemas.microsoft.com/office/powerpoint/2010/main" val="3703013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473BA95-17ED-DFEE-A6CD-4C46F7C71BE1}"/>
              </a:ext>
            </a:extLst>
          </p:cNvPr>
          <p:cNvSpPr>
            <a:spLocks noGrp="1"/>
          </p:cNvSpPr>
          <p:nvPr>
            <p:ph type="ftr" sz="quarter" idx="11"/>
          </p:nvPr>
        </p:nvSpPr>
        <p:spPr/>
        <p:txBody>
          <a:bodyPr/>
          <a:lstStyle/>
          <a:p>
            <a:r>
              <a:rPr lang="en-US">
                <a:ea typeface="Calibri"/>
                <a:cs typeface="Calibri"/>
              </a:rPr>
              <a:t>Clark Cooley</a:t>
            </a:r>
            <a:endParaRPr lang="en-US"/>
          </a:p>
        </p:txBody>
      </p:sp>
      <p:sp>
        <p:nvSpPr>
          <p:cNvPr id="5" name="Slide Number Placeholder 4">
            <a:extLst>
              <a:ext uri="{FF2B5EF4-FFF2-40B4-BE49-F238E27FC236}">
                <a16:creationId xmlns:a16="http://schemas.microsoft.com/office/drawing/2014/main" id="{DFC768D3-608B-4B98-63EC-6FB5FB040198}"/>
              </a:ext>
            </a:extLst>
          </p:cNvPr>
          <p:cNvSpPr>
            <a:spLocks noGrp="1"/>
          </p:cNvSpPr>
          <p:nvPr>
            <p:ph type="sldNum" sz="quarter" idx="12"/>
          </p:nvPr>
        </p:nvSpPr>
        <p:spPr/>
        <p:txBody>
          <a:bodyPr/>
          <a:lstStyle/>
          <a:p>
            <a:fld id="{A5AEF524-62EC-C340-82A1-9F47B6C43E55}" type="slidenum">
              <a:rPr lang="en-US" smtClean="0"/>
              <a:t>29</a:t>
            </a:fld>
            <a:endParaRPr lang="en-US"/>
          </a:p>
        </p:txBody>
      </p:sp>
      <p:sp>
        <p:nvSpPr>
          <p:cNvPr id="10" name="Title 5">
            <a:extLst>
              <a:ext uri="{FF2B5EF4-FFF2-40B4-BE49-F238E27FC236}">
                <a16:creationId xmlns:a16="http://schemas.microsoft.com/office/drawing/2014/main" id="{B991D57A-6A18-7AFB-54C6-76FE0FF3DCDE}"/>
              </a:ext>
            </a:extLst>
          </p:cNvPr>
          <p:cNvSpPr txBox="1">
            <a:spLocks/>
          </p:cNvSpPr>
          <p:nvPr/>
        </p:nvSpPr>
        <p:spPr>
          <a:xfrm>
            <a:off x="355635" y="199887"/>
            <a:ext cx="10637743" cy="688607"/>
          </a:xfrm>
          <a:prstGeom prst="rect">
            <a:avLst/>
          </a:prstGeom>
          <a:ln>
            <a:noFill/>
          </a:ln>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t>Structural Improvements</a:t>
            </a:r>
          </a:p>
        </p:txBody>
      </p:sp>
      <p:sp>
        <p:nvSpPr>
          <p:cNvPr id="11" name="TextBox 10">
            <a:extLst>
              <a:ext uri="{FF2B5EF4-FFF2-40B4-BE49-F238E27FC236}">
                <a16:creationId xmlns:a16="http://schemas.microsoft.com/office/drawing/2014/main" id="{17109A75-797F-99E0-A422-30F31FB00AA1}"/>
              </a:ext>
            </a:extLst>
          </p:cNvPr>
          <p:cNvSpPr txBox="1"/>
          <p:nvPr/>
        </p:nvSpPr>
        <p:spPr>
          <a:xfrm>
            <a:off x="868680" y="2495006"/>
            <a:ext cx="2357846" cy="1200329"/>
          </a:xfrm>
          <a:prstGeom prst="rect">
            <a:avLst/>
          </a:prstGeom>
          <a:noFill/>
        </p:spPr>
        <p:txBody>
          <a:bodyPr wrap="square" rtlCol="0">
            <a:spAutoFit/>
          </a:bodyPr>
          <a:lstStyle/>
          <a:p>
            <a:r>
              <a:rPr lang="en-US" b="1">
                <a:solidFill>
                  <a:schemeClr val="bg1"/>
                </a:solidFill>
              </a:rPr>
              <a:t>Dimensions:</a:t>
            </a:r>
          </a:p>
          <a:p>
            <a:pPr marL="285750" indent="-285750">
              <a:buFont typeface="Arial" panose="020B0604020202020204" pitchFamily="34" charset="0"/>
              <a:buChar char="•"/>
            </a:pPr>
            <a:r>
              <a:rPr lang="en-US">
                <a:solidFill>
                  <a:schemeClr val="bg1"/>
                </a:solidFill>
              </a:rPr>
              <a:t>Height: 4.9 ~ 5.6 in</a:t>
            </a:r>
          </a:p>
          <a:p>
            <a:pPr marL="285750" indent="-285750">
              <a:buFont typeface="Arial" panose="020B0604020202020204" pitchFamily="34" charset="0"/>
              <a:buChar char="•"/>
            </a:pPr>
            <a:r>
              <a:rPr lang="en-US">
                <a:solidFill>
                  <a:schemeClr val="bg1"/>
                </a:solidFill>
              </a:rPr>
              <a:t>Diameter: 3.9 in</a:t>
            </a:r>
          </a:p>
          <a:p>
            <a:pPr marL="285750" indent="-285750">
              <a:buFont typeface="Arial" panose="020B0604020202020204" pitchFamily="34" charset="0"/>
              <a:buChar char="•"/>
            </a:pPr>
            <a:endParaRPr lang="en-US"/>
          </a:p>
        </p:txBody>
      </p:sp>
      <p:sp>
        <p:nvSpPr>
          <p:cNvPr id="15" name="Rectangle: Rounded Corners 14">
            <a:extLst>
              <a:ext uri="{FF2B5EF4-FFF2-40B4-BE49-F238E27FC236}">
                <a16:creationId xmlns:a16="http://schemas.microsoft.com/office/drawing/2014/main" id="{A00407E9-976B-5652-65C7-C2861DF3D327}"/>
              </a:ext>
            </a:extLst>
          </p:cNvPr>
          <p:cNvSpPr/>
          <p:nvPr/>
        </p:nvSpPr>
        <p:spPr>
          <a:xfrm>
            <a:off x="663729" y="1367133"/>
            <a:ext cx="3091888" cy="434861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ea typeface="Calibri"/>
              <a:cs typeface="Calibri"/>
            </a:endParaRPr>
          </a:p>
        </p:txBody>
      </p:sp>
      <p:cxnSp>
        <p:nvCxnSpPr>
          <p:cNvPr id="6" name="Straight Arrow Connector 5">
            <a:extLst>
              <a:ext uri="{FF2B5EF4-FFF2-40B4-BE49-F238E27FC236}">
                <a16:creationId xmlns:a16="http://schemas.microsoft.com/office/drawing/2014/main" id="{A49D6645-6110-C7BC-5CC0-F3A5268CBB8C}"/>
              </a:ext>
            </a:extLst>
          </p:cNvPr>
          <p:cNvCxnSpPr/>
          <p:nvPr/>
        </p:nvCxnSpPr>
        <p:spPr>
          <a:xfrm flipH="1">
            <a:off x="1534649" y="4096352"/>
            <a:ext cx="5256" cy="9669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white machine with a black background&#10;&#10;Description automatically generated">
            <a:extLst>
              <a:ext uri="{FF2B5EF4-FFF2-40B4-BE49-F238E27FC236}">
                <a16:creationId xmlns:a16="http://schemas.microsoft.com/office/drawing/2014/main" id="{67E84AB6-9581-51F8-6507-D0D19BC09134}"/>
              </a:ext>
            </a:extLst>
          </p:cNvPr>
          <p:cNvPicPr>
            <a:picLocks noChangeAspect="1"/>
          </p:cNvPicPr>
          <p:nvPr/>
        </p:nvPicPr>
        <p:blipFill>
          <a:blip r:embed="rId2"/>
          <a:stretch>
            <a:fillRect/>
          </a:stretch>
        </p:blipFill>
        <p:spPr>
          <a:xfrm>
            <a:off x="531719" y="891704"/>
            <a:ext cx="2025093" cy="5423170"/>
          </a:xfrm>
          <a:prstGeom prst="rect">
            <a:avLst/>
          </a:prstGeom>
        </p:spPr>
      </p:pic>
      <p:sp>
        <p:nvSpPr>
          <p:cNvPr id="13" name="TextBox 12">
            <a:extLst>
              <a:ext uri="{FF2B5EF4-FFF2-40B4-BE49-F238E27FC236}">
                <a16:creationId xmlns:a16="http://schemas.microsoft.com/office/drawing/2014/main" id="{0BCB9DC9-163E-BFE7-4D7C-7EFD888E63F7}"/>
              </a:ext>
            </a:extLst>
          </p:cNvPr>
          <p:cNvSpPr txBox="1"/>
          <p:nvPr/>
        </p:nvSpPr>
        <p:spPr>
          <a:xfrm>
            <a:off x="2461925" y="4240139"/>
            <a:ext cx="152435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FF0000"/>
                </a:solidFill>
                <a:cs typeface="Calibri"/>
              </a:rPr>
              <a:t>Stroke: 7 inch</a:t>
            </a:r>
            <a:endParaRPr lang="en-US" sz="1600" b="1">
              <a:solidFill>
                <a:srgbClr val="FF0000"/>
              </a:solidFill>
            </a:endParaRPr>
          </a:p>
        </p:txBody>
      </p:sp>
      <p:cxnSp>
        <p:nvCxnSpPr>
          <p:cNvPr id="3" name="Straight Arrow Connector 2">
            <a:extLst>
              <a:ext uri="{FF2B5EF4-FFF2-40B4-BE49-F238E27FC236}">
                <a16:creationId xmlns:a16="http://schemas.microsoft.com/office/drawing/2014/main" id="{0A4658ED-0BAD-BC5C-355E-FDE6EBACA078}"/>
              </a:ext>
            </a:extLst>
          </p:cNvPr>
          <p:cNvCxnSpPr>
            <a:cxnSpLocks/>
          </p:cNvCxnSpPr>
          <p:nvPr/>
        </p:nvCxnSpPr>
        <p:spPr>
          <a:xfrm>
            <a:off x="1221377" y="3735977"/>
            <a:ext cx="2891" cy="1783553"/>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A69C08F-1F68-B7C5-44CF-AE761B8F8786}"/>
              </a:ext>
            </a:extLst>
          </p:cNvPr>
          <p:cNvSpPr txBox="1"/>
          <p:nvPr/>
        </p:nvSpPr>
        <p:spPr>
          <a:xfrm>
            <a:off x="2284562" y="4748883"/>
            <a:ext cx="240794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003B6F"/>
                </a:solidFill>
                <a:cs typeface="Calibri"/>
              </a:rPr>
              <a:t>Daylight: 14.5 inch</a:t>
            </a:r>
            <a:endParaRPr lang="en-US" sz="1600" b="1"/>
          </a:p>
          <a:p>
            <a:r>
              <a:rPr lang="en-US" sz="1600" b="1">
                <a:solidFill>
                  <a:srgbClr val="003B6F"/>
                </a:solidFill>
                <a:cs typeface="Calibri"/>
              </a:rPr>
              <a:t>(With chuck: 12.7 inch)</a:t>
            </a:r>
          </a:p>
        </p:txBody>
      </p:sp>
      <mc:AlternateContent xmlns:mc="http://schemas.openxmlformats.org/markup-compatibility/2006">
        <mc:Choice xmlns:am3d="http://schemas.microsoft.com/office/drawing/2017/model3d" Requires="am3d">
          <p:graphicFrame>
            <p:nvGraphicFramePr>
              <p:cNvPr id="2" name="3D Model 1">
                <a:extLst>
                  <a:ext uri="{FF2B5EF4-FFF2-40B4-BE49-F238E27FC236}">
                    <a16:creationId xmlns:a16="http://schemas.microsoft.com/office/drawing/2014/main" id="{05FB8B5A-5B8E-430A-0025-24BF965A51FD}"/>
                  </a:ext>
                </a:extLst>
              </p:cNvPr>
              <p:cNvGraphicFramePr>
                <a:graphicFrameLocks noChangeAspect="1"/>
              </p:cNvGraphicFramePr>
              <p:nvPr>
                <p:extLst>
                  <p:ext uri="{D42A27DB-BD31-4B8C-83A1-F6EECF244321}">
                    <p14:modId xmlns:p14="http://schemas.microsoft.com/office/powerpoint/2010/main" val="3356481916"/>
                  </p:ext>
                </p:extLst>
              </p:nvPr>
            </p:nvGraphicFramePr>
            <p:xfrm>
              <a:off x="7102433" y="952438"/>
              <a:ext cx="2266924" cy="5365911"/>
            </p:xfrm>
            <a:graphic>
              <a:graphicData uri="http://schemas.microsoft.com/office/drawing/2017/model3d">
                <am3d:model3d r:embed="rId3">
                  <am3d:spPr>
                    <a:xfrm>
                      <a:off x="0" y="0"/>
                      <a:ext cx="2266924" cy="5365911"/>
                    </a:xfrm>
                    <a:prstGeom prst="rect">
                      <a:avLst/>
                    </a:prstGeom>
                  </am3d:spPr>
                  <am3d:camera>
                    <am3d:pos x="0" y="0" z="53235488"/>
                    <am3d:up dx="0" dy="36000000" dz="0"/>
                    <am3d:lookAt x="0" y="0" z="0"/>
                    <am3d:perspective fov="2700000"/>
                  </am3d:camera>
                  <am3d:trans>
                    <am3d:meterPerModelUnit n="26539" d="1000000"/>
                    <am3d:preTrans dx="4064996" dy="5702798" dz="17990720"/>
                    <am3d:scale>
                      <am3d:sx n="1000000" d="1000000"/>
                      <am3d:sy n="1000000" d="1000000"/>
                      <am3d:sz n="1000000" d="1000000"/>
                    </am3d:scale>
                    <am3d:rot ax="5400000"/>
                    <am3d:postTrans dx="0" dy="0" dz="0"/>
                  </am3d:trans>
                  <am3d:raster rName="Office3DRenderer" rVer="16.0.8326">
                    <am3d:blip r:embed="rId4"/>
                  </am3d:raster>
                  <am3d:objViewport viewportSz="586197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a:extLst>
                  <a:ext uri="{FF2B5EF4-FFF2-40B4-BE49-F238E27FC236}">
                    <a16:creationId xmlns:a16="http://schemas.microsoft.com/office/drawing/2014/main" id="{05FB8B5A-5B8E-430A-0025-24BF965A51FD}"/>
                  </a:ext>
                </a:extLst>
              </p:cNvPr>
              <p:cNvPicPr>
                <a:picLocks noGrp="1" noRot="1" noChangeAspect="1" noMove="1" noResize="1" noEditPoints="1" noAdjustHandles="1" noChangeArrowheads="1" noChangeShapeType="1" noCrop="1"/>
              </p:cNvPicPr>
              <p:nvPr/>
            </p:nvPicPr>
            <p:blipFill>
              <a:blip r:embed="rId4"/>
              <a:stretch>
                <a:fillRect/>
              </a:stretch>
            </p:blipFill>
            <p:spPr>
              <a:xfrm>
                <a:off x="7102433" y="952438"/>
                <a:ext cx="2266924" cy="5365911"/>
              </a:xfrm>
              <a:prstGeom prst="rect">
                <a:avLst/>
              </a:prstGeom>
            </p:spPr>
          </p:pic>
        </mc:Fallback>
      </mc:AlternateContent>
      <p:cxnSp>
        <p:nvCxnSpPr>
          <p:cNvPr id="14" name="Straight Arrow Connector 13">
            <a:extLst>
              <a:ext uri="{FF2B5EF4-FFF2-40B4-BE49-F238E27FC236}">
                <a16:creationId xmlns:a16="http://schemas.microsoft.com/office/drawing/2014/main" id="{ED1D8BEB-6CAD-EF11-1938-CA66EA12A6BD}"/>
              </a:ext>
            </a:extLst>
          </p:cNvPr>
          <p:cNvCxnSpPr/>
          <p:nvPr/>
        </p:nvCxnSpPr>
        <p:spPr>
          <a:xfrm>
            <a:off x="8238468" y="4474452"/>
            <a:ext cx="7882" cy="86184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EE5CBF3-19B3-5EB3-C719-D3A531BD928A}"/>
              </a:ext>
            </a:extLst>
          </p:cNvPr>
          <p:cNvCxnSpPr/>
          <p:nvPr/>
        </p:nvCxnSpPr>
        <p:spPr>
          <a:xfrm>
            <a:off x="7934653" y="4118085"/>
            <a:ext cx="7882" cy="1262555"/>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47C04BB6-EC61-6359-2CA3-95FE2C09FBEA}"/>
              </a:ext>
            </a:extLst>
          </p:cNvPr>
          <p:cNvSpPr/>
          <p:nvPr/>
        </p:nvSpPr>
        <p:spPr>
          <a:xfrm>
            <a:off x="2425820" y="1200675"/>
            <a:ext cx="1955029" cy="37037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D102DE7-1618-72C5-74A2-BB7CC733FCD3}"/>
              </a:ext>
            </a:extLst>
          </p:cNvPr>
          <p:cNvSpPr txBox="1"/>
          <p:nvPr/>
        </p:nvSpPr>
        <p:spPr>
          <a:xfrm>
            <a:off x="2426024" y="1199073"/>
            <a:ext cx="19565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FFFFFF"/>
                </a:solidFill>
                <a:latin typeface="Arial"/>
                <a:ea typeface="Calibri"/>
                <a:cs typeface="Calibri"/>
              </a:rPr>
              <a:t>New Design</a:t>
            </a:r>
            <a:endParaRPr lang="en-US" b="1">
              <a:solidFill>
                <a:srgbClr val="FFFFFF"/>
              </a:solidFill>
              <a:latin typeface="Arial"/>
              <a:cs typeface="Arial"/>
            </a:endParaRPr>
          </a:p>
        </p:txBody>
      </p:sp>
      <p:sp>
        <p:nvSpPr>
          <p:cNvPr id="26" name="Rectangle: Rounded Corners 25">
            <a:extLst>
              <a:ext uri="{FF2B5EF4-FFF2-40B4-BE49-F238E27FC236}">
                <a16:creationId xmlns:a16="http://schemas.microsoft.com/office/drawing/2014/main" id="{E5674ED2-0552-B62A-3C83-8AC6B7C4E83F}"/>
              </a:ext>
            </a:extLst>
          </p:cNvPr>
          <p:cNvSpPr/>
          <p:nvPr/>
        </p:nvSpPr>
        <p:spPr>
          <a:xfrm>
            <a:off x="5405058" y="1201794"/>
            <a:ext cx="1955029" cy="37037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350071E-5AE3-871E-BA43-870AA8926933}"/>
              </a:ext>
            </a:extLst>
          </p:cNvPr>
          <p:cNvSpPr txBox="1"/>
          <p:nvPr/>
        </p:nvSpPr>
        <p:spPr>
          <a:xfrm>
            <a:off x="5405261" y="1200192"/>
            <a:ext cx="19565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FFFF"/>
                </a:solidFill>
                <a:latin typeface="Arial"/>
                <a:ea typeface="Calibri"/>
                <a:cs typeface="Calibri"/>
              </a:rPr>
              <a:t>Original Design</a:t>
            </a:r>
            <a:endParaRPr lang="en-US" b="1">
              <a:solidFill>
                <a:srgbClr val="FFFFFF"/>
              </a:solidFill>
              <a:latin typeface="Arial"/>
              <a:cs typeface="Arial"/>
            </a:endParaRPr>
          </a:p>
        </p:txBody>
      </p:sp>
      <p:sp>
        <p:nvSpPr>
          <p:cNvPr id="32" name="TextBox 31">
            <a:extLst>
              <a:ext uri="{FF2B5EF4-FFF2-40B4-BE49-F238E27FC236}">
                <a16:creationId xmlns:a16="http://schemas.microsoft.com/office/drawing/2014/main" id="{A6AEEF09-304E-539C-F909-ACD99536E7D6}"/>
              </a:ext>
            </a:extLst>
          </p:cNvPr>
          <p:cNvSpPr txBox="1"/>
          <p:nvPr/>
        </p:nvSpPr>
        <p:spPr>
          <a:xfrm>
            <a:off x="4631120" y="1202120"/>
            <a:ext cx="486103" cy="369332"/>
          </a:xfrm>
          <a:prstGeom prst="rect">
            <a:avLst/>
          </a:prstGeom>
          <a:solidFill>
            <a:schemeClr val="bg2"/>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Calibri"/>
              </a:rPr>
              <a:t> VS</a:t>
            </a:r>
            <a:endParaRPr lang="en-US">
              <a:solidFill>
                <a:schemeClr val="bg1"/>
              </a:solidFill>
            </a:endParaRPr>
          </a:p>
        </p:txBody>
      </p:sp>
      <p:sp>
        <p:nvSpPr>
          <p:cNvPr id="49" name="TextBox 48">
            <a:extLst>
              <a:ext uri="{FF2B5EF4-FFF2-40B4-BE49-F238E27FC236}">
                <a16:creationId xmlns:a16="http://schemas.microsoft.com/office/drawing/2014/main" id="{F858E3A9-6089-A4D2-FCCD-EEF393F88468}"/>
              </a:ext>
            </a:extLst>
          </p:cNvPr>
          <p:cNvSpPr txBox="1"/>
          <p:nvPr/>
        </p:nvSpPr>
        <p:spPr>
          <a:xfrm>
            <a:off x="5621597" y="4240139"/>
            <a:ext cx="152435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FF0000"/>
                </a:solidFill>
                <a:cs typeface="Calibri"/>
              </a:rPr>
              <a:t>Stroke: 7 inch</a:t>
            </a:r>
            <a:endParaRPr lang="en-US" sz="1600" b="1">
              <a:solidFill>
                <a:srgbClr val="FF0000"/>
              </a:solidFill>
            </a:endParaRPr>
          </a:p>
        </p:txBody>
      </p:sp>
      <p:sp>
        <p:nvSpPr>
          <p:cNvPr id="50" name="TextBox 49">
            <a:extLst>
              <a:ext uri="{FF2B5EF4-FFF2-40B4-BE49-F238E27FC236}">
                <a16:creationId xmlns:a16="http://schemas.microsoft.com/office/drawing/2014/main" id="{B183D6F8-26F7-BB71-0D5F-25A7D02E26C7}"/>
              </a:ext>
            </a:extLst>
          </p:cNvPr>
          <p:cNvSpPr txBox="1"/>
          <p:nvPr/>
        </p:nvSpPr>
        <p:spPr>
          <a:xfrm>
            <a:off x="5325993" y="4748883"/>
            <a:ext cx="240794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003B6F"/>
                </a:solidFill>
                <a:cs typeface="Calibri"/>
              </a:rPr>
              <a:t>Daylight: 10.5 inch</a:t>
            </a:r>
            <a:endParaRPr lang="en-US" sz="1600" b="1"/>
          </a:p>
          <a:p>
            <a:r>
              <a:rPr lang="en-US" sz="1600" b="1">
                <a:solidFill>
                  <a:srgbClr val="003B6F"/>
                </a:solidFill>
                <a:cs typeface="Calibri"/>
              </a:rPr>
              <a:t>(With chuck: 8.7 inch)</a:t>
            </a:r>
          </a:p>
        </p:txBody>
      </p:sp>
    </p:spTree>
    <p:extLst>
      <p:ext uri="{BB962C8B-B14F-4D97-AF65-F5344CB8AC3E}">
        <p14:creationId xmlns:p14="http://schemas.microsoft.com/office/powerpoint/2010/main" val="36169270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78F3B76-3AD3-FF21-899F-B3B558208E2D}"/>
              </a:ext>
            </a:extLst>
          </p:cNvPr>
          <p:cNvSpPr>
            <a:spLocks noGrp="1"/>
          </p:cNvSpPr>
          <p:nvPr>
            <p:ph type="ftr" sz="quarter" idx="1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091FA134-FFCE-3FCB-AC87-3836E1D8A711}"/>
              </a:ext>
            </a:extLst>
          </p:cNvPr>
          <p:cNvSpPr>
            <a:spLocks noGrp="1"/>
          </p:cNvSpPr>
          <p:nvPr>
            <p:ph type="sldNum" sz="quarter" idx="12"/>
          </p:nvPr>
        </p:nvSpPr>
        <p:spPr/>
        <p:txBody>
          <a:bodyPr/>
          <a:lstStyle/>
          <a:p>
            <a:fld id="{A5AEF524-62EC-C340-82A1-9F47B6C43E55}" type="slidenum">
              <a:rPr lang="en-US" smtClean="0"/>
              <a:t>3</a:t>
            </a:fld>
            <a:endParaRPr lang="en-US"/>
          </a:p>
        </p:txBody>
      </p:sp>
      <p:sp>
        <p:nvSpPr>
          <p:cNvPr id="6" name="Title 5">
            <a:extLst>
              <a:ext uri="{FF2B5EF4-FFF2-40B4-BE49-F238E27FC236}">
                <a16:creationId xmlns:a16="http://schemas.microsoft.com/office/drawing/2014/main" id="{85327FCF-0459-2456-BB3A-F6DA8B6FFD2C}"/>
              </a:ext>
            </a:extLst>
          </p:cNvPr>
          <p:cNvSpPr>
            <a:spLocks noGrp="1"/>
          </p:cNvSpPr>
          <p:nvPr>
            <p:ph type="title"/>
          </p:nvPr>
        </p:nvSpPr>
        <p:spPr>
          <a:xfrm>
            <a:off x="533400" y="72887"/>
            <a:ext cx="9601200" cy="688607"/>
          </a:xfrm>
          <a:ln>
            <a:solidFill>
              <a:schemeClr val="bg1"/>
            </a:solidFill>
          </a:ln>
        </p:spPr>
        <p:txBody>
          <a:bodyPr/>
          <a:lstStyle/>
          <a:p>
            <a:r>
              <a:rPr lang="en-US"/>
              <a:t>Sponsors</a:t>
            </a:r>
          </a:p>
        </p:txBody>
      </p:sp>
      <p:sp>
        <p:nvSpPr>
          <p:cNvPr id="13" name="TextBox 12">
            <a:extLst>
              <a:ext uri="{FF2B5EF4-FFF2-40B4-BE49-F238E27FC236}">
                <a16:creationId xmlns:a16="http://schemas.microsoft.com/office/drawing/2014/main" id="{EA2E8241-62D8-5A9D-80C2-65C5FFAA4CD2}"/>
              </a:ext>
            </a:extLst>
          </p:cNvPr>
          <p:cNvSpPr txBox="1">
            <a:spLocks noChangeAspect="1"/>
          </p:cNvSpPr>
          <p:nvPr/>
        </p:nvSpPr>
        <p:spPr>
          <a:xfrm>
            <a:off x="5683310" y="5246309"/>
            <a:ext cx="184731" cy="369332"/>
          </a:xfrm>
          <a:prstGeom prst="rect">
            <a:avLst/>
          </a:prstGeom>
          <a:noFill/>
        </p:spPr>
        <p:txBody>
          <a:bodyPr wrap="none" lIns="91440" tIns="45720" rIns="91440" bIns="45720" rtlCol="0" anchor="t">
            <a:spAutoFit/>
          </a:bodyPr>
          <a:lstStyle/>
          <a:p>
            <a:endParaRPr lang="en-US" u="sng">
              <a:cs typeface="Calibri"/>
            </a:endParaRPr>
          </a:p>
        </p:txBody>
      </p:sp>
      <p:sp>
        <p:nvSpPr>
          <p:cNvPr id="14" name="TextBox 1">
            <a:extLst>
              <a:ext uri="{FF2B5EF4-FFF2-40B4-BE49-F238E27FC236}">
                <a16:creationId xmlns:a16="http://schemas.microsoft.com/office/drawing/2014/main" id="{1CD2E139-573B-ED05-309A-A61C7AB50656}"/>
              </a:ext>
            </a:extLst>
          </p:cNvPr>
          <p:cNvSpPr txBox="1"/>
          <p:nvPr/>
        </p:nvSpPr>
        <p:spPr>
          <a:xfrm>
            <a:off x="5806526" y="4165203"/>
            <a:ext cx="3577423" cy="92333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u="sng"/>
              <a:t>Engineering Mentor</a:t>
            </a:r>
            <a:endParaRPr lang="en-US" b="1"/>
          </a:p>
          <a:p>
            <a:pPr algn="ctr"/>
            <a:r>
              <a:rPr lang="en-US">
                <a:ea typeface="+mn-lt"/>
                <a:cs typeface="+mn-lt"/>
              </a:rPr>
              <a:t> William Bilbow</a:t>
            </a:r>
            <a:endParaRPr lang="en-US">
              <a:cs typeface="Calibri"/>
            </a:endParaRPr>
          </a:p>
          <a:p>
            <a:pPr algn="ctr"/>
            <a:r>
              <a:rPr lang="en-US" i="1"/>
              <a:t> Point of Contact</a:t>
            </a:r>
            <a:r>
              <a:rPr lang="en-US" i="1">
                <a:cs typeface="Calibri"/>
              </a:rPr>
              <a:t> </a:t>
            </a:r>
            <a:r>
              <a:rPr lang="en-US" i="1">
                <a:ea typeface="Calibri"/>
                <a:cs typeface="Calibri"/>
              </a:rPr>
              <a:t>&amp; Sponsor</a:t>
            </a:r>
          </a:p>
        </p:txBody>
      </p:sp>
      <p:sp>
        <p:nvSpPr>
          <p:cNvPr id="18" name="TextBox 6">
            <a:extLst>
              <a:ext uri="{FF2B5EF4-FFF2-40B4-BE49-F238E27FC236}">
                <a16:creationId xmlns:a16="http://schemas.microsoft.com/office/drawing/2014/main" id="{B9B85BF0-5A9B-6359-8CF4-909DF537AC7C}"/>
              </a:ext>
            </a:extLst>
          </p:cNvPr>
          <p:cNvSpPr txBox="1"/>
          <p:nvPr/>
        </p:nvSpPr>
        <p:spPr>
          <a:xfrm>
            <a:off x="1762316" y="4165203"/>
            <a:ext cx="2268750" cy="92333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u="sng"/>
              <a:t>Engineering Mentor</a:t>
            </a:r>
            <a:endParaRPr lang="en-US" b="1"/>
          </a:p>
          <a:p>
            <a:pPr algn="ctr"/>
            <a:r>
              <a:rPr lang="en-US">
                <a:ea typeface="+mn-lt"/>
                <a:cs typeface="+mn-lt"/>
              </a:rPr>
              <a:t>Kevin Lohman </a:t>
            </a:r>
            <a:endParaRPr lang="en-US">
              <a:cs typeface="Calibri"/>
            </a:endParaRPr>
          </a:p>
          <a:p>
            <a:pPr algn="ctr"/>
            <a:r>
              <a:rPr lang="en-US" i="1">
                <a:ea typeface="Calibri"/>
                <a:cs typeface="Calibri"/>
              </a:rPr>
              <a:t>Sponsor </a:t>
            </a:r>
          </a:p>
        </p:txBody>
      </p:sp>
      <p:pic>
        <p:nvPicPr>
          <p:cNvPr id="2" name="Picture 1" descr="A red sign with white text&#10;&#10;Description automatically generated">
            <a:extLst>
              <a:ext uri="{FF2B5EF4-FFF2-40B4-BE49-F238E27FC236}">
                <a16:creationId xmlns:a16="http://schemas.microsoft.com/office/drawing/2014/main" id="{7F3B30F6-7432-29D7-D1C3-CFECD8FA5769}"/>
              </a:ext>
            </a:extLst>
          </p:cNvPr>
          <p:cNvPicPr>
            <a:picLocks noChangeAspect="1"/>
          </p:cNvPicPr>
          <p:nvPr/>
        </p:nvPicPr>
        <p:blipFill>
          <a:blip r:embed="rId2"/>
          <a:stretch>
            <a:fillRect/>
          </a:stretch>
        </p:blipFill>
        <p:spPr>
          <a:xfrm>
            <a:off x="9133692" y="406"/>
            <a:ext cx="1552468" cy="677166"/>
          </a:xfrm>
          <a:prstGeom prst="rect">
            <a:avLst/>
          </a:prstGeom>
        </p:spPr>
      </p:pic>
      <p:pic>
        <p:nvPicPr>
          <p:cNvPr id="5" name="Picture 4" descr="A person in a suit and bow tie&#10;&#10;Description automatically generated">
            <a:extLst>
              <a:ext uri="{FF2B5EF4-FFF2-40B4-BE49-F238E27FC236}">
                <a16:creationId xmlns:a16="http://schemas.microsoft.com/office/drawing/2014/main" id="{4394E218-226B-21AC-A162-C520DCCE84D0}"/>
              </a:ext>
            </a:extLst>
          </p:cNvPr>
          <p:cNvPicPr>
            <a:picLocks noChangeAspect="1"/>
          </p:cNvPicPr>
          <p:nvPr/>
        </p:nvPicPr>
        <p:blipFill>
          <a:blip r:embed="rId3"/>
          <a:stretch>
            <a:fillRect/>
          </a:stretch>
        </p:blipFill>
        <p:spPr>
          <a:xfrm>
            <a:off x="1934584" y="1635614"/>
            <a:ext cx="1924215" cy="227998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Picture 6" descr="A person in a suit and tie&#10;&#10;Description automatically generated">
            <a:extLst>
              <a:ext uri="{FF2B5EF4-FFF2-40B4-BE49-F238E27FC236}">
                <a16:creationId xmlns:a16="http://schemas.microsoft.com/office/drawing/2014/main" id="{AA7CE4B3-8558-56EF-CA3B-922449040709}"/>
              </a:ext>
            </a:extLst>
          </p:cNvPr>
          <p:cNvPicPr>
            <a:picLocks noChangeAspect="1"/>
          </p:cNvPicPr>
          <p:nvPr/>
        </p:nvPicPr>
        <p:blipFill>
          <a:blip r:embed="rId4"/>
          <a:stretch>
            <a:fillRect/>
          </a:stretch>
        </p:blipFill>
        <p:spPr>
          <a:xfrm>
            <a:off x="6653706" y="1636513"/>
            <a:ext cx="1883064" cy="227903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270984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90E275-35BA-DEDB-5AA0-E3ED05143D2E}"/>
              </a:ext>
            </a:extLst>
          </p:cNvPr>
          <p:cNvSpPr>
            <a:spLocks noGrp="1"/>
          </p:cNvSpPr>
          <p:nvPr>
            <p:ph type="ctrTitle"/>
          </p:nvPr>
        </p:nvSpPr>
        <p:spPr>
          <a:xfrm>
            <a:off x="1156558" y="2049184"/>
            <a:ext cx="9144000" cy="1283418"/>
          </a:xfrm>
        </p:spPr>
        <p:txBody>
          <a:bodyPr/>
          <a:lstStyle/>
          <a:p>
            <a:pPr algn="ctr"/>
            <a:r>
              <a:rPr lang="en-US"/>
              <a:t>Material Selection</a:t>
            </a:r>
          </a:p>
        </p:txBody>
      </p:sp>
      <p:sp>
        <p:nvSpPr>
          <p:cNvPr id="7" name="Text Placeholder 6">
            <a:extLst>
              <a:ext uri="{FF2B5EF4-FFF2-40B4-BE49-F238E27FC236}">
                <a16:creationId xmlns:a16="http://schemas.microsoft.com/office/drawing/2014/main" id="{783DA0E5-0D98-83CA-305E-E08A54C609D4}"/>
              </a:ext>
            </a:extLst>
          </p:cNvPr>
          <p:cNvSpPr>
            <a:spLocks noGrp="1"/>
          </p:cNvSpPr>
          <p:nvPr>
            <p:ph type="body" sz="quarter" idx="13"/>
          </p:nvPr>
        </p:nvSpPr>
        <p:spPr>
          <a:xfrm>
            <a:off x="208296" y="6195011"/>
            <a:ext cx="9144000" cy="484632"/>
          </a:xfrm>
        </p:spPr>
        <p:txBody>
          <a:bodyPr/>
          <a:lstStyle/>
          <a:p>
            <a:r>
              <a:rPr lang="en-US">
                <a:latin typeface="Arial"/>
                <a:cs typeface="Arial"/>
              </a:rPr>
              <a:t>April 4, 2024</a:t>
            </a:r>
          </a:p>
        </p:txBody>
      </p:sp>
      <p:sp>
        <p:nvSpPr>
          <p:cNvPr id="3" name="TextBox 2">
            <a:extLst>
              <a:ext uri="{FF2B5EF4-FFF2-40B4-BE49-F238E27FC236}">
                <a16:creationId xmlns:a16="http://schemas.microsoft.com/office/drawing/2014/main" id="{1CF5200D-E366-E598-85ED-EFF6A21B446D}"/>
              </a:ext>
            </a:extLst>
          </p:cNvPr>
          <p:cNvSpPr txBox="1"/>
          <p:nvPr/>
        </p:nvSpPr>
        <p:spPr>
          <a:xfrm>
            <a:off x="306030" y="4214352"/>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FFFFFF"/>
                </a:solidFill>
                <a:latin typeface="Arial"/>
                <a:cs typeface="Arial"/>
              </a:rPr>
              <a:t>Brent Mynard</a:t>
            </a:r>
          </a:p>
        </p:txBody>
      </p:sp>
    </p:spTree>
    <p:extLst>
      <p:ext uri="{BB962C8B-B14F-4D97-AF65-F5344CB8AC3E}">
        <p14:creationId xmlns:p14="http://schemas.microsoft.com/office/powerpoint/2010/main" val="19381890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755F0BD4-F452-641C-F69A-A263FF1E1CBF}"/>
              </a:ext>
            </a:extLst>
          </p:cNvPr>
          <p:cNvSpPr/>
          <p:nvPr/>
        </p:nvSpPr>
        <p:spPr>
          <a:xfrm>
            <a:off x="622569" y="1287331"/>
            <a:ext cx="2417093" cy="47575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1F909BB0-E489-EBF5-72E4-6848681B79DE}"/>
              </a:ext>
            </a:extLst>
          </p:cNvPr>
          <p:cNvSpPr>
            <a:spLocks noGrp="1"/>
          </p:cNvSpPr>
          <p:nvPr>
            <p:ph type="ftr" sz="quarter" idx="11"/>
          </p:nvPr>
        </p:nvSpPr>
        <p:spPr/>
        <p:txBody>
          <a:bodyPr/>
          <a:lstStyle/>
          <a:p>
            <a:r>
              <a:rPr lang="en-US">
                <a:ea typeface="Calibri"/>
                <a:cs typeface="Calibri"/>
              </a:rPr>
              <a:t>Brent </a:t>
            </a:r>
            <a:r>
              <a:rPr lang="en-US" err="1">
                <a:ea typeface="Calibri"/>
                <a:cs typeface="Calibri"/>
              </a:rPr>
              <a:t>Mynard</a:t>
            </a:r>
            <a:r>
              <a:rPr lang="en-US">
                <a:ea typeface="Calibri"/>
                <a:cs typeface="Calibri"/>
              </a:rPr>
              <a:t> </a:t>
            </a:r>
            <a:endParaRPr lang="en-US"/>
          </a:p>
        </p:txBody>
      </p:sp>
      <p:sp>
        <p:nvSpPr>
          <p:cNvPr id="5" name="Slide Number Placeholder 4">
            <a:extLst>
              <a:ext uri="{FF2B5EF4-FFF2-40B4-BE49-F238E27FC236}">
                <a16:creationId xmlns:a16="http://schemas.microsoft.com/office/drawing/2014/main" id="{2E1A3507-98CE-712A-83C6-CF5C57181A50}"/>
              </a:ext>
            </a:extLst>
          </p:cNvPr>
          <p:cNvSpPr>
            <a:spLocks noGrp="1"/>
          </p:cNvSpPr>
          <p:nvPr>
            <p:ph type="sldNum" sz="quarter" idx="12"/>
          </p:nvPr>
        </p:nvSpPr>
        <p:spPr/>
        <p:txBody>
          <a:bodyPr/>
          <a:lstStyle/>
          <a:p>
            <a:fld id="{A5AEF524-62EC-C340-82A1-9F47B6C43E55}" type="slidenum">
              <a:rPr lang="en-US" smtClean="0"/>
              <a:t>31</a:t>
            </a:fld>
            <a:endParaRPr lang="en-US"/>
          </a:p>
        </p:txBody>
      </p:sp>
      <p:sp>
        <p:nvSpPr>
          <p:cNvPr id="7" name="Title 5">
            <a:extLst>
              <a:ext uri="{FF2B5EF4-FFF2-40B4-BE49-F238E27FC236}">
                <a16:creationId xmlns:a16="http://schemas.microsoft.com/office/drawing/2014/main" id="{F69C0116-4722-421B-477A-AD6714496445}"/>
              </a:ext>
            </a:extLst>
          </p:cNvPr>
          <p:cNvSpPr txBox="1">
            <a:spLocks/>
          </p:cNvSpPr>
          <p:nvPr/>
        </p:nvSpPr>
        <p:spPr>
          <a:xfrm>
            <a:off x="355635" y="199887"/>
            <a:ext cx="10637743" cy="688607"/>
          </a:xfrm>
          <a:prstGeom prst="rect">
            <a:avLst/>
          </a:prstGeom>
          <a:ln>
            <a:noFill/>
          </a:ln>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t>Stress Analysis: Equations</a:t>
            </a:r>
          </a:p>
        </p:txBody>
      </p:sp>
      <p:sp>
        <p:nvSpPr>
          <p:cNvPr id="8" name="TextBox 7">
            <a:extLst>
              <a:ext uri="{FF2B5EF4-FFF2-40B4-BE49-F238E27FC236}">
                <a16:creationId xmlns:a16="http://schemas.microsoft.com/office/drawing/2014/main" id="{94BC01D2-E875-547C-1B36-2F186D8D112D}"/>
              </a:ext>
            </a:extLst>
          </p:cNvPr>
          <p:cNvSpPr txBox="1"/>
          <p:nvPr/>
        </p:nvSpPr>
        <p:spPr>
          <a:xfrm>
            <a:off x="595890" y="1341913"/>
            <a:ext cx="247334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FFFF"/>
                </a:solidFill>
                <a:latin typeface="Arial"/>
                <a:cs typeface="Calibri"/>
              </a:rPr>
              <a:t>Stress Test Equation</a:t>
            </a:r>
          </a:p>
        </p:txBody>
      </p:sp>
      <p:pic>
        <p:nvPicPr>
          <p:cNvPr id="10" name="Picture 9">
            <a:extLst>
              <a:ext uri="{FF2B5EF4-FFF2-40B4-BE49-F238E27FC236}">
                <a16:creationId xmlns:a16="http://schemas.microsoft.com/office/drawing/2014/main" id="{DA0D9F9E-A3DD-9537-FDB4-739BC4F427C6}"/>
              </a:ext>
            </a:extLst>
          </p:cNvPr>
          <p:cNvPicPr>
            <a:picLocks noChangeAspect="1"/>
          </p:cNvPicPr>
          <p:nvPr/>
        </p:nvPicPr>
        <p:blipFill>
          <a:blip r:embed="rId2"/>
          <a:stretch>
            <a:fillRect/>
          </a:stretch>
        </p:blipFill>
        <p:spPr>
          <a:xfrm>
            <a:off x="1149180" y="1785431"/>
            <a:ext cx="1373829" cy="871437"/>
          </a:xfrm>
          <a:prstGeom prst="rect">
            <a:avLst/>
          </a:prstGeom>
        </p:spPr>
      </p:pic>
      <p:sp>
        <p:nvSpPr>
          <p:cNvPr id="12" name="Rectangle: Rounded Corners 11">
            <a:extLst>
              <a:ext uri="{FF2B5EF4-FFF2-40B4-BE49-F238E27FC236}">
                <a16:creationId xmlns:a16="http://schemas.microsoft.com/office/drawing/2014/main" id="{554BF677-84CB-187C-5032-6600800695FF}"/>
              </a:ext>
            </a:extLst>
          </p:cNvPr>
          <p:cNvSpPr/>
          <p:nvPr/>
        </p:nvSpPr>
        <p:spPr>
          <a:xfrm>
            <a:off x="4375823" y="1287330"/>
            <a:ext cx="1590242" cy="47575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D1629C8-95FC-FBA1-FE6F-420FB19B6CE0}"/>
              </a:ext>
            </a:extLst>
          </p:cNvPr>
          <p:cNvSpPr txBox="1"/>
          <p:nvPr/>
        </p:nvSpPr>
        <p:spPr>
          <a:xfrm>
            <a:off x="4373463" y="1341912"/>
            <a:ext cx="15897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FFFF"/>
                </a:solidFill>
                <a:latin typeface="Arial"/>
                <a:cs typeface="Calibri"/>
              </a:rPr>
              <a:t>Hooke's Law</a:t>
            </a:r>
          </a:p>
        </p:txBody>
      </p:sp>
      <p:pic>
        <p:nvPicPr>
          <p:cNvPr id="16" name="Picture 15">
            <a:extLst>
              <a:ext uri="{FF2B5EF4-FFF2-40B4-BE49-F238E27FC236}">
                <a16:creationId xmlns:a16="http://schemas.microsoft.com/office/drawing/2014/main" id="{366BF4AC-DD80-8C76-823B-024824136B79}"/>
              </a:ext>
            </a:extLst>
          </p:cNvPr>
          <p:cNvPicPr>
            <a:picLocks noChangeAspect="1"/>
          </p:cNvPicPr>
          <p:nvPr/>
        </p:nvPicPr>
        <p:blipFill>
          <a:blip r:embed="rId3"/>
          <a:stretch>
            <a:fillRect/>
          </a:stretch>
        </p:blipFill>
        <p:spPr>
          <a:xfrm>
            <a:off x="4307630" y="1817857"/>
            <a:ext cx="1712271" cy="806585"/>
          </a:xfrm>
          <a:prstGeom prst="rect">
            <a:avLst/>
          </a:prstGeom>
        </p:spPr>
      </p:pic>
      <p:sp>
        <p:nvSpPr>
          <p:cNvPr id="21" name="TextBox 20">
            <a:extLst>
              <a:ext uri="{FF2B5EF4-FFF2-40B4-BE49-F238E27FC236}">
                <a16:creationId xmlns:a16="http://schemas.microsoft.com/office/drawing/2014/main" id="{5C065F1C-65C0-BD85-9F3B-7DCDD89E287D}"/>
              </a:ext>
            </a:extLst>
          </p:cNvPr>
          <p:cNvSpPr txBox="1"/>
          <p:nvPr/>
        </p:nvSpPr>
        <p:spPr>
          <a:xfrm>
            <a:off x="725592" y="3028039"/>
            <a:ext cx="6263365"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latin typeface="Arial"/>
                <a:cs typeface="Calibri"/>
              </a:rPr>
              <a:t>Pressure: 100 PSI (Max)</a:t>
            </a:r>
            <a:endParaRPr lang="en-US">
              <a:ea typeface="Calibri"/>
              <a:cs typeface="Calibri"/>
            </a:endParaRPr>
          </a:p>
          <a:p>
            <a:pPr marL="285750" indent="-285750">
              <a:buFont typeface="Arial"/>
              <a:buChar char="•"/>
            </a:pPr>
            <a:endParaRPr lang="en-US">
              <a:latin typeface="Arial"/>
              <a:cs typeface="Calibri"/>
            </a:endParaRPr>
          </a:p>
          <a:p>
            <a:pPr marL="285750" indent="-285750">
              <a:buFont typeface="Arial"/>
              <a:buChar char="•"/>
            </a:pPr>
            <a:r>
              <a:rPr lang="en-US">
                <a:latin typeface="Arial"/>
                <a:cs typeface="Calibri"/>
              </a:rPr>
              <a:t>Force Output: 3282.73638 lbs. (Max)</a:t>
            </a:r>
          </a:p>
          <a:p>
            <a:pPr marL="285750" indent="-285750">
              <a:buFont typeface="Arial"/>
              <a:buChar char="•"/>
            </a:pPr>
            <a:endParaRPr lang="en-US">
              <a:latin typeface="Arial"/>
              <a:cs typeface="Calibri"/>
            </a:endParaRPr>
          </a:p>
          <a:p>
            <a:pPr marL="285750" indent="-285750">
              <a:buFont typeface="Arial"/>
              <a:buChar char="•"/>
            </a:pPr>
            <a:r>
              <a:rPr lang="en-US">
                <a:latin typeface="Arial"/>
                <a:cs typeface="Calibri"/>
              </a:rPr>
              <a:t>Actuator output area: 38.4846 inch</a:t>
            </a:r>
            <a:r>
              <a:rPr lang="en-US" baseline="30000">
                <a:latin typeface="Arial"/>
                <a:cs typeface="Calibri"/>
              </a:rPr>
              <a:t>2</a:t>
            </a:r>
            <a:r>
              <a:rPr lang="en-US">
                <a:latin typeface="Arial"/>
                <a:cs typeface="Calibri"/>
              </a:rPr>
              <a:t> (</a:t>
            </a:r>
            <a:r>
              <a:rPr lang="en-US">
                <a:ea typeface="+mn-lt"/>
                <a:cs typeface="+mn-lt"/>
              </a:rPr>
              <a:t>24828.7245 mm</a:t>
            </a:r>
            <a:r>
              <a:rPr lang="en-US" baseline="30000">
                <a:latin typeface="Arial"/>
                <a:cs typeface="Calibri"/>
              </a:rPr>
              <a:t>2</a:t>
            </a:r>
            <a:r>
              <a:rPr lang="en-US">
                <a:ea typeface="+mn-lt"/>
                <a:cs typeface="+mn-lt"/>
              </a:rPr>
              <a:t>)</a:t>
            </a:r>
          </a:p>
          <a:p>
            <a:pPr marL="285750" indent="-285750">
              <a:buFont typeface="Arial"/>
              <a:buChar char="•"/>
            </a:pPr>
            <a:endParaRPr lang="en-US">
              <a:latin typeface="Arial"/>
              <a:cs typeface="Calibri"/>
            </a:endParaRPr>
          </a:p>
          <a:p>
            <a:pPr marL="285750" indent="-285750">
              <a:buFont typeface="Arial"/>
              <a:buChar char="•"/>
            </a:pPr>
            <a:r>
              <a:rPr lang="en-US">
                <a:latin typeface="Arial"/>
                <a:cs typeface="Calibri"/>
              </a:rPr>
              <a:t>Applied baseplate area: 60 inch</a:t>
            </a:r>
            <a:r>
              <a:rPr lang="en-US" baseline="30000">
                <a:latin typeface="Arial"/>
                <a:cs typeface="Calibri"/>
              </a:rPr>
              <a:t>2</a:t>
            </a:r>
            <a:r>
              <a:rPr lang="en-US">
                <a:latin typeface="Arial"/>
                <a:cs typeface="Calibri"/>
              </a:rPr>
              <a:t> (</a:t>
            </a:r>
            <a:r>
              <a:rPr lang="en-US">
                <a:ea typeface="+mn-lt"/>
                <a:cs typeface="+mn-lt"/>
              </a:rPr>
              <a:t>38710 mm</a:t>
            </a:r>
            <a:r>
              <a:rPr lang="en-US" baseline="30000">
                <a:latin typeface="Arial"/>
                <a:cs typeface="Calibri"/>
              </a:rPr>
              <a:t>2</a:t>
            </a:r>
            <a:r>
              <a:rPr lang="en-US">
                <a:ea typeface="+mn-lt"/>
                <a:cs typeface="+mn-lt"/>
              </a:rPr>
              <a:t>)</a:t>
            </a:r>
          </a:p>
          <a:p>
            <a:pPr marL="285750" indent="-285750">
              <a:buFont typeface="Arial"/>
              <a:buChar char="•"/>
            </a:pPr>
            <a:endParaRPr lang="en-US">
              <a:latin typeface="Arial"/>
              <a:cs typeface="Calibri"/>
            </a:endParaRPr>
          </a:p>
          <a:p>
            <a:pPr marL="285750" indent="-285750">
              <a:buFont typeface="Arial"/>
              <a:buChar char="•"/>
            </a:pPr>
            <a:r>
              <a:rPr lang="en-US">
                <a:latin typeface="Arial"/>
                <a:cs typeface="Calibri"/>
              </a:rPr>
              <a:t>Applied actuator plate area: 81.6 inch</a:t>
            </a:r>
            <a:r>
              <a:rPr lang="en-US" baseline="30000">
                <a:latin typeface="Arial"/>
                <a:cs typeface="Calibri"/>
              </a:rPr>
              <a:t>2</a:t>
            </a:r>
            <a:r>
              <a:rPr lang="en-US">
                <a:latin typeface="Arial"/>
                <a:cs typeface="Calibri"/>
              </a:rPr>
              <a:t> (</a:t>
            </a:r>
            <a:r>
              <a:rPr lang="en-US">
                <a:ea typeface="+mn-lt"/>
                <a:cs typeface="+mn-lt"/>
              </a:rPr>
              <a:t>52645.056 mm</a:t>
            </a:r>
            <a:r>
              <a:rPr lang="en-US" baseline="30000">
                <a:latin typeface="Arial"/>
                <a:cs typeface="Calibri"/>
              </a:rPr>
              <a:t>2</a:t>
            </a:r>
            <a:r>
              <a:rPr lang="en-US">
                <a:ea typeface="+mn-lt"/>
                <a:cs typeface="+mn-lt"/>
              </a:rPr>
              <a:t>)</a:t>
            </a:r>
          </a:p>
        </p:txBody>
      </p:sp>
    </p:spTree>
    <p:extLst>
      <p:ext uri="{BB962C8B-B14F-4D97-AF65-F5344CB8AC3E}">
        <p14:creationId xmlns:p14="http://schemas.microsoft.com/office/powerpoint/2010/main" val="2207606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F909BB0-E489-EBF5-72E4-6848681B79DE}"/>
              </a:ext>
            </a:extLst>
          </p:cNvPr>
          <p:cNvSpPr>
            <a:spLocks noGrp="1"/>
          </p:cNvSpPr>
          <p:nvPr>
            <p:ph type="ftr" sz="quarter" idx="11"/>
          </p:nvPr>
        </p:nvSpPr>
        <p:spPr/>
        <p:txBody>
          <a:bodyPr/>
          <a:lstStyle/>
          <a:p>
            <a:r>
              <a:rPr lang="en-US">
                <a:ea typeface="Calibri"/>
                <a:cs typeface="Calibri"/>
              </a:rPr>
              <a:t>Brent </a:t>
            </a:r>
            <a:r>
              <a:rPr lang="en-US" err="1">
                <a:ea typeface="Calibri"/>
                <a:cs typeface="Calibri"/>
              </a:rPr>
              <a:t>Mynard</a:t>
            </a:r>
            <a:r>
              <a:rPr lang="en-US">
                <a:ea typeface="Calibri"/>
                <a:cs typeface="Calibri"/>
              </a:rPr>
              <a:t> </a:t>
            </a:r>
            <a:endParaRPr lang="en-US"/>
          </a:p>
        </p:txBody>
      </p:sp>
      <p:sp>
        <p:nvSpPr>
          <p:cNvPr id="5" name="Slide Number Placeholder 4">
            <a:extLst>
              <a:ext uri="{FF2B5EF4-FFF2-40B4-BE49-F238E27FC236}">
                <a16:creationId xmlns:a16="http://schemas.microsoft.com/office/drawing/2014/main" id="{2E1A3507-98CE-712A-83C6-CF5C57181A50}"/>
              </a:ext>
            </a:extLst>
          </p:cNvPr>
          <p:cNvSpPr>
            <a:spLocks noGrp="1"/>
          </p:cNvSpPr>
          <p:nvPr>
            <p:ph type="sldNum" sz="quarter" idx="12"/>
          </p:nvPr>
        </p:nvSpPr>
        <p:spPr/>
        <p:txBody>
          <a:bodyPr/>
          <a:lstStyle/>
          <a:p>
            <a:fld id="{A5AEF524-62EC-C340-82A1-9F47B6C43E55}" type="slidenum">
              <a:rPr lang="en-US" smtClean="0"/>
              <a:t>32</a:t>
            </a:fld>
            <a:endParaRPr lang="en-US"/>
          </a:p>
        </p:txBody>
      </p:sp>
      <p:sp>
        <p:nvSpPr>
          <p:cNvPr id="7" name="Title 5">
            <a:extLst>
              <a:ext uri="{FF2B5EF4-FFF2-40B4-BE49-F238E27FC236}">
                <a16:creationId xmlns:a16="http://schemas.microsoft.com/office/drawing/2014/main" id="{F69C0116-4722-421B-477A-AD6714496445}"/>
              </a:ext>
            </a:extLst>
          </p:cNvPr>
          <p:cNvSpPr txBox="1">
            <a:spLocks/>
          </p:cNvSpPr>
          <p:nvPr/>
        </p:nvSpPr>
        <p:spPr>
          <a:xfrm>
            <a:off x="355635" y="199887"/>
            <a:ext cx="10637743" cy="688607"/>
          </a:xfrm>
          <a:prstGeom prst="rect">
            <a:avLst/>
          </a:prstGeom>
          <a:ln>
            <a:noFill/>
          </a:ln>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t>Stress Analysis: Results</a:t>
            </a:r>
          </a:p>
        </p:txBody>
      </p:sp>
      <p:pic>
        <p:nvPicPr>
          <p:cNvPr id="11" name="Picture 10" descr="A blue and green metal structure&#10;&#10;Description automatically generated with medium confidence">
            <a:extLst>
              <a:ext uri="{FF2B5EF4-FFF2-40B4-BE49-F238E27FC236}">
                <a16:creationId xmlns:a16="http://schemas.microsoft.com/office/drawing/2014/main" id="{16D56893-13F5-B4E7-0939-88E7E9A09136}"/>
              </a:ext>
            </a:extLst>
          </p:cNvPr>
          <p:cNvPicPr>
            <a:picLocks noChangeAspect="1"/>
          </p:cNvPicPr>
          <p:nvPr/>
        </p:nvPicPr>
        <p:blipFill>
          <a:blip r:embed="rId2"/>
          <a:stretch>
            <a:fillRect/>
          </a:stretch>
        </p:blipFill>
        <p:spPr>
          <a:xfrm>
            <a:off x="92243" y="1832537"/>
            <a:ext cx="3186018" cy="3568105"/>
          </a:xfrm>
          <a:prstGeom prst="rect">
            <a:avLst/>
          </a:prstGeom>
        </p:spPr>
      </p:pic>
      <p:pic>
        <p:nvPicPr>
          <p:cNvPr id="2" name="Picture 1" descr="A blue and green structure&#10;&#10;Description automatically generated with medium confidence">
            <a:extLst>
              <a:ext uri="{FF2B5EF4-FFF2-40B4-BE49-F238E27FC236}">
                <a16:creationId xmlns:a16="http://schemas.microsoft.com/office/drawing/2014/main" id="{BEB287CE-557E-8E7C-C7EF-64DD73A613C9}"/>
              </a:ext>
            </a:extLst>
          </p:cNvPr>
          <p:cNvPicPr>
            <a:picLocks noChangeAspect="1"/>
          </p:cNvPicPr>
          <p:nvPr/>
        </p:nvPicPr>
        <p:blipFill>
          <a:blip r:embed="rId3"/>
          <a:stretch>
            <a:fillRect/>
          </a:stretch>
        </p:blipFill>
        <p:spPr>
          <a:xfrm>
            <a:off x="3278571" y="1830035"/>
            <a:ext cx="3632766" cy="3568105"/>
          </a:xfrm>
          <a:prstGeom prst="rect">
            <a:avLst/>
          </a:prstGeom>
        </p:spPr>
      </p:pic>
      <p:sp>
        <p:nvSpPr>
          <p:cNvPr id="9" name="Rectangle 8">
            <a:extLst>
              <a:ext uri="{FF2B5EF4-FFF2-40B4-BE49-F238E27FC236}">
                <a16:creationId xmlns:a16="http://schemas.microsoft.com/office/drawing/2014/main" id="{CCB40E79-DC65-6BE7-2D1C-626BF2344EEC}"/>
              </a:ext>
            </a:extLst>
          </p:cNvPr>
          <p:cNvSpPr/>
          <p:nvPr/>
        </p:nvSpPr>
        <p:spPr>
          <a:xfrm>
            <a:off x="7433081" y="2280669"/>
            <a:ext cx="450669" cy="450669"/>
          </a:xfrm>
          <a:prstGeom prst="rect">
            <a:avLst/>
          </a:prstGeom>
          <a:solidFill>
            <a:srgbClr val="FF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6049B38-0A92-D174-353E-7DB45FF2A20A}"/>
              </a:ext>
            </a:extLst>
          </p:cNvPr>
          <p:cNvSpPr/>
          <p:nvPr/>
        </p:nvSpPr>
        <p:spPr>
          <a:xfrm>
            <a:off x="7433081" y="2731338"/>
            <a:ext cx="450669" cy="450669"/>
          </a:xfrm>
          <a:prstGeom prst="rect">
            <a:avLst/>
          </a:prstGeom>
          <a:solidFill>
            <a:srgbClr val="FFB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7A063B6-0869-BEE7-FD5A-8F3AF6AC51F7}"/>
              </a:ext>
            </a:extLst>
          </p:cNvPr>
          <p:cNvSpPr/>
          <p:nvPr/>
        </p:nvSpPr>
        <p:spPr>
          <a:xfrm>
            <a:off x="7433081" y="3173348"/>
            <a:ext cx="450669" cy="450669"/>
          </a:xfrm>
          <a:prstGeom prst="rect">
            <a:avLst/>
          </a:prstGeom>
          <a:solidFill>
            <a:srgbClr val="FFF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86563E3-F5EF-881B-E356-C4E365A3029F}"/>
              </a:ext>
            </a:extLst>
          </p:cNvPr>
          <p:cNvSpPr/>
          <p:nvPr/>
        </p:nvSpPr>
        <p:spPr>
          <a:xfrm>
            <a:off x="7432356" y="3624570"/>
            <a:ext cx="450669" cy="442563"/>
          </a:xfrm>
          <a:prstGeom prst="rect">
            <a:avLst/>
          </a:prstGeom>
          <a:solidFill>
            <a:srgbClr val="9CE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509E247-DC12-B67D-2B21-8707691C4EF9}"/>
              </a:ext>
            </a:extLst>
          </p:cNvPr>
          <p:cNvSpPr/>
          <p:nvPr/>
        </p:nvSpPr>
        <p:spPr>
          <a:xfrm>
            <a:off x="7432357" y="4067132"/>
            <a:ext cx="450669" cy="450669"/>
          </a:xfrm>
          <a:prstGeom prst="rect">
            <a:avLst/>
          </a:prstGeom>
          <a:solidFill>
            <a:srgbClr val="00E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DBC5E5E-004F-FDCF-8B51-ACA45448CEA4}"/>
              </a:ext>
            </a:extLst>
          </p:cNvPr>
          <p:cNvSpPr/>
          <p:nvPr/>
        </p:nvSpPr>
        <p:spPr>
          <a:xfrm>
            <a:off x="7432356" y="4509695"/>
            <a:ext cx="450669" cy="450669"/>
          </a:xfrm>
          <a:prstGeom prst="rect">
            <a:avLst/>
          </a:prstGeom>
          <a:solidFill>
            <a:srgbClr val="00F6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9E363A0-0213-F486-1661-6F3A5853B6C3}"/>
              </a:ext>
            </a:extLst>
          </p:cNvPr>
          <p:cNvSpPr/>
          <p:nvPr/>
        </p:nvSpPr>
        <p:spPr>
          <a:xfrm>
            <a:off x="7432355" y="4919832"/>
            <a:ext cx="450669" cy="450669"/>
          </a:xfrm>
          <a:prstGeom prst="rect">
            <a:avLst/>
          </a:prstGeom>
          <a:solidFill>
            <a:srgbClr val="00F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86C82E9-80C3-464C-3B71-DBFE1CD477E0}"/>
              </a:ext>
            </a:extLst>
          </p:cNvPr>
          <p:cNvSpPr/>
          <p:nvPr/>
        </p:nvSpPr>
        <p:spPr>
          <a:xfrm>
            <a:off x="7432354" y="5370501"/>
            <a:ext cx="450669" cy="450669"/>
          </a:xfrm>
          <a:prstGeom prst="rect">
            <a:avLst/>
          </a:prstGeom>
          <a:solidFill>
            <a:srgbClr val="00AD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5F57BDC-5E7A-2F7E-3990-5715D2F8388D}"/>
              </a:ext>
            </a:extLst>
          </p:cNvPr>
          <p:cNvSpPr/>
          <p:nvPr/>
        </p:nvSpPr>
        <p:spPr>
          <a:xfrm>
            <a:off x="7432353" y="5813063"/>
            <a:ext cx="450669" cy="450669"/>
          </a:xfrm>
          <a:prstGeom prst="rect">
            <a:avLst/>
          </a:prstGeom>
          <a:solidFill>
            <a:srgbClr val="111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6F731F9-F79D-D45C-73FC-61BAB699262F}"/>
              </a:ext>
            </a:extLst>
          </p:cNvPr>
          <p:cNvSpPr txBox="1"/>
          <p:nvPr/>
        </p:nvSpPr>
        <p:spPr>
          <a:xfrm>
            <a:off x="7883022" y="2096003"/>
            <a:ext cx="1528356" cy="369332"/>
          </a:xfrm>
          <a:prstGeom prst="rect">
            <a:avLst/>
          </a:prstGeom>
          <a:noFill/>
        </p:spPr>
        <p:txBody>
          <a:bodyPr wrap="square" lIns="91440" tIns="45720" rIns="91440" bIns="45720" rtlCol="0" anchor="t">
            <a:spAutoFit/>
          </a:bodyPr>
          <a:lstStyle/>
          <a:p>
            <a:r>
              <a:rPr lang="en-US"/>
              <a:t>21.001 MPa</a:t>
            </a:r>
          </a:p>
        </p:txBody>
      </p:sp>
      <p:sp>
        <p:nvSpPr>
          <p:cNvPr id="30" name="TextBox 29">
            <a:extLst>
              <a:ext uri="{FF2B5EF4-FFF2-40B4-BE49-F238E27FC236}">
                <a16:creationId xmlns:a16="http://schemas.microsoft.com/office/drawing/2014/main" id="{4A0ACB08-63F7-5D7D-70B5-1CF26F584ADA}"/>
              </a:ext>
            </a:extLst>
          </p:cNvPr>
          <p:cNvSpPr txBox="1"/>
          <p:nvPr/>
        </p:nvSpPr>
        <p:spPr>
          <a:xfrm>
            <a:off x="7883022" y="2546672"/>
            <a:ext cx="1528356" cy="369332"/>
          </a:xfrm>
          <a:prstGeom prst="rect">
            <a:avLst/>
          </a:prstGeom>
          <a:noFill/>
        </p:spPr>
        <p:txBody>
          <a:bodyPr wrap="square" lIns="91440" tIns="45720" rIns="91440" bIns="45720" rtlCol="0" anchor="t">
            <a:spAutoFit/>
          </a:bodyPr>
          <a:lstStyle/>
          <a:p>
            <a:r>
              <a:rPr lang="en-US"/>
              <a:t>18.668 MPa</a:t>
            </a:r>
          </a:p>
        </p:txBody>
      </p:sp>
      <p:sp>
        <p:nvSpPr>
          <p:cNvPr id="32" name="TextBox 31">
            <a:extLst>
              <a:ext uri="{FF2B5EF4-FFF2-40B4-BE49-F238E27FC236}">
                <a16:creationId xmlns:a16="http://schemas.microsoft.com/office/drawing/2014/main" id="{2C7B9CB5-F042-EAE7-B376-F3630D43803F}"/>
              </a:ext>
            </a:extLst>
          </p:cNvPr>
          <p:cNvSpPr txBox="1"/>
          <p:nvPr/>
        </p:nvSpPr>
        <p:spPr>
          <a:xfrm>
            <a:off x="7883022" y="2992399"/>
            <a:ext cx="1528356" cy="369332"/>
          </a:xfrm>
          <a:prstGeom prst="rect">
            <a:avLst/>
          </a:prstGeom>
          <a:noFill/>
        </p:spPr>
        <p:txBody>
          <a:bodyPr wrap="square" lIns="91440" tIns="45720" rIns="91440" bIns="45720" rtlCol="0" anchor="t">
            <a:spAutoFit/>
          </a:bodyPr>
          <a:lstStyle/>
          <a:p>
            <a:r>
              <a:rPr lang="en-US"/>
              <a:t>16.334 MPa</a:t>
            </a:r>
          </a:p>
        </p:txBody>
      </p:sp>
      <p:sp>
        <p:nvSpPr>
          <p:cNvPr id="55" name="TextBox 54">
            <a:extLst>
              <a:ext uri="{FF2B5EF4-FFF2-40B4-BE49-F238E27FC236}">
                <a16:creationId xmlns:a16="http://schemas.microsoft.com/office/drawing/2014/main" id="{38FA1052-0132-6588-4171-098A5308A0AC}"/>
              </a:ext>
            </a:extLst>
          </p:cNvPr>
          <p:cNvSpPr txBox="1"/>
          <p:nvPr/>
        </p:nvSpPr>
        <p:spPr>
          <a:xfrm>
            <a:off x="7883022" y="3438126"/>
            <a:ext cx="1528356" cy="369332"/>
          </a:xfrm>
          <a:prstGeom prst="rect">
            <a:avLst/>
          </a:prstGeom>
          <a:noFill/>
        </p:spPr>
        <p:txBody>
          <a:bodyPr wrap="square" lIns="91440" tIns="45720" rIns="91440" bIns="45720" rtlCol="0" anchor="t">
            <a:spAutoFit/>
          </a:bodyPr>
          <a:lstStyle/>
          <a:p>
            <a:r>
              <a:rPr lang="en-US"/>
              <a:t>14.001 MPa</a:t>
            </a:r>
          </a:p>
        </p:txBody>
      </p:sp>
      <p:sp>
        <p:nvSpPr>
          <p:cNvPr id="57" name="TextBox 56">
            <a:extLst>
              <a:ext uri="{FF2B5EF4-FFF2-40B4-BE49-F238E27FC236}">
                <a16:creationId xmlns:a16="http://schemas.microsoft.com/office/drawing/2014/main" id="{DC251E9A-2368-D6FD-FB04-5432E6FC374E}"/>
              </a:ext>
            </a:extLst>
          </p:cNvPr>
          <p:cNvSpPr txBox="1"/>
          <p:nvPr/>
        </p:nvSpPr>
        <p:spPr>
          <a:xfrm>
            <a:off x="7883022" y="3878302"/>
            <a:ext cx="1528356" cy="369332"/>
          </a:xfrm>
          <a:prstGeom prst="rect">
            <a:avLst/>
          </a:prstGeom>
          <a:noFill/>
        </p:spPr>
        <p:txBody>
          <a:bodyPr wrap="square" lIns="91440" tIns="45720" rIns="91440" bIns="45720" rtlCol="0" anchor="t">
            <a:spAutoFit/>
          </a:bodyPr>
          <a:lstStyle/>
          <a:p>
            <a:r>
              <a:rPr lang="en-US"/>
              <a:t>11.667 MPa</a:t>
            </a:r>
          </a:p>
        </p:txBody>
      </p:sp>
      <p:sp>
        <p:nvSpPr>
          <p:cNvPr id="59" name="TextBox 58">
            <a:extLst>
              <a:ext uri="{FF2B5EF4-FFF2-40B4-BE49-F238E27FC236}">
                <a16:creationId xmlns:a16="http://schemas.microsoft.com/office/drawing/2014/main" id="{2ACA89A4-8628-8055-BD02-775911FA683E}"/>
              </a:ext>
            </a:extLst>
          </p:cNvPr>
          <p:cNvSpPr txBox="1"/>
          <p:nvPr/>
        </p:nvSpPr>
        <p:spPr>
          <a:xfrm>
            <a:off x="7883022" y="4326011"/>
            <a:ext cx="1528356" cy="369332"/>
          </a:xfrm>
          <a:prstGeom prst="rect">
            <a:avLst/>
          </a:prstGeom>
          <a:noFill/>
        </p:spPr>
        <p:txBody>
          <a:bodyPr wrap="square" lIns="91440" tIns="45720" rIns="91440" bIns="45720" rtlCol="0" anchor="t">
            <a:spAutoFit/>
          </a:bodyPr>
          <a:lstStyle/>
          <a:p>
            <a:r>
              <a:rPr lang="en-US"/>
              <a:t>9.334 MPa</a:t>
            </a:r>
          </a:p>
        </p:txBody>
      </p:sp>
      <p:sp>
        <p:nvSpPr>
          <p:cNvPr id="61" name="TextBox 60">
            <a:extLst>
              <a:ext uri="{FF2B5EF4-FFF2-40B4-BE49-F238E27FC236}">
                <a16:creationId xmlns:a16="http://schemas.microsoft.com/office/drawing/2014/main" id="{9ACDEEEA-F3C6-9A81-076B-33D17573F9F9}"/>
              </a:ext>
            </a:extLst>
          </p:cNvPr>
          <p:cNvSpPr txBox="1"/>
          <p:nvPr/>
        </p:nvSpPr>
        <p:spPr>
          <a:xfrm>
            <a:off x="7883022" y="4776680"/>
            <a:ext cx="1528356" cy="369332"/>
          </a:xfrm>
          <a:prstGeom prst="rect">
            <a:avLst/>
          </a:prstGeom>
          <a:noFill/>
        </p:spPr>
        <p:txBody>
          <a:bodyPr wrap="square" lIns="91440" tIns="45720" rIns="91440" bIns="45720" rtlCol="0" anchor="t">
            <a:spAutoFit/>
          </a:bodyPr>
          <a:lstStyle/>
          <a:p>
            <a:r>
              <a:rPr lang="en-US"/>
              <a:t>7.0005 MPa</a:t>
            </a:r>
          </a:p>
        </p:txBody>
      </p:sp>
      <p:sp>
        <p:nvSpPr>
          <p:cNvPr id="63" name="TextBox 62">
            <a:extLst>
              <a:ext uri="{FF2B5EF4-FFF2-40B4-BE49-F238E27FC236}">
                <a16:creationId xmlns:a16="http://schemas.microsoft.com/office/drawing/2014/main" id="{15B854F1-113F-1626-66B9-47D02B648FFF}"/>
              </a:ext>
            </a:extLst>
          </p:cNvPr>
          <p:cNvSpPr txBox="1"/>
          <p:nvPr/>
        </p:nvSpPr>
        <p:spPr>
          <a:xfrm>
            <a:off x="7883022" y="5230921"/>
            <a:ext cx="1528356" cy="369332"/>
          </a:xfrm>
          <a:prstGeom prst="rect">
            <a:avLst/>
          </a:prstGeom>
          <a:noFill/>
        </p:spPr>
        <p:txBody>
          <a:bodyPr wrap="square" lIns="91440" tIns="45720" rIns="91440" bIns="45720" rtlCol="0" anchor="t">
            <a:spAutoFit/>
          </a:bodyPr>
          <a:lstStyle/>
          <a:p>
            <a:r>
              <a:rPr lang="en-US"/>
              <a:t>4.667 MPa</a:t>
            </a:r>
          </a:p>
        </p:txBody>
      </p:sp>
      <p:sp>
        <p:nvSpPr>
          <p:cNvPr id="65" name="TextBox 64">
            <a:extLst>
              <a:ext uri="{FF2B5EF4-FFF2-40B4-BE49-F238E27FC236}">
                <a16:creationId xmlns:a16="http://schemas.microsoft.com/office/drawing/2014/main" id="{F4A4E52B-4730-4A09-CD93-18BCE1A0371C}"/>
              </a:ext>
            </a:extLst>
          </p:cNvPr>
          <p:cNvSpPr txBox="1"/>
          <p:nvPr/>
        </p:nvSpPr>
        <p:spPr>
          <a:xfrm>
            <a:off x="7883022" y="5685162"/>
            <a:ext cx="1640116" cy="369332"/>
          </a:xfrm>
          <a:prstGeom prst="rect">
            <a:avLst/>
          </a:prstGeom>
          <a:noFill/>
        </p:spPr>
        <p:txBody>
          <a:bodyPr wrap="square" lIns="91440" tIns="45720" rIns="91440" bIns="45720" rtlCol="0" anchor="t">
            <a:spAutoFit/>
          </a:bodyPr>
          <a:lstStyle/>
          <a:p>
            <a:r>
              <a:rPr lang="en-US"/>
              <a:t>2.3335 MPa</a:t>
            </a:r>
          </a:p>
        </p:txBody>
      </p:sp>
      <p:sp>
        <p:nvSpPr>
          <p:cNvPr id="67" name="TextBox 66">
            <a:extLst>
              <a:ext uri="{FF2B5EF4-FFF2-40B4-BE49-F238E27FC236}">
                <a16:creationId xmlns:a16="http://schemas.microsoft.com/office/drawing/2014/main" id="{9F3DCBC0-551F-ABC4-FFCB-8831D6DF27B6}"/>
              </a:ext>
            </a:extLst>
          </p:cNvPr>
          <p:cNvSpPr txBox="1"/>
          <p:nvPr/>
        </p:nvSpPr>
        <p:spPr>
          <a:xfrm>
            <a:off x="7887253" y="6098871"/>
            <a:ext cx="1641844" cy="369332"/>
          </a:xfrm>
          <a:prstGeom prst="rect">
            <a:avLst/>
          </a:prstGeom>
          <a:noFill/>
        </p:spPr>
        <p:txBody>
          <a:bodyPr wrap="square" lIns="91440" tIns="45720" rIns="91440" bIns="45720" rtlCol="0" anchor="t">
            <a:spAutoFit/>
          </a:bodyPr>
          <a:lstStyle/>
          <a:p>
            <a:r>
              <a:rPr lang="en-US"/>
              <a:t>8.4166e-7 MPa</a:t>
            </a:r>
            <a:endParaRPr lang="en-US">
              <a:ea typeface="Calibri"/>
              <a:cs typeface="Calibri"/>
            </a:endParaRPr>
          </a:p>
        </p:txBody>
      </p:sp>
      <p:sp>
        <p:nvSpPr>
          <p:cNvPr id="69" name="TextBox 68">
            <a:extLst>
              <a:ext uri="{FF2B5EF4-FFF2-40B4-BE49-F238E27FC236}">
                <a16:creationId xmlns:a16="http://schemas.microsoft.com/office/drawing/2014/main" id="{6D02BB07-A49B-E089-D682-EB23E98C483F}"/>
              </a:ext>
            </a:extLst>
          </p:cNvPr>
          <p:cNvSpPr txBox="1"/>
          <p:nvPr/>
        </p:nvSpPr>
        <p:spPr>
          <a:xfrm>
            <a:off x="6796239" y="1601547"/>
            <a:ext cx="641170" cy="369332"/>
          </a:xfrm>
          <a:prstGeom prst="rect">
            <a:avLst/>
          </a:prstGeom>
          <a:noFill/>
        </p:spPr>
        <p:txBody>
          <a:bodyPr wrap="square" rtlCol="0">
            <a:spAutoFit/>
          </a:bodyPr>
          <a:lstStyle/>
          <a:p>
            <a:r>
              <a:rPr lang="en-US"/>
              <a:t>MAX</a:t>
            </a:r>
          </a:p>
        </p:txBody>
      </p:sp>
      <p:sp>
        <p:nvSpPr>
          <p:cNvPr id="71" name="TextBox 70">
            <a:extLst>
              <a:ext uri="{FF2B5EF4-FFF2-40B4-BE49-F238E27FC236}">
                <a16:creationId xmlns:a16="http://schemas.microsoft.com/office/drawing/2014/main" id="{DB9F0498-ECF3-E647-DAEB-4FC47F06F52A}"/>
              </a:ext>
            </a:extLst>
          </p:cNvPr>
          <p:cNvSpPr txBox="1"/>
          <p:nvPr/>
        </p:nvSpPr>
        <p:spPr>
          <a:xfrm>
            <a:off x="6795901" y="6147868"/>
            <a:ext cx="641170" cy="369332"/>
          </a:xfrm>
          <a:prstGeom prst="rect">
            <a:avLst/>
          </a:prstGeom>
          <a:noFill/>
        </p:spPr>
        <p:txBody>
          <a:bodyPr wrap="square" rtlCol="0">
            <a:spAutoFit/>
          </a:bodyPr>
          <a:lstStyle/>
          <a:p>
            <a:r>
              <a:rPr lang="en-US"/>
              <a:t>MIN</a:t>
            </a:r>
          </a:p>
        </p:txBody>
      </p:sp>
      <p:sp>
        <p:nvSpPr>
          <p:cNvPr id="73" name="Rectangle 72">
            <a:extLst>
              <a:ext uri="{FF2B5EF4-FFF2-40B4-BE49-F238E27FC236}">
                <a16:creationId xmlns:a16="http://schemas.microsoft.com/office/drawing/2014/main" id="{5242C1AD-0B6D-8B82-4DD5-555FB883AB4A}"/>
              </a:ext>
            </a:extLst>
          </p:cNvPr>
          <p:cNvSpPr/>
          <p:nvPr/>
        </p:nvSpPr>
        <p:spPr>
          <a:xfrm>
            <a:off x="7433080" y="1832071"/>
            <a:ext cx="450669" cy="45066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CD43CDD0-DBE2-6A80-D97C-0F500EF3F7E2}"/>
              </a:ext>
            </a:extLst>
          </p:cNvPr>
          <p:cNvSpPr txBox="1"/>
          <p:nvPr/>
        </p:nvSpPr>
        <p:spPr>
          <a:xfrm>
            <a:off x="7881583" y="1647406"/>
            <a:ext cx="1528356" cy="369332"/>
          </a:xfrm>
          <a:prstGeom prst="rect">
            <a:avLst/>
          </a:prstGeom>
          <a:noFill/>
        </p:spPr>
        <p:txBody>
          <a:bodyPr wrap="square" lIns="91440" tIns="45720" rIns="91440" bIns="45720" rtlCol="0" anchor="t">
            <a:spAutoFit/>
          </a:bodyPr>
          <a:lstStyle/>
          <a:p>
            <a:r>
              <a:rPr lang="en-US"/>
              <a:t>24.558 MPa </a:t>
            </a:r>
          </a:p>
        </p:txBody>
      </p:sp>
      <p:sp>
        <p:nvSpPr>
          <p:cNvPr id="13" name="Rectangle: Rounded Corners 12">
            <a:extLst>
              <a:ext uri="{FF2B5EF4-FFF2-40B4-BE49-F238E27FC236}">
                <a16:creationId xmlns:a16="http://schemas.microsoft.com/office/drawing/2014/main" id="{76C1CCA3-C71B-3385-2A6B-015D900A7D37}"/>
              </a:ext>
            </a:extLst>
          </p:cNvPr>
          <p:cNvSpPr/>
          <p:nvPr/>
        </p:nvSpPr>
        <p:spPr>
          <a:xfrm>
            <a:off x="817122" y="1157629"/>
            <a:ext cx="1379476" cy="47575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2CED2119-15FB-FFE6-3199-A63F35998689}"/>
              </a:ext>
            </a:extLst>
          </p:cNvPr>
          <p:cNvSpPr/>
          <p:nvPr/>
        </p:nvSpPr>
        <p:spPr>
          <a:xfrm>
            <a:off x="4189376" y="1165735"/>
            <a:ext cx="1379476" cy="47575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D5744ACB-E3E5-7B30-8976-AEABF9BC5C23}"/>
              </a:ext>
            </a:extLst>
          </p:cNvPr>
          <p:cNvSpPr txBox="1"/>
          <p:nvPr/>
        </p:nvSpPr>
        <p:spPr>
          <a:xfrm>
            <a:off x="4227548" y="1220316"/>
            <a:ext cx="1322244"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FFFF"/>
                </a:solidFill>
                <a:latin typeface="Arial"/>
                <a:cs typeface="Calibri"/>
              </a:rPr>
              <a:t>4140 Steel</a:t>
            </a:r>
          </a:p>
        </p:txBody>
      </p:sp>
      <p:sp>
        <p:nvSpPr>
          <p:cNvPr id="3" name="TextBox 2">
            <a:extLst>
              <a:ext uri="{FF2B5EF4-FFF2-40B4-BE49-F238E27FC236}">
                <a16:creationId xmlns:a16="http://schemas.microsoft.com/office/drawing/2014/main" id="{7FB98509-FC70-616E-8321-9B1032808AEA}"/>
              </a:ext>
            </a:extLst>
          </p:cNvPr>
          <p:cNvSpPr txBox="1"/>
          <p:nvPr/>
        </p:nvSpPr>
        <p:spPr>
          <a:xfrm>
            <a:off x="850502" y="1211657"/>
            <a:ext cx="1322244"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FFFF"/>
                </a:solidFill>
                <a:latin typeface="Arial"/>
                <a:cs typeface="Calibri"/>
              </a:rPr>
              <a:t>1018 Steel</a:t>
            </a:r>
          </a:p>
        </p:txBody>
      </p:sp>
    </p:spTree>
    <p:extLst>
      <p:ext uri="{BB962C8B-B14F-4D97-AF65-F5344CB8AC3E}">
        <p14:creationId xmlns:p14="http://schemas.microsoft.com/office/powerpoint/2010/main" val="6517740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F909BB0-E489-EBF5-72E4-6848681B79DE}"/>
              </a:ext>
            </a:extLst>
          </p:cNvPr>
          <p:cNvSpPr>
            <a:spLocks noGrp="1"/>
          </p:cNvSpPr>
          <p:nvPr>
            <p:ph type="ftr" sz="quarter" idx="11"/>
          </p:nvPr>
        </p:nvSpPr>
        <p:spPr/>
        <p:txBody>
          <a:bodyPr/>
          <a:lstStyle/>
          <a:p>
            <a:r>
              <a:rPr lang="en-US">
                <a:ea typeface="Calibri"/>
                <a:cs typeface="Calibri"/>
              </a:rPr>
              <a:t>Brent </a:t>
            </a:r>
            <a:r>
              <a:rPr lang="en-US" err="1">
                <a:ea typeface="Calibri"/>
                <a:cs typeface="Calibri"/>
              </a:rPr>
              <a:t>Mynard</a:t>
            </a:r>
            <a:r>
              <a:rPr lang="en-US">
                <a:ea typeface="Calibri"/>
                <a:cs typeface="Calibri"/>
              </a:rPr>
              <a:t> </a:t>
            </a:r>
            <a:endParaRPr lang="en-US"/>
          </a:p>
        </p:txBody>
      </p:sp>
      <p:sp>
        <p:nvSpPr>
          <p:cNvPr id="5" name="Slide Number Placeholder 4">
            <a:extLst>
              <a:ext uri="{FF2B5EF4-FFF2-40B4-BE49-F238E27FC236}">
                <a16:creationId xmlns:a16="http://schemas.microsoft.com/office/drawing/2014/main" id="{2E1A3507-98CE-712A-83C6-CF5C57181A50}"/>
              </a:ext>
            </a:extLst>
          </p:cNvPr>
          <p:cNvSpPr>
            <a:spLocks noGrp="1"/>
          </p:cNvSpPr>
          <p:nvPr>
            <p:ph type="sldNum" sz="quarter" idx="12"/>
          </p:nvPr>
        </p:nvSpPr>
        <p:spPr/>
        <p:txBody>
          <a:bodyPr/>
          <a:lstStyle/>
          <a:p>
            <a:fld id="{A5AEF524-62EC-C340-82A1-9F47B6C43E55}" type="slidenum">
              <a:rPr lang="en-US" smtClean="0"/>
              <a:t>33</a:t>
            </a:fld>
            <a:endParaRPr lang="en-US"/>
          </a:p>
        </p:txBody>
      </p:sp>
      <p:sp>
        <p:nvSpPr>
          <p:cNvPr id="25" name="TextBox 24">
            <a:extLst>
              <a:ext uri="{FF2B5EF4-FFF2-40B4-BE49-F238E27FC236}">
                <a16:creationId xmlns:a16="http://schemas.microsoft.com/office/drawing/2014/main" id="{29C38423-AB50-7232-F6F4-CD4A56F68ED8}"/>
              </a:ext>
            </a:extLst>
          </p:cNvPr>
          <p:cNvSpPr txBox="1"/>
          <p:nvPr/>
        </p:nvSpPr>
        <p:spPr>
          <a:xfrm>
            <a:off x="7883022" y="2096003"/>
            <a:ext cx="1528356" cy="369332"/>
          </a:xfrm>
          <a:prstGeom prst="rect">
            <a:avLst/>
          </a:prstGeom>
          <a:noFill/>
        </p:spPr>
        <p:txBody>
          <a:bodyPr wrap="square" rtlCol="0">
            <a:spAutoFit/>
          </a:bodyPr>
          <a:lstStyle/>
          <a:p>
            <a:r>
              <a:rPr lang="en-US"/>
              <a:t>0.05259 mm</a:t>
            </a:r>
          </a:p>
        </p:txBody>
      </p:sp>
      <p:sp>
        <p:nvSpPr>
          <p:cNvPr id="26" name="TextBox 25">
            <a:extLst>
              <a:ext uri="{FF2B5EF4-FFF2-40B4-BE49-F238E27FC236}">
                <a16:creationId xmlns:a16="http://schemas.microsoft.com/office/drawing/2014/main" id="{DE4BD069-4F26-08D7-E8C4-F9D32DE408B2}"/>
              </a:ext>
            </a:extLst>
          </p:cNvPr>
          <p:cNvSpPr txBox="1"/>
          <p:nvPr/>
        </p:nvSpPr>
        <p:spPr>
          <a:xfrm>
            <a:off x="7883022" y="2546672"/>
            <a:ext cx="1528356" cy="369332"/>
          </a:xfrm>
          <a:prstGeom prst="rect">
            <a:avLst/>
          </a:prstGeom>
          <a:noFill/>
        </p:spPr>
        <p:txBody>
          <a:bodyPr wrap="square" rtlCol="0">
            <a:spAutoFit/>
          </a:bodyPr>
          <a:lstStyle/>
          <a:p>
            <a:r>
              <a:rPr lang="en-US"/>
              <a:t>0.046746 mm</a:t>
            </a:r>
          </a:p>
        </p:txBody>
      </p:sp>
      <p:sp>
        <p:nvSpPr>
          <p:cNvPr id="27" name="TextBox 26">
            <a:extLst>
              <a:ext uri="{FF2B5EF4-FFF2-40B4-BE49-F238E27FC236}">
                <a16:creationId xmlns:a16="http://schemas.microsoft.com/office/drawing/2014/main" id="{A1B11CFD-1C33-D396-1073-827ADC61C595}"/>
              </a:ext>
            </a:extLst>
          </p:cNvPr>
          <p:cNvSpPr txBox="1"/>
          <p:nvPr/>
        </p:nvSpPr>
        <p:spPr>
          <a:xfrm>
            <a:off x="7883022" y="2992399"/>
            <a:ext cx="1528356" cy="369332"/>
          </a:xfrm>
          <a:prstGeom prst="rect">
            <a:avLst/>
          </a:prstGeom>
          <a:noFill/>
        </p:spPr>
        <p:txBody>
          <a:bodyPr wrap="square" rtlCol="0">
            <a:spAutoFit/>
          </a:bodyPr>
          <a:lstStyle/>
          <a:p>
            <a:r>
              <a:rPr lang="en-US"/>
              <a:t>0.040903 mm</a:t>
            </a:r>
          </a:p>
        </p:txBody>
      </p:sp>
      <p:sp>
        <p:nvSpPr>
          <p:cNvPr id="28" name="TextBox 27">
            <a:extLst>
              <a:ext uri="{FF2B5EF4-FFF2-40B4-BE49-F238E27FC236}">
                <a16:creationId xmlns:a16="http://schemas.microsoft.com/office/drawing/2014/main" id="{62317441-2CA7-16B6-043A-D52F83551415}"/>
              </a:ext>
            </a:extLst>
          </p:cNvPr>
          <p:cNvSpPr txBox="1"/>
          <p:nvPr/>
        </p:nvSpPr>
        <p:spPr>
          <a:xfrm>
            <a:off x="7883022" y="3438126"/>
            <a:ext cx="1528356" cy="369332"/>
          </a:xfrm>
          <a:prstGeom prst="rect">
            <a:avLst/>
          </a:prstGeom>
          <a:noFill/>
        </p:spPr>
        <p:txBody>
          <a:bodyPr wrap="square" rtlCol="0">
            <a:spAutoFit/>
          </a:bodyPr>
          <a:lstStyle/>
          <a:p>
            <a:r>
              <a:rPr lang="en-US"/>
              <a:t>0.03506 mm</a:t>
            </a:r>
          </a:p>
        </p:txBody>
      </p:sp>
      <p:sp>
        <p:nvSpPr>
          <p:cNvPr id="29" name="TextBox 28">
            <a:extLst>
              <a:ext uri="{FF2B5EF4-FFF2-40B4-BE49-F238E27FC236}">
                <a16:creationId xmlns:a16="http://schemas.microsoft.com/office/drawing/2014/main" id="{E8956059-F666-E524-0F0E-3A6FE318B88D}"/>
              </a:ext>
            </a:extLst>
          </p:cNvPr>
          <p:cNvSpPr txBox="1"/>
          <p:nvPr/>
        </p:nvSpPr>
        <p:spPr>
          <a:xfrm>
            <a:off x="7883022" y="3878302"/>
            <a:ext cx="1528356" cy="369332"/>
          </a:xfrm>
          <a:prstGeom prst="rect">
            <a:avLst/>
          </a:prstGeom>
          <a:noFill/>
        </p:spPr>
        <p:txBody>
          <a:bodyPr wrap="square" rtlCol="0">
            <a:spAutoFit/>
          </a:bodyPr>
          <a:lstStyle/>
          <a:p>
            <a:r>
              <a:rPr lang="en-US"/>
              <a:t>0.029217 mm</a:t>
            </a:r>
          </a:p>
        </p:txBody>
      </p:sp>
      <p:sp>
        <p:nvSpPr>
          <p:cNvPr id="30" name="TextBox 29">
            <a:extLst>
              <a:ext uri="{FF2B5EF4-FFF2-40B4-BE49-F238E27FC236}">
                <a16:creationId xmlns:a16="http://schemas.microsoft.com/office/drawing/2014/main" id="{7619B0A5-D178-3416-745C-BD69CAD73C28}"/>
              </a:ext>
            </a:extLst>
          </p:cNvPr>
          <p:cNvSpPr txBox="1"/>
          <p:nvPr/>
        </p:nvSpPr>
        <p:spPr>
          <a:xfrm>
            <a:off x="7883022" y="4326011"/>
            <a:ext cx="1528356" cy="369332"/>
          </a:xfrm>
          <a:prstGeom prst="rect">
            <a:avLst/>
          </a:prstGeom>
          <a:noFill/>
        </p:spPr>
        <p:txBody>
          <a:bodyPr wrap="square" rtlCol="0">
            <a:spAutoFit/>
          </a:bodyPr>
          <a:lstStyle/>
          <a:p>
            <a:r>
              <a:rPr lang="en-US"/>
              <a:t>0.023373 mm</a:t>
            </a:r>
          </a:p>
        </p:txBody>
      </p:sp>
      <p:sp>
        <p:nvSpPr>
          <p:cNvPr id="31" name="TextBox 30">
            <a:extLst>
              <a:ext uri="{FF2B5EF4-FFF2-40B4-BE49-F238E27FC236}">
                <a16:creationId xmlns:a16="http://schemas.microsoft.com/office/drawing/2014/main" id="{DB50FF04-8E20-1413-13C3-8091364E487E}"/>
              </a:ext>
            </a:extLst>
          </p:cNvPr>
          <p:cNvSpPr txBox="1"/>
          <p:nvPr/>
        </p:nvSpPr>
        <p:spPr>
          <a:xfrm>
            <a:off x="7883022" y="4776680"/>
            <a:ext cx="1528356" cy="369332"/>
          </a:xfrm>
          <a:prstGeom prst="rect">
            <a:avLst/>
          </a:prstGeom>
          <a:noFill/>
        </p:spPr>
        <p:txBody>
          <a:bodyPr wrap="square" rtlCol="0">
            <a:spAutoFit/>
          </a:bodyPr>
          <a:lstStyle/>
          <a:p>
            <a:r>
              <a:rPr lang="en-US"/>
              <a:t>0.01753 mm</a:t>
            </a:r>
          </a:p>
        </p:txBody>
      </p:sp>
      <p:sp>
        <p:nvSpPr>
          <p:cNvPr id="32" name="TextBox 31">
            <a:extLst>
              <a:ext uri="{FF2B5EF4-FFF2-40B4-BE49-F238E27FC236}">
                <a16:creationId xmlns:a16="http://schemas.microsoft.com/office/drawing/2014/main" id="{994B4110-EC4A-F64C-BB8A-35E3474156AE}"/>
              </a:ext>
            </a:extLst>
          </p:cNvPr>
          <p:cNvSpPr txBox="1"/>
          <p:nvPr/>
        </p:nvSpPr>
        <p:spPr>
          <a:xfrm>
            <a:off x="7883022" y="5230921"/>
            <a:ext cx="1528356" cy="369332"/>
          </a:xfrm>
          <a:prstGeom prst="rect">
            <a:avLst/>
          </a:prstGeom>
          <a:noFill/>
        </p:spPr>
        <p:txBody>
          <a:bodyPr wrap="square" rtlCol="0">
            <a:spAutoFit/>
          </a:bodyPr>
          <a:lstStyle/>
          <a:p>
            <a:r>
              <a:rPr lang="en-US"/>
              <a:t>0.011687 mm</a:t>
            </a:r>
          </a:p>
        </p:txBody>
      </p:sp>
      <p:sp>
        <p:nvSpPr>
          <p:cNvPr id="33" name="TextBox 32">
            <a:extLst>
              <a:ext uri="{FF2B5EF4-FFF2-40B4-BE49-F238E27FC236}">
                <a16:creationId xmlns:a16="http://schemas.microsoft.com/office/drawing/2014/main" id="{48AD10D4-95B3-FB76-2792-3F1D39BBEFFC}"/>
              </a:ext>
            </a:extLst>
          </p:cNvPr>
          <p:cNvSpPr txBox="1"/>
          <p:nvPr/>
        </p:nvSpPr>
        <p:spPr>
          <a:xfrm>
            <a:off x="7883022" y="5685162"/>
            <a:ext cx="1640116" cy="369332"/>
          </a:xfrm>
          <a:prstGeom prst="rect">
            <a:avLst/>
          </a:prstGeom>
          <a:noFill/>
        </p:spPr>
        <p:txBody>
          <a:bodyPr wrap="square" rtlCol="0">
            <a:spAutoFit/>
          </a:bodyPr>
          <a:lstStyle/>
          <a:p>
            <a:r>
              <a:rPr lang="en-US"/>
              <a:t>0.0058433 mm</a:t>
            </a:r>
          </a:p>
        </p:txBody>
      </p:sp>
      <p:sp>
        <p:nvSpPr>
          <p:cNvPr id="34" name="TextBox 33">
            <a:extLst>
              <a:ext uri="{FF2B5EF4-FFF2-40B4-BE49-F238E27FC236}">
                <a16:creationId xmlns:a16="http://schemas.microsoft.com/office/drawing/2014/main" id="{585644FB-A300-6D9B-DAA8-CD55E99A6D31}"/>
              </a:ext>
            </a:extLst>
          </p:cNvPr>
          <p:cNvSpPr txBox="1"/>
          <p:nvPr/>
        </p:nvSpPr>
        <p:spPr>
          <a:xfrm>
            <a:off x="7895359" y="6139403"/>
            <a:ext cx="1528356" cy="369332"/>
          </a:xfrm>
          <a:prstGeom prst="rect">
            <a:avLst/>
          </a:prstGeom>
          <a:noFill/>
        </p:spPr>
        <p:txBody>
          <a:bodyPr wrap="square" rtlCol="0">
            <a:spAutoFit/>
          </a:bodyPr>
          <a:lstStyle/>
          <a:p>
            <a:r>
              <a:rPr lang="en-US"/>
              <a:t>0.0 mm</a:t>
            </a:r>
          </a:p>
        </p:txBody>
      </p:sp>
      <p:sp>
        <p:nvSpPr>
          <p:cNvPr id="35" name="TextBox 34">
            <a:extLst>
              <a:ext uri="{FF2B5EF4-FFF2-40B4-BE49-F238E27FC236}">
                <a16:creationId xmlns:a16="http://schemas.microsoft.com/office/drawing/2014/main" id="{2517A54A-728F-5E21-419E-338C0A3AB130}"/>
              </a:ext>
            </a:extLst>
          </p:cNvPr>
          <p:cNvSpPr txBox="1"/>
          <p:nvPr/>
        </p:nvSpPr>
        <p:spPr>
          <a:xfrm>
            <a:off x="6796239" y="1601547"/>
            <a:ext cx="641170" cy="369332"/>
          </a:xfrm>
          <a:prstGeom prst="rect">
            <a:avLst/>
          </a:prstGeom>
          <a:noFill/>
        </p:spPr>
        <p:txBody>
          <a:bodyPr wrap="square" rtlCol="0">
            <a:spAutoFit/>
          </a:bodyPr>
          <a:lstStyle/>
          <a:p>
            <a:r>
              <a:rPr lang="en-US"/>
              <a:t>MAX</a:t>
            </a:r>
          </a:p>
        </p:txBody>
      </p:sp>
      <p:sp>
        <p:nvSpPr>
          <p:cNvPr id="37" name="TextBox 36">
            <a:extLst>
              <a:ext uri="{FF2B5EF4-FFF2-40B4-BE49-F238E27FC236}">
                <a16:creationId xmlns:a16="http://schemas.microsoft.com/office/drawing/2014/main" id="{B388D16A-54E4-F1F0-7E16-1E6373F2467E}"/>
              </a:ext>
            </a:extLst>
          </p:cNvPr>
          <p:cNvSpPr txBox="1"/>
          <p:nvPr/>
        </p:nvSpPr>
        <p:spPr>
          <a:xfrm>
            <a:off x="6795901" y="6147868"/>
            <a:ext cx="641170" cy="369332"/>
          </a:xfrm>
          <a:prstGeom prst="rect">
            <a:avLst/>
          </a:prstGeom>
          <a:noFill/>
        </p:spPr>
        <p:txBody>
          <a:bodyPr wrap="square" rtlCol="0">
            <a:spAutoFit/>
          </a:bodyPr>
          <a:lstStyle/>
          <a:p>
            <a:r>
              <a:rPr lang="en-US"/>
              <a:t>MIN</a:t>
            </a:r>
          </a:p>
        </p:txBody>
      </p:sp>
      <p:pic>
        <p:nvPicPr>
          <p:cNvPr id="15" name="Picture 14" descr="A multicolored structure with a grid&#10;&#10;Description automatically generated">
            <a:extLst>
              <a:ext uri="{FF2B5EF4-FFF2-40B4-BE49-F238E27FC236}">
                <a16:creationId xmlns:a16="http://schemas.microsoft.com/office/drawing/2014/main" id="{A04E77DB-D5CE-425F-368B-0B0952EFACFA}"/>
              </a:ext>
            </a:extLst>
          </p:cNvPr>
          <p:cNvPicPr>
            <a:picLocks noChangeAspect="1"/>
          </p:cNvPicPr>
          <p:nvPr/>
        </p:nvPicPr>
        <p:blipFill>
          <a:blip r:embed="rId2"/>
          <a:stretch>
            <a:fillRect/>
          </a:stretch>
        </p:blipFill>
        <p:spPr>
          <a:xfrm>
            <a:off x="487128" y="2077405"/>
            <a:ext cx="3019253" cy="3301121"/>
          </a:xfrm>
          <a:prstGeom prst="rect">
            <a:avLst/>
          </a:prstGeom>
        </p:spPr>
      </p:pic>
      <p:pic>
        <p:nvPicPr>
          <p:cNvPr id="2" name="Picture 1" descr="A multicolored structure with a scale&#10;&#10;Description automatically generated">
            <a:extLst>
              <a:ext uri="{FF2B5EF4-FFF2-40B4-BE49-F238E27FC236}">
                <a16:creationId xmlns:a16="http://schemas.microsoft.com/office/drawing/2014/main" id="{51584196-08A4-F71B-E2E9-9FEEF1E50572}"/>
              </a:ext>
            </a:extLst>
          </p:cNvPr>
          <p:cNvPicPr>
            <a:picLocks noChangeAspect="1"/>
          </p:cNvPicPr>
          <p:nvPr/>
        </p:nvPicPr>
        <p:blipFill>
          <a:blip r:embed="rId3"/>
          <a:stretch>
            <a:fillRect/>
          </a:stretch>
        </p:blipFill>
        <p:spPr>
          <a:xfrm>
            <a:off x="3457742" y="2076248"/>
            <a:ext cx="3413783" cy="3304191"/>
          </a:xfrm>
          <a:prstGeom prst="rect">
            <a:avLst/>
          </a:prstGeom>
        </p:spPr>
      </p:pic>
      <p:sp>
        <p:nvSpPr>
          <p:cNvPr id="9" name="TextBox 8">
            <a:extLst>
              <a:ext uri="{FF2B5EF4-FFF2-40B4-BE49-F238E27FC236}">
                <a16:creationId xmlns:a16="http://schemas.microsoft.com/office/drawing/2014/main" id="{BE19E77C-3481-26F5-CF0B-D09739D354E4}"/>
              </a:ext>
            </a:extLst>
          </p:cNvPr>
          <p:cNvSpPr txBox="1"/>
          <p:nvPr/>
        </p:nvSpPr>
        <p:spPr>
          <a:xfrm>
            <a:off x="7881583" y="1647406"/>
            <a:ext cx="1641845" cy="369332"/>
          </a:xfrm>
          <a:prstGeom prst="rect">
            <a:avLst/>
          </a:prstGeom>
          <a:noFill/>
        </p:spPr>
        <p:txBody>
          <a:bodyPr wrap="square" lIns="91440" tIns="45720" rIns="91440" bIns="45720" rtlCol="0" anchor="t">
            <a:spAutoFit/>
          </a:bodyPr>
          <a:lstStyle/>
          <a:p>
            <a:r>
              <a:rPr lang="en-US"/>
              <a:t>0.05998 mm </a:t>
            </a:r>
          </a:p>
        </p:txBody>
      </p:sp>
      <p:sp>
        <p:nvSpPr>
          <p:cNvPr id="10" name="Rectangle 9">
            <a:extLst>
              <a:ext uri="{FF2B5EF4-FFF2-40B4-BE49-F238E27FC236}">
                <a16:creationId xmlns:a16="http://schemas.microsoft.com/office/drawing/2014/main" id="{B8912710-6FC4-45B4-41B9-2F38B24F3EED}"/>
              </a:ext>
            </a:extLst>
          </p:cNvPr>
          <p:cNvSpPr/>
          <p:nvPr/>
        </p:nvSpPr>
        <p:spPr>
          <a:xfrm>
            <a:off x="7433081" y="2280669"/>
            <a:ext cx="450669" cy="450669"/>
          </a:xfrm>
          <a:prstGeom prst="rect">
            <a:avLst/>
          </a:prstGeom>
          <a:solidFill>
            <a:srgbClr val="FF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E6E7757-C2E8-1D6B-0CC9-E4495746CB78}"/>
              </a:ext>
            </a:extLst>
          </p:cNvPr>
          <p:cNvSpPr/>
          <p:nvPr/>
        </p:nvSpPr>
        <p:spPr>
          <a:xfrm>
            <a:off x="7433081" y="2731338"/>
            <a:ext cx="450669" cy="450669"/>
          </a:xfrm>
          <a:prstGeom prst="rect">
            <a:avLst/>
          </a:prstGeom>
          <a:solidFill>
            <a:srgbClr val="FFB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5B6BCFB-5C84-8FB4-5B31-620973B63E12}"/>
              </a:ext>
            </a:extLst>
          </p:cNvPr>
          <p:cNvSpPr/>
          <p:nvPr/>
        </p:nvSpPr>
        <p:spPr>
          <a:xfrm>
            <a:off x="7433081" y="3173348"/>
            <a:ext cx="450669" cy="485305"/>
          </a:xfrm>
          <a:prstGeom prst="rect">
            <a:avLst/>
          </a:prstGeom>
          <a:solidFill>
            <a:srgbClr val="FFF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E5DB7B5F-AA42-F593-401E-7188A2D39A78}"/>
              </a:ext>
            </a:extLst>
          </p:cNvPr>
          <p:cNvSpPr/>
          <p:nvPr/>
        </p:nvSpPr>
        <p:spPr>
          <a:xfrm>
            <a:off x="7432356" y="3624570"/>
            <a:ext cx="450669" cy="442563"/>
          </a:xfrm>
          <a:prstGeom prst="rect">
            <a:avLst/>
          </a:prstGeom>
          <a:solidFill>
            <a:srgbClr val="9CE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C4DDEF5-7D05-7355-A740-8A9403BA415E}"/>
              </a:ext>
            </a:extLst>
          </p:cNvPr>
          <p:cNvSpPr/>
          <p:nvPr/>
        </p:nvSpPr>
        <p:spPr>
          <a:xfrm>
            <a:off x="7432357" y="4067132"/>
            <a:ext cx="450669" cy="450669"/>
          </a:xfrm>
          <a:prstGeom prst="rect">
            <a:avLst/>
          </a:prstGeom>
          <a:solidFill>
            <a:srgbClr val="00E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802E09D-E5FC-2358-50D5-F8D3A348C3C3}"/>
              </a:ext>
            </a:extLst>
          </p:cNvPr>
          <p:cNvSpPr/>
          <p:nvPr/>
        </p:nvSpPr>
        <p:spPr>
          <a:xfrm>
            <a:off x="7432356" y="4509695"/>
            <a:ext cx="450669" cy="450669"/>
          </a:xfrm>
          <a:prstGeom prst="rect">
            <a:avLst/>
          </a:prstGeom>
          <a:solidFill>
            <a:srgbClr val="00F6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247739E-535F-510C-98EB-530AA8BE12A4}"/>
              </a:ext>
            </a:extLst>
          </p:cNvPr>
          <p:cNvSpPr/>
          <p:nvPr/>
        </p:nvSpPr>
        <p:spPr>
          <a:xfrm>
            <a:off x="7432355" y="4919832"/>
            <a:ext cx="450669" cy="450669"/>
          </a:xfrm>
          <a:prstGeom prst="rect">
            <a:avLst/>
          </a:prstGeom>
          <a:solidFill>
            <a:srgbClr val="00F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6468226F-5596-C5E2-3EDB-22FC0D2CB0F2}"/>
              </a:ext>
            </a:extLst>
          </p:cNvPr>
          <p:cNvSpPr/>
          <p:nvPr/>
        </p:nvSpPr>
        <p:spPr>
          <a:xfrm>
            <a:off x="7432354" y="5370501"/>
            <a:ext cx="450669" cy="450669"/>
          </a:xfrm>
          <a:prstGeom prst="rect">
            <a:avLst/>
          </a:prstGeom>
          <a:solidFill>
            <a:srgbClr val="00AD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4476EFFE-BFEE-6975-91A4-B0BC8BDF8B2F}"/>
              </a:ext>
            </a:extLst>
          </p:cNvPr>
          <p:cNvSpPr/>
          <p:nvPr/>
        </p:nvSpPr>
        <p:spPr>
          <a:xfrm>
            <a:off x="7432353" y="5813063"/>
            <a:ext cx="450669" cy="450669"/>
          </a:xfrm>
          <a:prstGeom prst="rect">
            <a:avLst/>
          </a:prstGeom>
          <a:solidFill>
            <a:srgbClr val="111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0ECC755C-BD9F-61B0-2D83-D5C8B1E256C7}"/>
              </a:ext>
            </a:extLst>
          </p:cNvPr>
          <p:cNvSpPr/>
          <p:nvPr/>
        </p:nvSpPr>
        <p:spPr>
          <a:xfrm>
            <a:off x="7433080" y="1832071"/>
            <a:ext cx="450669" cy="45066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6C12FB61-0074-FD40-4C82-408A6994561D}"/>
              </a:ext>
            </a:extLst>
          </p:cNvPr>
          <p:cNvSpPr/>
          <p:nvPr/>
        </p:nvSpPr>
        <p:spPr>
          <a:xfrm>
            <a:off x="817122" y="1157629"/>
            <a:ext cx="1379476" cy="47575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02D0656F-E063-9D45-F326-8C4388A1BD6A}"/>
              </a:ext>
            </a:extLst>
          </p:cNvPr>
          <p:cNvSpPr txBox="1"/>
          <p:nvPr/>
        </p:nvSpPr>
        <p:spPr>
          <a:xfrm>
            <a:off x="847188" y="1212210"/>
            <a:ext cx="1322244"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FFFF"/>
                </a:solidFill>
                <a:latin typeface="Arial"/>
                <a:cs typeface="Calibri"/>
              </a:rPr>
              <a:t>1018 Steel</a:t>
            </a:r>
          </a:p>
        </p:txBody>
      </p:sp>
      <p:sp>
        <p:nvSpPr>
          <p:cNvPr id="57" name="Rectangle: Rounded Corners 56">
            <a:extLst>
              <a:ext uri="{FF2B5EF4-FFF2-40B4-BE49-F238E27FC236}">
                <a16:creationId xmlns:a16="http://schemas.microsoft.com/office/drawing/2014/main" id="{13E479BF-EFAC-51AF-151A-BB57505870F1}"/>
              </a:ext>
            </a:extLst>
          </p:cNvPr>
          <p:cNvSpPr/>
          <p:nvPr/>
        </p:nvSpPr>
        <p:spPr>
          <a:xfrm>
            <a:off x="4189376" y="1165735"/>
            <a:ext cx="1379476" cy="47575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535889C0-9A23-B6B4-71E3-A7AF094762CA}"/>
              </a:ext>
            </a:extLst>
          </p:cNvPr>
          <p:cNvSpPr txBox="1"/>
          <p:nvPr/>
        </p:nvSpPr>
        <p:spPr>
          <a:xfrm>
            <a:off x="4227548" y="1220316"/>
            <a:ext cx="1322244"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FFFF"/>
                </a:solidFill>
                <a:latin typeface="Arial"/>
                <a:cs typeface="Calibri"/>
              </a:rPr>
              <a:t>4140 Steel</a:t>
            </a:r>
          </a:p>
        </p:txBody>
      </p:sp>
      <p:sp>
        <p:nvSpPr>
          <p:cNvPr id="6" name="Title 5">
            <a:extLst>
              <a:ext uri="{FF2B5EF4-FFF2-40B4-BE49-F238E27FC236}">
                <a16:creationId xmlns:a16="http://schemas.microsoft.com/office/drawing/2014/main" id="{3CCA7971-6E07-EB10-E4DA-CA9433DFB796}"/>
              </a:ext>
            </a:extLst>
          </p:cNvPr>
          <p:cNvSpPr txBox="1">
            <a:spLocks/>
          </p:cNvSpPr>
          <p:nvPr/>
        </p:nvSpPr>
        <p:spPr>
          <a:xfrm>
            <a:off x="355635" y="199887"/>
            <a:ext cx="10637743" cy="688607"/>
          </a:xfrm>
          <a:prstGeom prst="rect">
            <a:avLst/>
          </a:prstGeom>
          <a:ln>
            <a:noFill/>
          </a:ln>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t>Deformation Analysis: Results</a:t>
            </a:r>
          </a:p>
        </p:txBody>
      </p:sp>
    </p:spTree>
    <p:extLst>
      <p:ext uri="{BB962C8B-B14F-4D97-AF65-F5344CB8AC3E}">
        <p14:creationId xmlns:p14="http://schemas.microsoft.com/office/powerpoint/2010/main" val="35983312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F909BB0-E489-EBF5-72E4-6848681B79DE}"/>
              </a:ext>
            </a:extLst>
          </p:cNvPr>
          <p:cNvSpPr>
            <a:spLocks noGrp="1"/>
          </p:cNvSpPr>
          <p:nvPr>
            <p:ph type="ftr" sz="quarter" idx="11"/>
          </p:nvPr>
        </p:nvSpPr>
        <p:spPr/>
        <p:txBody>
          <a:bodyPr/>
          <a:lstStyle/>
          <a:p>
            <a:r>
              <a:rPr lang="en-US">
                <a:ea typeface="Calibri"/>
                <a:cs typeface="Calibri"/>
              </a:rPr>
              <a:t>Brent </a:t>
            </a:r>
            <a:r>
              <a:rPr lang="en-US" err="1">
                <a:ea typeface="Calibri"/>
                <a:cs typeface="Calibri"/>
              </a:rPr>
              <a:t>Mynard</a:t>
            </a:r>
            <a:r>
              <a:rPr lang="en-US">
                <a:ea typeface="Calibri"/>
                <a:cs typeface="Calibri"/>
              </a:rPr>
              <a:t> </a:t>
            </a:r>
            <a:endParaRPr lang="en-US"/>
          </a:p>
        </p:txBody>
      </p:sp>
      <p:sp>
        <p:nvSpPr>
          <p:cNvPr id="5" name="Slide Number Placeholder 4">
            <a:extLst>
              <a:ext uri="{FF2B5EF4-FFF2-40B4-BE49-F238E27FC236}">
                <a16:creationId xmlns:a16="http://schemas.microsoft.com/office/drawing/2014/main" id="{2E1A3507-98CE-712A-83C6-CF5C57181A50}"/>
              </a:ext>
            </a:extLst>
          </p:cNvPr>
          <p:cNvSpPr>
            <a:spLocks noGrp="1"/>
          </p:cNvSpPr>
          <p:nvPr>
            <p:ph type="sldNum" sz="quarter" idx="12"/>
          </p:nvPr>
        </p:nvSpPr>
        <p:spPr/>
        <p:txBody>
          <a:bodyPr/>
          <a:lstStyle/>
          <a:p>
            <a:fld id="{A5AEF524-62EC-C340-82A1-9F47B6C43E55}" type="slidenum">
              <a:rPr lang="en-US" smtClean="0"/>
              <a:t>34</a:t>
            </a:fld>
            <a:endParaRPr lang="en-US"/>
          </a:p>
        </p:txBody>
      </p:sp>
      <p:sp>
        <p:nvSpPr>
          <p:cNvPr id="7" name="Title 5">
            <a:extLst>
              <a:ext uri="{FF2B5EF4-FFF2-40B4-BE49-F238E27FC236}">
                <a16:creationId xmlns:a16="http://schemas.microsoft.com/office/drawing/2014/main" id="{120C32BA-6C66-DD1B-7A5B-823EAC050FD4}"/>
              </a:ext>
            </a:extLst>
          </p:cNvPr>
          <p:cNvSpPr txBox="1">
            <a:spLocks/>
          </p:cNvSpPr>
          <p:nvPr/>
        </p:nvSpPr>
        <p:spPr>
          <a:xfrm>
            <a:off x="355635" y="199887"/>
            <a:ext cx="10637743" cy="688607"/>
          </a:xfrm>
          <a:prstGeom prst="rect">
            <a:avLst/>
          </a:prstGeom>
          <a:ln>
            <a:noFill/>
          </a:ln>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t>Material Selection</a:t>
            </a:r>
          </a:p>
        </p:txBody>
      </p:sp>
      <p:sp>
        <p:nvSpPr>
          <p:cNvPr id="12" name="TextBox 11">
            <a:extLst>
              <a:ext uri="{FF2B5EF4-FFF2-40B4-BE49-F238E27FC236}">
                <a16:creationId xmlns:a16="http://schemas.microsoft.com/office/drawing/2014/main" id="{1B0D9893-134D-440C-587C-90E25D5714D5}"/>
              </a:ext>
            </a:extLst>
          </p:cNvPr>
          <p:cNvSpPr txBox="1"/>
          <p:nvPr/>
        </p:nvSpPr>
        <p:spPr>
          <a:xfrm>
            <a:off x="756846" y="4548081"/>
            <a:ext cx="689205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latin typeface="Arial"/>
                <a:ea typeface="Calibri"/>
                <a:cs typeface="Calibri"/>
              </a:rPr>
              <a:t>To prevent any delays, it was decided to agree on a design first before doing stress and deformation analyses.</a:t>
            </a:r>
          </a:p>
        </p:txBody>
      </p:sp>
      <p:graphicFrame>
        <p:nvGraphicFramePr>
          <p:cNvPr id="3" name="Table 2">
            <a:extLst>
              <a:ext uri="{FF2B5EF4-FFF2-40B4-BE49-F238E27FC236}">
                <a16:creationId xmlns:a16="http://schemas.microsoft.com/office/drawing/2014/main" id="{6A125997-2025-9B23-42FC-E83FB22AD7D0}"/>
              </a:ext>
            </a:extLst>
          </p:cNvPr>
          <p:cNvGraphicFramePr>
            <a:graphicFrameLocks noGrp="1"/>
          </p:cNvGraphicFramePr>
          <p:nvPr>
            <p:extLst>
              <p:ext uri="{D42A27DB-BD31-4B8C-83A1-F6EECF244321}">
                <p14:modId xmlns:p14="http://schemas.microsoft.com/office/powerpoint/2010/main" val="3440629337"/>
              </p:ext>
            </p:extLst>
          </p:nvPr>
        </p:nvGraphicFramePr>
        <p:xfrm>
          <a:off x="668980" y="1405083"/>
          <a:ext cx="9773736" cy="4724613"/>
        </p:xfrm>
        <a:graphic>
          <a:graphicData uri="http://schemas.openxmlformats.org/drawingml/2006/table">
            <a:tbl>
              <a:tblPr firstRow="1" bandRow="1">
                <a:tableStyleId>{5C22544A-7EE6-4342-B048-85BDC9FD1C3A}</a:tableStyleId>
              </a:tblPr>
              <a:tblGrid>
                <a:gridCol w="4886868">
                  <a:extLst>
                    <a:ext uri="{9D8B030D-6E8A-4147-A177-3AD203B41FA5}">
                      <a16:colId xmlns:a16="http://schemas.microsoft.com/office/drawing/2014/main" val="3509730738"/>
                    </a:ext>
                  </a:extLst>
                </a:gridCol>
                <a:gridCol w="4886868">
                  <a:extLst>
                    <a:ext uri="{9D8B030D-6E8A-4147-A177-3AD203B41FA5}">
                      <a16:colId xmlns:a16="http://schemas.microsoft.com/office/drawing/2014/main" val="1025534528"/>
                    </a:ext>
                  </a:extLst>
                </a:gridCol>
              </a:tblGrid>
              <a:tr h="951562">
                <a:tc>
                  <a:txBody>
                    <a:bodyPr/>
                    <a:lstStyle/>
                    <a:p>
                      <a:r>
                        <a:rPr lang="en-US" sz="2200"/>
                        <a:t>1018 Steel</a:t>
                      </a:r>
                    </a:p>
                  </a:txBody>
                  <a:tcPr marL="109407" marR="109407" marT="54704" marB="54704">
                    <a:solidFill>
                      <a:schemeClr val="bg2"/>
                    </a:solidFill>
                  </a:tcPr>
                </a:tc>
                <a:tc>
                  <a:txBody>
                    <a:bodyPr/>
                    <a:lstStyle/>
                    <a:p>
                      <a:r>
                        <a:rPr lang="en-US" sz="2200"/>
                        <a:t>4140 Steel</a:t>
                      </a:r>
                    </a:p>
                  </a:txBody>
                  <a:tcPr marL="109407" marR="109407" marT="54704" marB="54704">
                    <a:solidFill>
                      <a:schemeClr val="bg2"/>
                    </a:solidFill>
                  </a:tcPr>
                </a:tc>
                <a:extLst>
                  <a:ext uri="{0D108BD9-81ED-4DB2-BD59-A6C34878D82A}">
                    <a16:rowId xmlns:a16="http://schemas.microsoft.com/office/drawing/2014/main" val="483428915"/>
                  </a:ext>
                </a:extLst>
              </a:tr>
              <a:tr h="907302">
                <a:tc>
                  <a:txBody>
                    <a:bodyPr/>
                    <a:lstStyle/>
                    <a:p>
                      <a:pPr lvl="0" algn="ctr">
                        <a:buNone/>
                      </a:pPr>
                      <a:r>
                        <a:rPr lang="en-US" sz="1700" b="0" i="0" u="none" strike="noStrike" noProof="0">
                          <a:solidFill>
                            <a:srgbClr val="0D0D0D"/>
                          </a:solidFill>
                          <a:latin typeface="Arial"/>
                        </a:rPr>
                        <a:t>1018 steel is easier to machine compared to 4140 steel.</a:t>
                      </a:r>
                      <a:endParaRPr lang="en-US" sz="1700">
                        <a:latin typeface="Arial"/>
                      </a:endParaRPr>
                    </a:p>
                  </a:txBody>
                  <a:tcPr marL="109407" marR="109407" marT="54704" marB="54704">
                    <a:solidFill>
                      <a:schemeClr val="bg2">
                        <a:lumMod val="40000"/>
                        <a:lumOff val="60000"/>
                      </a:schemeClr>
                    </a:solidFill>
                  </a:tcPr>
                </a:tc>
                <a:tc>
                  <a:txBody>
                    <a:bodyPr/>
                    <a:lstStyle/>
                    <a:p>
                      <a:pPr algn="ctr"/>
                      <a:endParaRPr lang="en-US" sz="1700"/>
                    </a:p>
                  </a:txBody>
                  <a:tcPr marL="109407" marR="109407" marT="54704" marB="54704">
                    <a:solidFill>
                      <a:schemeClr val="bg2">
                        <a:lumMod val="40000"/>
                        <a:lumOff val="60000"/>
                      </a:schemeClr>
                    </a:solidFill>
                  </a:tcPr>
                </a:tc>
                <a:extLst>
                  <a:ext uri="{0D108BD9-81ED-4DB2-BD59-A6C34878D82A}">
                    <a16:rowId xmlns:a16="http://schemas.microsoft.com/office/drawing/2014/main" val="1756334194"/>
                  </a:ext>
                </a:extLst>
              </a:tr>
              <a:tr h="973691">
                <a:tc>
                  <a:txBody>
                    <a:bodyPr/>
                    <a:lstStyle/>
                    <a:p>
                      <a:pPr algn="ctr"/>
                      <a:endParaRPr lang="en-US" sz="1700">
                        <a:latin typeface="Arial"/>
                      </a:endParaRPr>
                    </a:p>
                  </a:txBody>
                  <a:tcPr marL="109407" marR="109407" marT="54704" marB="54704">
                    <a:solidFill>
                      <a:schemeClr val="bg2">
                        <a:lumMod val="40000"/>
                        <a:lumOff val="60000"/>
                      </a:schemeClr>
                    </a:solidFill>
                  </a:tcPr>
                </a:tc>
                <a:tc>
                  <a:txBody>
                    <a:bodyPr/>
                    <a:lstStyle/>
                    <a:p>
                      <a:pPr lvl="0" algn="ctr">
                        <a:buNone/>
                      </a:pPr>
                      <a:r>
                        <a:rPr lang="en-US" sz="1700" b="0" i="0" u="none" strike="noStrike" noProof="0">
                          <a:solidFill>
                            <a:srgbClr val="0D0D0D"/>
                          </a:solidFill>
                          <a:latin typeface="Arial"/>
                        </a:rPr>
                        <a:t>4140 steel can be heat-treated to achieve higher hardness levels, enhancing its wear resistance and durability.</a:t>
                      </a:r>
                      <a:endParaRPr lang="en-US" sz="1700">
                        <a:latin typeface="Arial"/>
                      </a:endParaRPr>
                    </a:p>
                  </a:txBody>
                  <a:tcPr marL="109407" marR="109407" marT="54704" marB="54704">
                    <a:solidFill>
                      <a:schemeClr val="bg2">
                        <a:lumMod val="40000"/>
                        <a:lumOff val="60000"/>
                      </a:schemeClr>
                    </a:solidFill>
                  </a:tcPr>
                </a:tc>
                <a:extLst>
                  <a:ext uri="{0D108BD9-81ED-4DB2-BD59-A6C34878D82A}">
                    <a16:rowId xmlns:a16="http://schemas.microsoft.com/office/drawing/2014/main" val="2639901527"/>
                  </a:ext>
                </a:extLst>
              </a:tr>
              <a:tr h="1017949">
                <a:tc>
                  <a:txBody>
                    <a:bodyPr/>
                    <a:lstStyle/>
                    <a:p>
                      <a:pPr lvl="0" algn="ctr">
                        <a:buNone/>
                      </a:pPr>
                      <a:r>
                        <a:rPr lang="en-US" sz="1700" b="0" i="0" u="none" strike="noStrike" noProof="0">
                          <a:solidFill>
                            <a:srgbClr val="0D0D0D"/>
                          </a:solidFill>
                          <a:latin typeface="Arial"/>
                        </a:rPr>
                        <a:t>1018 steel is commonly stocked by many suppliers and readily available in various forms and sizes. </a:t>
                      </a:r>
                    </a:p>
                  </a:txBody>
                  <a:tcPr marL="109407" marR="109407" marT="54704" marB="54704">
                    <a:solidFill>
                      <a:schemeClr val="bg2">
                        <a:lumMod val="40000"/>
                        <a:lumOff val="60000"/>
                      </a:schemeClr>
                    </a:solidFill>
                  </a:tcPr>
                </a:tc>
                <a:tc>
                  <a:txBody>
                    <a:bodyPr/>
                    <a:lstStyle/>
                    <a:p>
                      <a:pPr algn="ctr"/>
                      <a:endParaRPr lang="en-US" sz="1700">
                        <a:latin typeface="Arial"/>
                      </a:endParaRPr>
                    </a:p>
                  </a:txBody>
                  <a:tcPr marL="109407" marR="109407" marT="54704" marB="54704">
                    <a:solidFill>
                      <a:schemeClr val="bg2">
                        <a:lumMod val="40000"/>
                        <a:lumOff val="60000"/>
                      </a:schemeClr>
                    </a:solidFill>
                  </a:tcPr>
                </a:tc>
                <a:extLst>
                  <a:ext uri="{0D108BD9-81ED-4DB2-BD59-A6C34878D82A}">
                    <a16:rowId xmlns:a16="http://schemas.microsoft.com/office/drawing/2014/main" val="2147538329"/>
                  </a:ext>
                </a:extLst>
              </a:tr>
              <a:tr h="874109">
                <a:tc>
                  <a:txBody>
                    <a:bodyPr/>
                    <a:lstStyle/>
                    <a:p>
                      <a:pPr algn="ctr"/>
                      <a:r>
                        <a:rPr lang="en-US" sz="1700">
                          <a:latin typeface="Arial"/>
                        </a:rPr>
                        <a:t>12 x 24 x ¾ in Sheet: $340</a:t>
                      </a:r>
                    </a:p>
                  </a:txBody>
                  <a:tcPr marL="109407" marR="109407" marT="54704" marB="54704">
                    <a:solidFill>
                      <a:schemeClr val="bg2">
                        <a:lumMod val="40000"/>
                        <a:lumOff val="60000"/>
                      </a:schemeClr>
                    </a:solidFill>
                  </a:tcPr>
                </a:tc>
                <a:tc>
                  <a:txBody>
                    <a:bodyPr/>
                    <a:lstStyle/>
                    <a:p>
                      <a:pPr algn="ctr"/>
                      <a:r>
                        <a:rPr lang="en-US" sz="1700">
                          <a:latin typeface="Arial"/>
                        </a:rPr>
                        <a:t>12 x 24 x ¾ in Sheet: $993</a:t>
                      </a:r>
                    </a:p>
                  </a:txBody>
                  <a:tcPr marL="109407" marR="109407" marT="54704" marB="54704">
                    <a:solidFill>
                      <a:schemeClr val="bg2">
                        <a:lumMod val="40000"/>
                        <a:lumOff val="60000"/>
                      </a:schemeClr>
                    </a:solidFill>
                  </a:tcPr>
                </a:tc>
                <a:extLst>
                  <a:ext uri="{0D108BD9-81ED-4DB2-BD59-A6C34878D82A}">
                    <a16:rowId xmlns:a16="http://schemas.microsoft.com/office/drawing/2014/main" val="998512782"/>
                  </a:ext>
                </a:extLst>
              </a:tr>
            </a:tbl>
          </a:graphicData>
        </a:graphic>
      </p:graphicFrame>
      <p:pic>
        <p:nvPicPr>
          <p:cNvPr id="2" name="Graphic 1" descr="Checkmark with solid fill">
            <a:extLst>
              <a:ext uri="{FF2B5EF4-FFF2-40B4-BE49-F238E27FC236}">
                <a16:creationId xmlns:a16="http://schemas.microsoft.com/office/drawing/2014/main" id="{E3938278-FA1B-771A-1D4B-45A2AD50BB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11054" y="2862830"/>
            <a:ext cx="436246" cy="436246"/>
          </a:xfrm>
          <a:prstGeom prst="rect">
            <a:avLst/>
          </a:prstGeom>
        </p:spPr>
      </p:pic>
      <p:pic>
        <p:nvPicPr>
          <p:cNvPr id="6" name="Graphic 5" descr="Checkmark with solid fill">
            <a:extLst>
              <a:ext uri="{FF2B5EF4-FFF2-40B4-BE49-F238E27FC236}">
                <a16:creationId xmlns:a16="http://schemas.microsoft.com/office/drawing/2014/main" id="{88E459B9-2A5B-1263-4EFD-856ECED5ECC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80856" y="3830922"/>
            <a:ext cx="436246" cy="436246"/>
          </a:xfrm>
          <a:prstGeom prst="rect">
            <a:avLst/>
          </a:prstGeom>
        </p:spPr>
      </p:pic>
      <p:pic>
        <p:nvPicPr>
          <p:cNvPr id="8" name="Graphic 7" descr="Checkmark with solid fill">
            <a:extLst>
              <a:ext uri="{FF2B5EF4-FFF2-40B4-BE49-F238E27FC236}">
                <a16:creationId xmlns:a16="http://schemas.microsoft.com/office/drawing/2014/main" id="{8C42F3F3-BF3E-2A6B-FE56-093D7C5E70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11054" y="4853134"/>
            <a:ext cx="436246" cy="436246"/>
          </a:xfrm>
          <a:prstGeom prst="rect">
            <a:avLst/>
          </a:prstGeom>
        </p:spPr>
      </p:pic>
      <p:pic>
        <p:nvPicPr>
          <p:cNvPr id="9" name="Graphic 8" descr="Checkmark with solid fill">
            <a:extLst>
              <a:ext uri="{FF2B5EF4-FFF2-40B4-BE49-F238E27FC236}">
                <a16:creationId xmlns:a16="http://schemas.microsoft.com/office/drawing/2014/main" id="{2EE21C92-F66F-B1B5-9D2D-2D419D5AAF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11053" y="5728791"/>
            <a:ext cx="436246" cy="436246"/>
          </a:xfrm>
          <a:prstGeom prst="rect">
            <a:avLst/>
          </a:prstGeom>
        </p:spPr>
      </p:pic>
    </p:spTree>
    <p:extLst>
      <p:ext uri="{BB962C8B-B14F-4D97-AF65-F5344CB8AC3E}">
        <p14:creationId xmlns:p14="http://schemas.microsoft.com/office/powerpoint/2010/main" val="12061853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F909BB0-E489-EBF5-72E4-6848681B79DE}"/>
              </a:ext>
            </a:extLst>
          </p:cNvPr>
          <p:cNvSpPr>
            <a:spLocks noGrp="1"/>
          </p:cNvSpPr>
          <p:nvPr>
            <p:ph type="ftr" sz="quarter" idx="11"/>
          </p:nvPr>
        </p:nvSpPr>
        <p:spPr/>
        <p:txBody>
          <a:bodyPr/>
          <a:lstStyle/>
          <a:p>
            <a:r>
              <a:rPr lang="en-US">
                <a:ea typeface="Calibri"/>
                <a:cs typeface="Calibri"/>
              </a:rPr>
              <a:t>Brent </a:t>
            </a:r>
            <a:r>
              <a:rPr lang="en-US" err="1">
                <a:ea typeface="Calibri"/>
                <a:cs typeface="Calibri"/>
              </a:rPr>
              <a:t>Mynard</a:t>
            </a:r>
            <a:r>
              <a:rPr lang="en-US">
                <a:ea typeface="Calibri"/>
                <a:cs typeface="Calibri"/>
              </a:rPr>
              <a:t> </a:t>
            </a:r>
            <a:endParaRPr lang="en-US"/>
          </a:p>
        </p:txBody>
      </p:sp>
      <p:sp>
        <p:nvSpPr>
          <p:cNvPr id="5" name="Slide Number Placeholder 4">
            <a:extLst>
              <a:ext uri="{FF2B5EF4-FFF2-40B4-BE49-F238E27FC236}">
                <a16:creationId xmlns:a16="http://schemas.microsoft.com/office/drawing/2014/main" id="{2E1A3507-98CE-712A-83C6-CF5C57181A50}"/>
              </a:ext>
            </a:extLst>
          </p:cNvPr>
          <p:cNvSpPr>
            <a:spLocks noGrp="1"/>
          </p:cNvSpPr>
          <p:nvPr>
            <p:ph type="sldNum" sz="quarter" idx="12"/>
          </p:nvPr>
        </p:nvSpPr>
        <p:spPr/>
        <p:txBody>
          <a:bodyPr/>
          <a:lstStyle/>
          <a:p>
            <a:fld id="{A5AEF524-62EC-C340-82A1-9F47B6C43E55}" type="slidenum">
              <a:rPr lang="en-US" smtClean="0"/>
              <a:t>35</a:t>
            </a:fld>
            <a:endParaRPr lang="en-US"/>
          </a:p>
        </p:txBody>
      </p:sp>
      <p:sp>
        <p:nvSpPr>
          <p:cNvPr id="7" name="Title 5">
            <a:extLst>
              <a:ext uri="{FF2B5EF4-FFF2-40B4-BE49-F238E27FC236}">
                <a16:creationId xmlns:a16="http://schemas.microsoft.com/office/drawing/2014/main" id="{120C32BA-6C66-DD1B-7A5B-823EAC050FD4}"/>
              </a:ext>
            </a:extLst>
          </p:cNvPr>
          <p:cNvSpPr txBox="1">
            <a:spLocks/>
          </p:cNvSpPr>
          <p:nvPr/>
        </p:nvSpPr>
        <p:spPr>
          <a:xfrm>
            <a:off x="355635" y="199887"/>
            <a:ext cx="10637743" cy="688607"/>
          </a:xfrm>
          <a:prstGeom prst="rect">
            <a:avLst/>
          </a:prstGeom>
          <a:ln>
            <a:noFill/>
          </a:ln>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t>Material Selection</a:t>
            </a:r>
          </a:p>
        </p:txBody>
      </p:sp>
      <p:sp>
        <p:nvSpPr>
          <p:cNvPr id="12" name="TextBox 11">
            <a:extLst>
              <a:ext uri="{FF2B5EF4-FFF2-40B4-BE49-F238E27FC236}">
                <a16:creationId xmlns:a16="http://schemas.microsoft.com/office/drawing/2014/main" id="{1B0D9893-134D-440C-587C-90E25D5714D5}"/>
              </a:ext>
            </a:extLst>
          </p:cNvPr>
          <p:cNvSpPr txBox="1"/>
          <p:nvPr/>
        </p:nvSpPr>
        <p:spPr>
          <a:xfrm>
            <a:off x="756846" y="4548081"/>
            <a:ext cx="689205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latin typeface="Arial"/>
                <a:ea typeface="Calibri"/>
                <a:cs typeface="Calibri"/>
              </a:rPr>
              <a:t>To prevent any delays, it was decided to agree on a design first before doing stress and deformation analyses.</a:t>
            </a:r>
          </a:p>
        </p:txBody>
      </p:sp>
      <p:graphicFrame>
        <p:nvGraphicFramePr>
          <p:cNvPr id="3" name="Table 2">
            <a:extLst>
              <a:ext uri="{FF2B5EF4-FFF2-40B4-BE49-F238E27FC236}">
                <a16:creationId xmlns:a16="http://schemas.microsoft.com/office/drawing/2014/main" id="{6A125997-2025-9B23-42FC-E83FB22AD7D0}"/>
              </a:ext>
            </a:extLst>
          </p:cNvPr>
          <p:cNvGraphicFramePr>
            <a:graphicFrameLocks noGrp="1"/>
          </p:cNvGraphicFramePr>
          <p:nvPr/>
        </p:nvGraphicFramePr>
        <p:xfrm>
          <a:off x="668980" y="1405083"/>
          <a:ext cx="9773736" cy="4724613"/>
        </p:xfrm>
        <a:graphic>
          <a:graphicData uri="http://schemas.openxmlformats.org/drawingml/2006/table">
            <a:tbl>
              <a:tblPr firstRow="1" bandRow="1">
                <a:tableStyleId>{5C22544A-7EE6-4342-B048-85BDC9FD1C3A}</a:tableStyleId>
              </a:tblPr>
              <a:tblGrid>
                <a:gridCol w="4886868">
                  <a:extLst>
                    <a:ext uri="{9D8B030D-6E8A-4147-A177-3AD203B41FA5}">
                      <a16:colId xmlns:a16="http://schemas.microsoft.com/office/drawing/2014/main" val="3509730738"/>
                    </a:ext>
                  </a:extLst>
                </a:gridCol>
                <a:gridCol w="4886868">
                  <a:extLst>
                    <a:ext uri="{9D8B030D-6E8A-4147-A177-3AD203B41FA5}">
                      <a16:colId xmlns:a16="http://schemas.microsoft.com/office/drawing/2014/main" val="1025534528"/>
                    </a:ext>
                  </a:extLst>
                </a:gridCol>
              </a:tblGrid>
              <a:tr h="951562">
                <a:tc>
                  <a:txBody>
                    <a:bodyPr/>
                    <a:lstStyle/>
                    <a:p>
                      <a:r>
                        <a:rPr lang="en-US" sz="2200"/>
                        <a:t>1018 Steel</a:t>
                      </a:r>
                    </a:p>
                  </a:txBody>
                  <a:tcPr marL="109407" marR="109407" marT="54704" marB="54704">
                    <a:solidFill>
                      <a:schemeClr val="bg2"/>
                    </a:solidFill>
                  </a:tcPr>
                </a:tc>
                <a:tc>
                  <a:txBody>
                    <a:bodyPr/>
                    <a:lstStyle/>
                    <a:p>
                      <a:r>
                        <a:rPr lang="en-US" sz="2200"/>
                        <a:t>4140 Steel</a:t>
                      </a:r>
                    </a:p>
                  </a:txBody>
                  <a:tcPr marL="109407" marR="109407" marT="54704" marB="54704">
                    <a:solidFill>
                      <a:schemeClr val="bg2"/>
                    </a:solidFill>
                  </a:tcPr>
                </a:tc>
                <a:extLst>
                  <a:ext uri="{0D108BD9-81ED-4DB2-BD59-A6C34878D82A}">
                    <a16:rowId xmlns:a16="http://schemas.microsoft.com/office/drawing/2014/main" val="483428915"/>
                  </a:ext>
                </a:extLst>
              </a:tr>
              <a:tr h="907302">
                <a:tc>
                  <a:txBody>
                    <a:bodyPr/>
                    <a:lstStyle/>
                    <a:p>
                      <a:pPr lvl="0" algn="ctr">
                        <a:buNone/>
                      </a:pPr>
                      <a:r>
                        <a:rPr lang="en-US" sz="1700" b="0" i="0" u="none" strike="noStrike" noProof="0">
                          <a:solidFill>
                            <a:srgbClr val="0D0D0D"/>
                          </a:solidFill>
                          <a:latin typeface="Arial"/>
                        </a:rPr>
                        <a:t>1018 steel is easier to machine compared to 4140 steel.</a:t>
                      </a:r>
                      <a:endParaRPr lang="en-US" sz="1700">
                        <a:latin typeface="Arial"/>
                      </a:endParaRPr>
                    </a:p>
                  </a:txBody>
                  <a:tcPr marL="109407" marR="109407" marT="54704" marB="54704">
                    <a:solidFill>
                      <a:schemeClr val="bg2">
                        <a:lumMod val="40000"/>
                        <a:lumOff val="60000"/>
                      </a:schemeClr>
                    </a:solidFill>
                  </a:tcPr>
                </a:tc>
                <a:tc>
                  <a:txBody>
                    <a:bodyPr/>
                    <a:lstStyle/>
                    <a:p>
                      <a:pPr algn="ctr"/>
                      <a:endParaRPr lang="en-US" sz="1700"/>
                    </a:p>
                  </a:txBody>
                  <a:tcPr marL="109407" marR="109407" marT="54704" marB="54704">
                    <a:solidFill>
                      <a:schemeClr val="bg2">
                        <a:lumMod val="40000"/>
                        <a:lumOff val="60000"/>
                      </a:schemeClr>
                    </a:solidFill>
                  </a:tcPr>
                </a:tc>
                <a:extLst>
                  <a:ext uri="{0D108BD9-81ED-4DB2-BD59-A6C34878D82A}">
                    <a16:rowId xmlns:a16="http://schemas.microsoft.com/office/drawing/2014/main" val="1756334194"/>
                  </a:ext>
                </a:extLst>
              </a:tr>
              <a:tr h="973691">
                <a:tc>
                  <a:txBody>
                    <a:bodyPr/>
                    <a:lstStyle/>
                    <a:p>
                      <a:pPr algn="ctr"/>
                      <a:endParaRPr lang="en-US" sz="1700">
                        <a:latin typeface="Arial"/>
                      </a:endParaRPr>
                    </a:p>
                  </a:txBody>
                  <a:tcPr marL="109407" marR="109407" marT="54704" marB="54704">
                    <a:solidFill>
                      <a:schemeClr val="bg2">
                        <a:lumMod val="40000"/>
                        <a:lumOff val="60000"/>
                      </a:schemeClr>
                    </a:solidFill>
                  </a:tcPr>
                </a:tc>
                <a:tc>
                  <a:txBody>
                    <a:bodyPr/>
                    <a:lstStyle/>
                    <a:p>
                      <a:pPr lvl="0" algn="ctr">
                        <a:buNone/>
                      </a:pPr>
                      <a:r>
                        <a:rPr lang="en-US" sz="1700" b="0" i="0" u="none" strike="noStrike" noProof="0">
                          <a:solidFill>
                            <a:srgbClr val="0D0D0D"/>
                          </a:solidFill>
                          <a:latin typeface="Arial"/>
                        </a:rPr>
                        <a:t>4140 steel can be heat-treated to achieve higher hardness levels, enhancing its wear resistance and durability.</a:t>
                      </a:r>
                      <a:endParaRPr lang="en-US" sz="1700">
                        <a:latin typeface="Arial"/>
                      </a:endParaRPr>
                    </a:p>
                  </a:txBody>
                  <a:tcPr marL="109407" marR="109407" marT="54704" marB="54704">
                    <a:solidFill>
                      <a:schemeClr val="bg2">
                        <a:lumMod val="40000"/>
                        <a:lumOff val="60000"/>
                      </a:schemeClr>
                    </a:solidFill>
                  </a:tcPr>
                </a:tc>
                <a:extLst>
                  <a:ext uri="{0D108BD9-81ED-4DB2-BD59-A6C34878D82A}">
                    <a16:rowId xmlns:a16="http://schemas.microsoft.com/office/drawing/2014/main" val="2639901527"/>
                  </a:ext>
                </a:extLst>
              </a:tr>
              <a:tr h="1017949">
                <a:tc>
                  <a:txBody>
                    <a:bodyPr/>
                    <a:lstStyle/>
                    <a:p>
                      <a:pPr lvl="0" algn="ctr">
                        <a:buNone/>
                      </a:pPr>
                      <a:r>
                        <a:rPr lang="en-US" sz="1700" b="0" i="0" u="none" strike="noStrike" noProof="0">
                          <a:solidFill>
                            <a:srgbClr val="0D0D0D"/>
                          </a:solidFill>
                          <a:latin typeface="Arial"/>
                        </a:rPr>
                        <a:t>1018 steel is commonly stocked by many suppliers and readily available in various forms and sizes. </a:t>
                      </a:r>
                    </a:p>
                  </a:txBody>
                  <a:tcPr marL="109407" marR="109407" marT="54704" marB="54704">
                    <a:solidFill>
                      <a:schemeClr val="bg2">
                        <a:lumMod val="40000"/>
                        <a:lumOff val="60000"/>
                      </a:schemeClr>
                    </a:solidFill>
                  </a:tcPr>
                </a:tc>
                <a:tc>
                  <a:txBody>
                    <a:bodyPr/>
                    <a:lstStyle/>
                    <a:p>
                      <a:pPr algn="ctr"/>
                      <a:endParaRPr lang="en-US" sz="1700">
                        <a:latin typeface="Arial"/>
                      </a:endParaRPr>
                    </a:p>
                  </a:txBody>
                  <a:tcPr marL="109407" marR="109407" marT="54704" marB="54704">
                    <a:solidFill>
                      <a:schemeClr val="bg2">
                        <a:lumMod val="40000"/>
                        <a:lumOff val="60000"/>
                      </a:schemeClr>
                    </a:solidFill>
                  </a:tcPr>
                </a:tc>
                <a:extLst>
                  <a:ext uri="{0D108BD9-81ED-4DB2-BD59-A6C34878D82A}">
                    <a16:rowId xmlns:a16="http://schemas.microsoft.com/office/drawing/2014/main" val="2147538329"/>
                  </a:ext>
                </a:extLst>
              </a:tr>
              <a:tr h="874109">
                <a:tc>
                  <a:txBody>
                    <a:bodyPr/>
                    <a:lstStyle/>
                    <a:p>
                      <a:pPr algn="ctr"/>
                      <a:r>
                        <a:rPr lang="en-US" sz="1700">
                          <a:latin typeface="Arial"/>
                        </a:rPr>
                        <a:t>12 x 24 x ¾ in Sheet: $340</a:t>
                      </a:r>
                    </a:p>
                  </a:txBody>
                  <a:tcPr marL="109407" marR="109407" marT="54704" marB="54704">
                    <a:solidFill>
                      <a:schemeClr val="bg2">
                        <a:lumMod val="40000"/>
                        <a:lumOff val="60000"/>
                      </a:schemeClr>
                    </a:solidFill>
                  </a:tcPr>
                </a:tc>
                <a:tc>
                  <a:txBody>
                    <a:bodyPr/>
                    <a:lstStyle/>
                    <a:p>
                      <a:pPr algn="ctr"/>
                      <a:r>
                        <a:rPr lang="en-US" sz="1700">
                          <a:latin typeface="Arial"/>
                        </a:rPr>
                        <a:t>12 x 24 x ¾ in Sheet: $993</a:t>
                      </a:r>
                    </a:p>
                  </a:txBody>
                  <a:tcPr marL="109407" marR="109407" marT="54704" marB="54704">
                    <a:solidFill>
                      <a:schemeClr val="bg2">
                        <a:lumMod val="40000"/>
                        <a:lumOff val="60000"/>
                      </a:schemeClr>
                    </a:solidFill>
                  </a:tcPr>
                </a:tc>
                <a:extLst>
                  <a:ext uri="{0D108BD9-81ED-4DB2-BD59-A6C34878D82A}">
                    <a16:rowId xmlns:a16="http://schemas.microsoft.com/office/drawing/2014/main" val="998512782"/>
                  </a:ext>
                </a:extLst>
              </a:tr>
            </a:tbl>
          </a:graphicData>
        </a:graphic>
      </p:graphicFrame>
      <p:pic>
        <p:nvPicPr>
          <p:cNvPr id="2" name="Graphic 1" descr="Checkmark with solid fill">
            <a:extLst>
              <a:ext uri="{FF2B5EF4-FFF2-40B4-BE49-F238E27FC236}">
                <a16:creationId xmlns:a16="http://schemas.microsoft.com/office/drawing/2014/main" id="{E3938278-FA1B-771A-1D4B-45A2AD50BB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11054" y="2862830"/>
            <a:ext cx="436246" cy="436246"/>
          </a:xfrm>
          <a:prstGeom prst="rect">
            <a:avLst/>
          </a:prstGeom>
        </p:spPr>
      </p:pic>
      <p:pic>
        <p:nvPicPr>
          <p:cNvPr id="6" name="Graphic 5" descr="Checkmark with solid fill">
            <a:extLst>
              <a:ext uri="{FF2B5EF4-FFF2-40B4-BE49-F238E27FC236}">
                <a16:creationId xmlns:a16="http://schemas.microsoft.com/office/drawing/2014/main" id="{88E459B9-2A5B-1263-4EFD-856ECED5ECC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80856" y="3830922"/>
            <a:ext cx="436246" cy="436246"/>
          </a:xfrm>
          <a:prstGeom prst="rect">
            <a:avLst/>
          </a:prstGeom>
        </p:spPr>
      </p:pic>
      <p:pic>
        <p:nvPicPr>
          <p:cNvPr id="8" name="Graphic 7" descr="Checkmark with solid fill">
            <a:extLst>
              <a:ext uri="{FF2B5EF4-FFF2-40B4-BE49-F238E27FC236}">
                <a16:creationId xmlns:a16="http://schemas.microsoft.com/office/drawing/2014/main" id="{8C42F3F3-BF3E-2A6B-FE56-093D7C5E70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11054" y="4853134"/>
            <a:ext cx="436246" cy="436246"/>
          </a:xfrm>
          <a:prstGeom prst="rect">
            <a:avLst/>
          </a:prstGeom>
        </p:spPr>
      </p:pic>
      <p:pic>
        <p:nvPicPr>
          <p:cNvPr id="9" name="Graphic 8" descr="Checkmark with solid fill">
            <a:extLst>
              <a:ext uri="{FF2B5EF4-FFF2-40B4-BE49-F238E27FC236}">
                <a16:creationId xmlns:a16="http://schemas.microsoft.com/office/drawing/2014/main" id="{2EE21C92-F66F-B1B5-9D2D-2D419D5AAF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11053" y="5728791"/>
            <a:ext cx="436246" cy="436246"/>
          </a:xfrm>
          <a:prstGeom prst="rect">
            <a:avLst/>
          </a:prstGeom>
        </p:spPr>
      </p:pic>
      <p:sp>
        <p:nvSpPr>
          <p:cNvPr id="10" name="TextBox 9">
            <a:extLst>
              <a:ext uri="{FF2B5EF4-FFF2-40B4-BE49-F238E27FC236}">
                <a16:creationId xmlns:a16="http://schemas.microsoft.com/office/drawing/2014/main" id="{80EA5B8F-9C9F-1D16-DB06-0C5CE82694D7}"/>
              </a:ext>
            </a:extLst>
          </p:cNvPr>
          <p:cNvSpPr txBox="1"/>
          <p:nvPr/>
        </p:nvSpPr>
        <p:spPr>
          <a:xfrm>
            <a:off x="668979" y="1405083"/>
            <a:ext cx="4878319" cy="4724612"/>
          </a:xfrm>
          <a:prstGeom prst="rect">
            <a:avLst/>
          </a:prstGeom>
          <a:noFill/>
          <a:ln w="57150">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a:p>
        </p:txBody>
      </p:sp>
    </p:spTree>
    <p:extLst>
      <p:ext uri="{BB962C8B-B14F-4D97-AF65-F5344CB8AC3E}">
        <p14:creationId xmlns:p14="http://schemas.microsoft.com/office/powerpoint/2010/main" val="21713432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01388F9-2DA1-03D4-1CBA-387FE5233693}"/>
              </a:ext>
            </a:extLst>
          </p:cNvPr>
          <p:cNvSpPr>
            <a:spLocks noGrp="1"/>
          </p:cNvSpPr>
          <p:nvPr>
            <p:ph type="sldNum" sz="quarter" idx="12"/>
          </p:nvPr>
        </p:nvSpPr>
        <p:spPr/>
        <p:txBody>
          <a:bodyPr/>
          <a:lstStyle/>
          <a:p>
            <a:fld id="{A5AEF524-62EC-C340-82A1-9F47B6C43E55}" type="slidenum">
              <a:rPr lang="en-US" smtClean="0"/>
              <a:t>36</a:t>
            </a:fld>
            <a:endParaRPr lang="en-US"/>
          </a:p>
        </p:txBody>
      </p:sp>
      <p:sp>
        <p:nvSpPr>
          <p:cNvPr id="9" name="Title 5">
            <a:extLst>
              <a:ext uri="{FF2B5EF4-FFF2-40B4-BE49-F238E27FC236}">
                <a16:creationId xmlns:a16="http://schemas.microsoft.com/office/drawing/2014/main" id="{C6D421B7-8FD8-07E2-D480-BAD1B41D4101}"/>
              </a:ext>
            </a:extLst>
          </p:cNvPr>
          <p:cNvSpPr txBox="1">
            <a:spLocks/>
          </p:cNvSpPr>
          <p:nvPr/>
        </p:nvSpPr>
        <p:spPr>
          <a:xfrm>
            <a:off x="355635" y="199887"/>
            <a:ext cx="10637743" cy="688607"/>
          </a:xfrm>
          <a:prstGeom prst="rect">
            <a:avLst/>
          </a:prstGeom>
          <a:ln>
            <a:noFill/>
          </a:ln>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t>Cage Design</a:t>
            </a:r>
          </a:p>
        </p:txBody>
      </p:sp>
      <p:sp>
        <p:nvSpPr>
          <p:cNvPr id="7" name="Footer Placeholder 3">
            <a:extLst>
              <a:ext uri="{FF2B5EF4-FFF2-40B4-BE49-F238E27FC236}">
                <a16:creationId xmlns:a16="http://schemas.microsoft.com/office/drawing/2014/main" id="{CB9E1050-0FA1-CC5F-EF76-23A81F9EEF2A}"/>
              </a:ext>
            </a:extLst>
          </p:cNvPr>
          <p:cNvSpPr>
            <a:spLocks noGrp="1"/>
          </p:cNvSpPr>
          <p:nvPr>
            <p:ph type="ftr" sz="quarter" idx="11"/>
          </p:nvPr>
        </p:nvSpPr>
        <p:spPr>
          <a:xfrm>
            <a:off x="533400" y="6377940"/>
            <a:ext cx="4274813" cy="274320"/>
          </a:xfrm>
        </p:spPr>
        <p:txBody>
          <a:bodyPr/>
          <a:lstStyle/>
          <a:p>
            <a:r>
              <a:rPr lang="en-US">
                <a:ea typeface="Calibri"/>
                <a:cs typeface="Calibri"/>
              </a:rPr>
              <a:t>Brent </a:t>
            </a:r>
            <a:r>
              <a:rPr lang="en-US" err="1">
                <a:ea typeface="Calibri"/>
                <a:cs typeface="Calibri"/>
              </a:rPr>
              <a:t>Mynard</a:t>
            </a:r>
            <a:endParaRPr lang="en-US"/>
          </a:p>
        </p:txBody>
      </p:sp>
      <p:cxnSp>
        <p:nvCxnSpPr>
          <p:cNvPr id="10" name="Straight Connector 9">
            <a:extLst>
              <a:ext uri="{FF2B5EF4-FFF2-40B4-BE49-F238E27FC236}">
                <a16:creationId xmlns:a16="http://schemas.microsoft.com/office/drawing/2014/main" id="{CE438B84-4AFF-67D8-2197-9A7B00B0152F}"/>
              </a:ext>
            </a:extLst>
          </p:cNvPr>
          <p:cNvCxnSpPr/>
          <p:nvPr/>
        </p:nvCxnSpPr>
        <p:spPr>
          <a:xfrm flipV="1">
            <a:off x="5638510" y="1231072"/>
            <a:ext cx="0" cy="8001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45472C-F301-0E79-DB2B-3EB7B2192E9A}"/>
              </a:ext>
            </a:extLst>
          </p:cNvPr>
          <p:cNvCxnSpPr/>
          <p:nvPr/>
        </p:nvCxnSpPr>
        <p:spPr>
          <a:xfrm flipV="1">
            <a:off x="2260979" y="1231072"/>
            <a:ext cx="0" cy="8001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728D869-90C7-E802-EF29-43D8060F991E}"/>
              </a:ext>
            </a:extLst>
          </p:cNvPr>
          <p:cNvCxnSpPr>
            <a:cxnSpLocks/>
          </p:cNvCxnSpPr>
          <p:nvPr/>
        </p:nvCxnSpPr>
        <p:spPr>
          <a:xfrm flipV="1">
            <a:off x="2260979" y="1646828"/>
            <a:ext cx="3377531" cy="4550"/>
          </a:xfrm>
          <a:prstGeom prst="straightConnector1">
            <a:avLst/>
          </a:prstGeom>
          <a:ln w="38100">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2C6AAFA-9CAD-2382-8D2F-D1DCB4247044}"/>
              </a:ext>
            </a:extLst>
          </p:cNvPr>
          <p:cNvCxnSpPr>
            <a:cxnSpLocks/>
          </p:cNvCxnSpPr>
          <p:nvPr/>
        </p:nvCxnSpPr>
        <p:spPr>
          <a:xfrm>
            <a:off x="1486006" y="2031267"/>
            <a:ext cx="774973"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48F9179-970C-5D7E-9778-172B86729E84}"/>
              </a:ext>
            </a:extLst>
          </p:cNvPr>
          <p:cNvCxnSpPr>
            <a:cxnSpLocks/>
          </p:cNvCxnSpPr>
          <p:nvPr/>
        </p:nvCxnSpPr>
        <p:spPr>
          <a:xfrm flipH="1">
            <a:off x="1839942" y="2031267"/>
            <a:ext cx="4950" cy="3384295"/>
          </a:xfrm>
          <a:prstGeom prst="straightConnector1">
            <a:avLst/>
          </a:prstGeom>
          <a:ln w="381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2E042B-E50A-332A-7A73-D69DC7C63793}"/>
              </a:ext>
            </a:extLst>
          </p:cNvPr>
          <p:cNvCxnSpPr>
            <a:cxnSpLocks/>
          </p:cNvCxnSpPr>
          <p:nvPr/>
        </p:nvCxnSpPr>
        <p:spPr>
          <a:xfrm>
            <a:off x="1486006" y="5418563"/>
            <a:ext cx="774973"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9806457-509F-7150-1BE8-8E33C15C565A}"/>
              </a:ext>
            </a:extLst>
          </p:cNvPr>
          <p:cNvCxnSpPr/>
          <p:nvPr/>
        </p:nvCxnSpPr>
        <p:spPr>
          <a:xfrm flipV="1">
            <a:off x="9125803" y="1281326"/>
            <a:ext cx="0" cy="8001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A7C5A6B-65E2-0B0E-5A59-D381D08C413E}"/>
              </a:ext>
            </a:extLst>
          </p:cNvPr>
          <p:cNvCxnSpPr/>
          <p:nvPr/>
        </p:nvCxnSpPr>
        <p:spPr>
          <a:xfrm flipV="1">
            <a:off x="6471314" y="1281325"/>
            <a:ext cx="0" cy="8001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063CB07-344D-C0D5-D8BC-3CA6FC7F146D}"/>
              </a:ext>
            </a:extLst>
          </p:cNvPr>
          <p:cNvCxnSpPr>
            <a:cxnSpLocks/>
          </p:cNvCxnSpPr>
          <p:nvPr/>
        </p:nvCxnSpPr>
        <p:spPr>
          <a:xfrm>
            <a:off x="6482085" y="1646828"/>
            <a:ext cx="2643718" cy="4550"/>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DCC1DC2-7B4A-9C2F-ECD8-8DB38D9082CA}"/>
              </a:ext>
            </a:extLst>
          </p:cNvPr>
          <p:cNvSpPr txBox="1"/>
          <p:nvPr/>
        </p:nvSpPr>
        <p:spPr>
          <a:xfrm>
            <a:off x="3279851" y="1188175"/>
            <a:ext cx="1756172" cy="369332"/>
          </a:xfrm>
          <a:prstGeom prst="rect">
            <a:avLst/>
          </a:prstGeom>
          <a:noFill/>
        </p:spPr>
        <p:txBody>
          <a:bodyPr wrap="square" lIns="91440" tIns="45720" rIns="91440" bIns="45720" rtlCol="0" anchor="t">
            <a:spAutoFit/>
          </a:bodyPr>
          <a:lstStyle/>
          <a:p>
            <a:r>
              <a:rPr lang="en-US" b="1">
                <a:solidFill>
                  <a:schemeClr val="bg2"/>
                </a:solidFill>
              </a:rPr>
              <a:t>Width: 24 inch</a:t>
            </a:r>
          </a:p>
        </p:txBody>
      </p:sp>
      <p:sp>
        <p:nvSpPr>
          <p:cNvPr id="32" name="TextBox 31">
            <a:extLst>
              <a:ext uri="{FF2B5EF4-FFF2-40B4-BE49-F238E27FC236}">
                <a16:creationId xmlns:a16="http://schemas.microsoft.com/office/drawing/2014/main" id="{C5F2E269-2CF5-71C8-6EBB-DBC6E7458141}"/>
              </a:ext>
            </a:extLst>
          </p:cNvPr>
          <p:cNvSpPr txBox="1"/>
          <p:nvPr/>
        </p:nvSpPr>
        <p:spPr>
          <a:xfrm>
            <a:off x="117320" y="3578855"/>
            <a:ext cx="1756172" cy="369332"/>
          </a:xfrm>
          <a:prstGeom prst="rect">
            <a:avLst/>
          </a:prstGeom>
          <a:noFill/>
        </p:spPr>
        <p:txBody>
          <a:bodyPr wrap="square" lIns="91440" tIns="45720" rIns="91440" bIns="45720" rtlCol="0" anchor="t">
            <a:spAutoFit/>
          </a:bodyPr>
          <a:lstStyle/>
          <a:p>
            <a:r>
              <a:rPr lang="en-US" b="1">
                <a:solidFill>
                  <a:schemeClr val="tx2"/>
                </a:solidFill>
              </a:rPr>
              <a:t>Height: 24 inch</a:t>
            </a:r>
          </a:p>
        </p:txBody>
      </p:sp>
      <p:sp>
        <p:nvSpPr>
          <p:cNvPr id="33" name="TextBox 32">
            <a:extLst>
              <a:ext uri="{FF2B5EF4-FFF2-40B4-BE49-F238E27FC236}">
                <a16:creationId xmlns:a16="http://schemas.microsoft.com/office/drawing/2014/main" id="{CA126A23-04F1-4968-6E3E-B83D6DDEC2FF}"/>
              </a:ext>
            </a:extLst>
          </p:cNvPr>
          <p:cNvSpPr txBox="1"/>
          <p:nvPr/>
        </p:nvSpPr>
        <p:spPr>
          <a:xfrm>
            <a:off x="6952193" y="1214264"/>
            <a:ext cx="1756172" cy="369332"/>
          </a:xfrm>
          <a:prstGeom prst="rect">
            <a:avLst/>
          </a:prstGeom>
          <a:noFill/>
        </p:spPr>
        <p:txBody>
          <a:bodyPr wrap="square" lIns="91440" tIns="45720" rIns="91440" bIns="45720" rtlCol="0" anchor="t">
            <a:spAutoFit/>
          </a:bodyPr>
          <a:lstStyle/>
          <a:p>
            <a:r>
              <a:rPr lang="en-US" b="1">
                <a:solidFill>
                  <a:schemeClr val="accent1"/>
                </a:solidFill>
              </a:rPr>
              <a:t>Depth: 19 inch</a:t>
            </a:r>
          </a:p>
        </p:txBody>
      </p:sp>
      <p:sp>
        <p:nvSpPr>
          <p:cNvPr id="34" name="TextBox 33">
            <a:extLst>
              <a:ext uri="{FF2B5EF4-FFF2-40B4-BE49-F238E27FC236}">
                <a16:creationId xmlns:a16="http://schemas.microsoft.com/office/drawing/2014/main" id="{7C6A05B8-9FA3-06A4-C480-BC9AA5EA4C9F}"/>
              </a:ext>
            </a:extLst>
          </p:cNvPr>
          <p:cNvSpPr txBox="1"/>
          <p:nvPr/>
        </p:nvSpPr>
        <p:spPr>
          <a:xfrm>
            <a:off x="6471314" y="5576675"/>
            <a:ext cx="2288273" cy="369332"/>
          </a:xfrm>
          <a:prstGeom prst="rect">
            <a:avLst/>
          </a:prstGeom>
          <a:noFill/>
        </p:spPr>
        <p:txBody>
          <a:bodyPr wrap="square" lIns="91440" tIns="45720" rIns="91440" bIns="45720" rtlCol="0" anchor="t">
            <a:spAutoFit/>
          </a:bodyPr>
          <a:lstStyle/>
          <a:p>
            <a:r>
              <a:rPr lang="en-US" b="1">
                <a:solidFill>
                  <a:schemeClr val="accent3"/>
                </a:solidFill>
              </a:rPr>
              <a:t>Bar Thickness: 1 inch</a:t>
            </a:r>
          </a:p>
        </p:txBody>
      </p:sp>
      <p:cxnSp>
        <p:nvCxnSpPr>
          <p:cNvPr id="35" name="Straight Connector 34">
            <a:extLst>
              <a:ext uri="{FF2B5EF4-FFF2-40B4-BE49-F238E27FC236}">
                <a16:creationId xmlns:a16="http://schemas.microsoft.com/office/drawing/2014/main" id="{C0BE9F7C-1AF3-5179-1384-984DC63C51DE}"/>
              </a:ext>
            </a:extLst>
          </p:cNvPr>
          <p:cNvCxnSpPr>
            <a:cxnSpLocks/>
          </p:cNvCxnSpPr>
          <p:nvPr/>
        </p:nvCxnSpPr>
        <p:spPr>
          <a:xfrm flipV="1">
            <a:off x="9125803" y="5415563"/>
            <a:ext cx="0" cy="56898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FACE28A-EBC3-61FB-5A4D-343A591B7D07}"/>
              </a:ext>
            </a:extLst>
          </p:cNvPr>
          <p:cNvCxnSpPr>
            <a:cxnSpLocks/>
          </p:cNvCxnSpPr>
          <p:nvPr/>
        </p:nvCxnSpPr>
        <p:spPr>
          <a:xfrm flipV="1">
            <a:off x="8964305" y="5415562"/>
            <a:ext cx="0" cy="568981"/>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07EB41D-4D6D-9963-1E9B-48B8FA12B2E8}"/>
              </a:ext>
            </a:extLst>
          </p:cNvPr>
          <p:cNvCxnSpPr/>
          <p:nvPr/>
        </p:nvCxnSpPr>
        <p:spPr>
          <a:xfrm flipH="1">
            <a:off x="9125803" y="5735154"/>
            <a:ext cx="354240" cy="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D3AA44B-A3A0-1489-4484-8F18D67BB2CC}"/>
              </a:ext>
            </a:extLst>
          </p:cNvPr>
          <p:cNvCxnSpPr>
            <a:cxnSpLocks/>
          </p:cNvCxnSpPr>
          <p:nvPr/>
        </p:nvCxnSpPr>
        <p:spPr>
          <a:xfrm>
            <a:off x="8610065" y="5735154"/>
            <a:ext cx="354240" cy="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descr="A white cage with a black background&#10;&#10;Description automatically generated">
            <a:extLst>
              <a:ext uri="{FF2B5EF4-FFF2-40B4-BE49-F238E27FC236}">
                <a16:creationId xmlns:a16="http://schemas.microsoft.com/office/drawing/2014/main" id="{413F32A7-1718-3BF3-6E38-764084946968}"/>
              </a:ext>
            </a:extLst>
          </p:cNvPr>
          <p:cNvPicPr>
            <a:picLocks noChangeAspect="1"/>
          </p:cNvPicPr>
          <p:nvPr/>
        </p:nvPicPr>
        <p:blipFill>
          <a:blip r:embed="rId2"/>
          <a:stretch>
            <a:fillRect/>
          </a:stretch>
        </p:blipFill>
        <p:spPr>
          <a:xfrm>
            <a:off x="2125682" y="1989801"/>
            <a:ext cx="3648736" cy="3465115"/>
          </a:xfrm>
          <a:prstGeom prst="rect">
            <a:avLst/>
          </a:prstGeom>
        </p:spPr>
      </p:pic>
      <p:pic>
        <p:nvPicPr>
          <p:cNvPr id="3" name="Picture 2" descr="A white metal cage with a handle&#10;&#10;Description automatically generated">
            <a:extLst>
              <a:ext uri="{FF2B5EF4-FFF2-40B4-BE49-F238E27FC236}">
                <a16:creationId xmlns:a16="http://schemas.microsoft.com/office/drawing/2014/main" id="{CDBC8546-C8D3-B84B-F6CD-F1CC23C33422}"/>
              </a:ext>
            </a:extLst>
          </p:cNvPr>
          <p:cNvPicPr>
            <a:picLocks noChangeAspect="1"/>
          </p:cNvPicPr>
          <p:nvPr/>
        </p:nvPicPr>
        <p:blipFill>
          <a:blip r:embed="rId3"/>
          <a:stretch>
            <a:fillRect/>
          </a:stretch>
        </p:blipFill>
        <p:spPr>
          <a:xfrm>
            <a:off x="5717614" y="1981001"/>
            <a:ext cx="3760160" cy="3591133"/>
          </a:xfrm>
          <a:prstGeom prst="rect">
            <a:avLst/>
          </a:prstGeom>
        </p:spPr>
      </p:pic>
    </p:spTree>
    <p:extLst>
      <p:ext uri="{BB962C8B-B14F-4D97-AF65-F5344CB8AC3E}">
        <p14:creationId xmlns:p14="http://schemas.microsoft.com/office/powerpoint/2010/main" val="18562001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C757FB-69D9-86A2-59A5-B52D9D69C856}"/>
              </a:ext>
            </a:extLst>
          </p:cNvPr>
          <p:cNvSpPr>
            <a:spLocks noGrp="1"/>
          </p:cNvSpPr>
          <p:nvPr>
            <p:ph type="ftr" sz="quarter" idx="11"/>
          </p:nvPr>
        </p:nvSpPr>
        <p:spPr/>
        <p:txBody>
          <a:bodyPr/>
          <a:lstStyle/>
          <a:p>
            <a:r>
              <a:rPr lang="en-US">
                <a:ea typeface="Calibri"/>
                <a:cs typeface="Calibri"/>
              </a:rPr>
              <a:t>Brent </a:t>
            </a:r>
            <a:r>
              <a:rPr lang="en-US" err="1">
                <a:ea typeface="Calibri"/>
                <a:cs typeface="Calibri"/>
              </a:rPr>
              <a:t>Mynard</a:t>
            </a:r>
            <a:endParaRPr lang="en-US"/>
          </a:p>
        </p:txBody>
      </p:sp>
      <p:sp>
        <p:nvSpPr>
          <p:cNvPr id="3" name="Slide Number Placeholder 2">
            <a:extLst>
              <a:ext uri="{FF2B5EF4-FFF2-40B4-BE49-F238E27FC236}">
                <a16:creationId xmlns:a16="http://schemas.microsoft.com/office/drawing/2014/main" id="{D780B02D-7094-8CA1-EDF2-928E470157D4}"/>
              </a:ext>
            </a:extLst>
          </p:cNvPr>
          <p:cNvSpPr>
            <a:spLocks noGrp="1"/>
          </p:cNvSpPr>
          <p:nvPr>
            <p:ph type="sldNum" sz="quarter" idx="12"/>
          </p:nvPr>
        </p:nvSpPr>
        <p:spPr/>
        <p:txBody>
          <a:bodyPr/>
          <a:lstStyle/>
          <a:p>
            <a:fld id="{A5AEF524-62EC-C340-82A1-9F47B6C43E55}" type="slidenum">
              <a:rPr lang="en-US" smtClean="0"/>
              <a:t>37</a:t>
            </a:fld>
            <a:endParaRPr lang="en-US"/>
          </a:p>
        </p:txBody>
      </p:sp>
      <p:sp>
        <p:nvSpPr>
          <p:cNvPr id="4" name="Rectangle: Rounded Corners 3">
            <a:extLst>
              <a:ext uri="{FF2B5EF4-FFF2-40B4-BE49-F238E27FC236}">
                <a16:creationId xmlns:a16="http://schemas.microsoft.com/office/drawing/2014/main" id="{D2B8867B-5CE8-3168-E5C0-5217C8C0E26D}"/>
              </a:ext>
            </a:extLst>
          </p:cNvPr>
          <p:cNvSpPr/>
          <p:nvPr/>
        </p:nvSpPr>
        <p:spPr>
          <a:xfrm>
            <a:off x="437236" y="1894068"/>
            <a:ext cx="3592286" cy="1449977"/>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5">
            <a:extLst>
              <a:ext uri="{FF2B5EF4-FFF2-40B4-BE49-F238E27FC236}">
                <a16:creationId xmlns:a16="http://schemas.microsoft.com/office/drawing/2014/main" id="{751F403A-CD4E-3B95-2781-E9848680EC4B}"/>
              </a:ext>
            </a:extLst>
          </p:cNvPr>
          <p:cNvSpPr txBox="1">
            <a:spLocks/>
          </p:cNvSpPr>
          <p:nvPr/>
        </p:nvSpPr>
        <p:spPr>
          <a:xfrm>
            <a:off x="355635" y="199887"/>
            <a:ext cx="10637743" cy="688607"/>
          </a:xfrm>
          <a:prstGeom prst="rect">
            <a:avLst/>
          </a:prstGeom>
          <a:ln>
            <a:noFill/>
          </a:ln>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t>Cage Design</a:t>
            </a:r>
          </a:p>
        </p:txBody>
      </p:sp>
      <p:sp>
        <p:nvSpPr>
          <p:cNvPr id="6" name="TextBox 5">
            <a:extLst>
              <a:ext uri="{FF2B5EF4-FFF2-40B4-BE49-F238E27FC236}">
                <a16:creationId xmlns:a16="http://schemas.microsoft.com/office/drawing/2014/main" id="{71448103-B2C7-7483-2A5A-3A025A2E5A97}"/>
              </a:ext>
            </a:extLst>
          </p:cNvPr>
          <p:cNvSpPr txBox="1"/>
          <p:nvPr/>
        </p:nvSpPr>
        <p:spPr>
          <a:xfrm>
            <a:off x="605964" y="1998571"/>
            <a:ext cx="3311434" cy="1200329"/>
          </a:xfrm>
          <a:prstGeom prst="rect">
            <a:avLst/>
          </a:prstGeom>
          <a:noFill/>
        </p:spPr>
        <p:txBody>
          <a:bodyPr wrap="square" lIns="91440" tIns="45720" rIns="91440" bIns="45720" rtlCol="0" anchor="t">
            <a:spAutoFit/>
          </a:bodyPr>
          <a:lstStyle/>
          <a:p>
            <a:r>
              <a:rPr lang="en-US" b="1">
                <a:solidFill>
                  <a:schemeClr val="bg1"/>
                </a:solidFill>
              </a:rPr>
              <a:t>Improvements:</a:t>
            </a:r>
          </a:p>
          <a:p>
            <a:pPr marL="285750" indent="-285750">
              <a:buFont typeface="Arial" panose="020B0604020202020204" pitchFamily="34" charset="0"/>
              <a:buChar char="•"/>
            </a:pPr>
            <a:r>
              <a:rPr lang="en-US">
                <a:solidFill>
                  <a:schemeClr val="bg1"/>
                </a:solidFill>
              </a:rPr>
              <a:t>Stronger Material</a:t>
            </a:r>
            <a:endParaRPr lang="en-US">
              <a:solidFill>
                <a:schemeClr val="bg1"/>
              </a:solidFill>
              <a:ea typeface="Calibri"/>
              <a:cs typeface="Calibri"/>
            </a:endParaRPr>
          </a:p>
          <a:p>
            <a:pPr marL="285750" indent="-285750">
              <a:buFont typeface="Arial" panose="020B0604020202020204" pitchFamily="34" charset="0"/>
              <a:buChar char="•"/>
            </a:pPr>
            <a:r>
              <a:rPr lang="en-US">
                <a:solidFill>
                  <a:schemeClr val="bg1"/>
                </a:solidFill>
              </a:rPr>
              <a:t>Pneumatic Lock Incorporation</a:t>
            </a:r>
            <a:endParaRPr lang="en-US">
              <a:solidFill>
                <a:schemeClr val="bg1"/>
              </a:solidFill>
              <a:ea typeface="Calibri"/>
              <a:cs typeface="Calibri"/>
            </a:endParaRPr>
          </a:p>
          <a:p>
            <a:pPr marL="285750" indent="-285750">
              <a:buFont typeface="Arial" panose="020B0604020202020204" pitchFamily="34" charset="0"/>
              <a:buChar char="•"/>
            </a:pPr>
            <a:r>
              <a:rPr lang="en-US">
                <a:solidFill>
                  <a:schemeClr val="bg1"/>
                </a:solidFill>
              </a:rPr>
              <a:t>Improved Ventilation</a:t>
            </a:r>
            <a:endParaRPr lang="en-US">
              <a:solidFill>
                <a:schemeClr val="bg1"/>
              </a:solidFill>
              <a:ea typeface="Calibri"/>
              <a:cs typeface="Calibri"/>
            </a:endParaRPr>
          </a:p>
        </p:txBody>
      </p:sp>
      <mc:AlternateContent xmlns:mc="http://schemas.openxmlformats.org/markup-compatibility/2006">
        <mc:Choice xmlns:am3d="http://schemas.microsoft.com/office/drawing/2017/model3d" Requires="am3d">
          <p:graphicFrame>
            <p:nvGraphicFramePr>
              <p:cNvPr id="7" name="3D Model 6">
                <a:extLst>
                  <a:ext uri="{FF2B5EF4-FFF2-40B4-BE49-F238E27FC236}">
                    <a16:creationId xmlns:a16="http://schemas.microsoft.com/office/drawing/2014/main" id="{65871522-3B19-0FC3-1B06-19B7421DAD4E}"/>
                  </a:ext>
                </a:extLst>
              </p:cNvPr>
              <p:cNvGraphicFramePr>
                <a:graphicFrameLocks/>
              </p:cNvGraphicFramePr>
              <p:nvPr>
                <p:extLst>
                  <p:ext uri="{D42A27DB-BD31-4B8C-83A1-F6EECF244321}">
                    <p14:modId xmlns:p14="http://schemas.microsoft.com/office/powerpoint/2010/main" val="66236607"/>
                  </p:ext>
                </p:extLst>
              </p:nvPr>
            </p:nvGraphicFramePr>
            <p:xfrm>
              <a:off x="7359597" y="1082588"/>
              <a:ext cx="2839520" cy="4942507"/>
            </p:xfrm>
            <a:graphic>
              <a:graphicData uri="http://schemas.microsoft.com/office/drawing/2017/model3d">
                <am3d:model3d r:embed="rId2">
                  <am3d:spPr>
                    <a:xfrm>
                      <a:off x="0" y="0"/>
                      <a:ext cx="2839520" cy="4942507"/>
                    </a:xfrm>
                    <a:prstGeom prst="rect">
                      <a:avLst/>
                    </a:prstGeom>
                  </am3d:spPr>
                  <am3d:camera>
                    <am3d:pos x="0" y="0" z="59280595"/>
                    <am3d:up dx="0" dy="36000000" dz="0"/>
                    <am3d:lookAt x="0" y="0" z="0"/>
                    <am3d:perspective fov="2483680"/>
                  </am3d:camera>
                  <am3d:trans>
                    <am3d:meterPerModelUnit n="23423" d="1000000"/>
                    <am3d:preTrans dx="8800759" dy="3872124" dz="17966269"/>
                    <am3d:scale>
                      <am3d:sx n="1000000" d="1000000"/>
                      <am3d:sy n="1000000" d="1000000"/>
                      <am3d:sz n="1000000" d="1000000"/>
                    </am3d:scale>
                    <am3d:rot ax="5400001" ay="-1799999" az="-1"/>
                    <am3d:postTrans dx="0" dy="0" dz="0"/>
                  </am3d:trans>
                  <am3d:raster rName="Office3DRenderer" rVer="16.0.8326">
                    <am3d:blip r:embed="rId3"/>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a:extLst>
                  <a:ext uri="{FF2B5EF4-FFF2-40B4-BE49-F238E27FC236}">
                    <a16:creationId xmlns:a16="http://schemas.microsoft.com/office/drawing/2014/main" id="{65871522-3B19-0FC3-1B06-19B7421DAD4E}"/>
                  </a:ext>
                </a:extLst>
              </p:cNvPr>
              <p:cNvPicPr>
                <a:picLocks noGrp="1" noRot="1" noChangeAspect="1" noMove="1" noResize="1" noEditPoints="1" noAdjustHandles="1" noChangeArrowheads="1" noChangeShapeType="1" noCrop="1"/>
              </p:cNvPicPr>
              <p:nvPr/>
            </p:nvPicPr>
            <p:blipFill>
              <a:blip r:embed="rId3"/>
              <a:stretch>
                <a:fillRect/>
              </a:stretch>
            </p:blipFill>
            <p:spPr>
              <a:xfrm>
                <a:off x="7359597" y="1082588"/>
                <a:ext cx="2839520" cy="494250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 name="3D Model 7">
                <a:extLst>
                  <a:ext uri="{FF2B5EF4-FFF2-40B4-BE49-F238E27FC236}">
                    <a16:creationId xmlns:a16="http://schemas.microsoft.com/office/drawing/2014/main" id="{DC1E94F4-FBE4-2C48-C245-EA0092085FC9}"/>
                  </a:ext>
                </a:extLst>
              </p:cNvPr>
              <p:cNvGraphicFramePr>
                <a:graphicFrameLocks/>
              </p:cNvGraphicFramePr>
              <p:nvPr>
                <p:extLst>
                  <p:ext uri="{D42A27DB-BD31-4B8C-83A1-F6EECF244321}">
                    <p14:modId xmlns:p14="http://schemas.microsoft.com/office/powerpoint/2010/main" val="2716945462"/>
                  </p:ext>
                </p:extLst>
              </p:nvPr>
            </p:nvGraphicFramePr>
            <p:xfrm>
              <a:off x="4097629" y="1030571"/>
              <a:ext cx="2962032" cy="4942507"/>
            </p:xfrm>
            <a:graphic>
              <a:graphicData uri="http://schemas.microsoft.com/office/drawing/2017/model3d">
                <am3d:model3d r:embed="rId2">
                  <am3d:spPr>
                    <a:xfrm>
                      <a:off x="0" y="0"/>
                      <a:ext cx="2962032" cy="4942507"/>
                    </a:xfrm>
                    <a:prstGeom prst="rect">
                      <a:avLst/>
                    </a:prstGeom>
                  </am3d:spPr>
                  <am3d:camera>
                    <am3d:pos x="0" y="0" z="59280595"/>
                    <am3d:up dx="0" dy="36000000" dz="0"/>
                    <am3d:lookAt x="0" y="0" z="0"/>
                    <am3d:perspective fov="2483680"/>
                  </am3d:camera>
                  <am3d:trans>
                    <am3d:meterPerModelUnit n="23423" d="1000000"/>
                    <am3d:preTrans dx="8800759" dy="3872124" dz="17966269"/>
                    <am3d:scale>
                      <am3d:sx n="1000000" d="1000000"/>
                      <am3d:sy n="1000000" d="1000000"/>
                      <am3d:sz n="1000000" d="1000000"/>
                    </am3d:scale>
                    <am3d:rot ax="5400001" az="-1"/>
                    <am3d:postTrans dx="0" dy="0" dz="0"/>
                  </am3d:trans>
                  <am3d:raster rName="Office3DRenderer" rVer="16.0.8326">
                    <am3d:blip r:embed="rId4"/>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a:extLst>
                  <a:ext uri="{FF2B5EF4-FFF2-40B4-BE49-F238E27FC236}">
                    <a16:creationId xmlns:a16="http://schemas.microsoft.com/office/drawing/2014/main" id="{DC1E94F4-FBE4-2C48-C245-EA0092085FC9}"/>
                  </a:ext>
                </a:extLst>
              </p:cNvPr>
              <p:cNvPicPr>
                <a:picLocks noGrp="1" noRot="1" noChangeAspect="1" noMove="1" noResize="1" noEditPoints="1" noAdjustHandles="1" noChangeArrowheads="1" noChangeShapeType="1" noCrop="1"/>
              </p:cNvPicPr>
              <p:nvPr/>
            </p:nvPicPr>
            <p:blipFill>
              <a:blip r:embed="rId4"/>
              <a:stretch>
                <a:fillRect/>
              </a:stretch>
            </p:blipFill>
            <p:spPr>
              <a:xfrm>
                <a:off x="4097629" y="1030571"/>
                <a:ext cx="2962032" cy="4942507"/>
              </a:xfrm>
              <a:prstGeom prst="rect">
                <a:avLst/>
              </a:prstGeom>
            </p:spPr>
          </p:pic>
        </mc:Fallback>
      </mc:AlternateContent>
    </p:spTree>
    <p:extLst>
      <p:ext uri="{BB962C8B-B14F-4D97-AF65-F5344CB8AC3E}">
        <p14:creationId xmlns:p14="http://schemas.microsoft.com/office/powerpoint/2010/main" val="16562742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0D021-3ECC-F776-A4E2-BCD23095CD5C}"/>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2E99B41-7E6E-2D0B-40D6-E8EC207E3A45}"/>
              </a:ext>
            </a:extLst>
          </p:cNvPr>
          <p:cNvSpPr>
            <a:spLocks noGrp="1"/>
          </p:cNvSpPr>
          <p:nvPr>
            <p:ph sz="half" idx="2"/>
          </p:nvPr>
        </p:nvSpPr>
        <p:spPr>
          <a:xfrm>
            <a:off x="5587631" y="2826712"/>
            <a:ext cx="4724400" cy="1898877"/>
          </a:xfrm>
        </p:spPr>
        <p:txBody>
          <a:bodyPr vert="horz" lIns="0" tIns="0" rIns="0" bIns="0" rtlCol="0" anchor="ctr">
            <a:normAutofit/>
          </a:bodyPr>
          <a:lstStyle/>
          <a:p>
            <a:r>
              <a:rPr lang="en-US" sz="2800">
                <a:solidFill>
                  <a:schemeClr val="bg1"/>
                </a:solidFill>
              </a:rPr>
              <a:t>Allows </a:t>
            </a:r>
            <a:r>
              <a:rPr lang="en-US">
                <a:solidFill>
                  <a:schemeClr val="bg1"/>
                </a:solidFill>
              </a:rPr>
              <a:t>for faster cooling of press and parts</a:t>
            </a:r>
          </a:p>
          <a:p>
            <a:r>
              <a:rPr lang="en-US" sz="2800">
                <a:solidFill>
                  <a:schemeClr val="bg1"/>
                </a:solidFill>
              </a:rPr>
              <a:t>May be electrical</a:t>
            </a:r>
          </a:p>
        </p:txBody>
      </p:sp>
      <p:sp>
        <p:nvSpPr>
          <p:cNvPr id="8" name="Footer Placeholder 2">
            <a:extLst>
              <a:ext uri="{FF2B5EF4-FFF2-40B4-BE49-F238E27FC236}">
                <a16:creationId xmlns:a16="http://schemas.microsoft.com/office/drawing/2014/main" id="{4AE9A817-653E-7814-8617-9B1D2082FADB}"/>
              </a:ext>
            </a:extLst>
          </p:cNvPr>
          <p:cNvSpPr>
            <a:spLocks noGrp="1"/>
          </p:cNvSpPr>
          <p:nvPr>
            <p:ph type="ftr" sz="quarter" idx="11"/>
          </p:nvPr>
        </p:nvSpPr>
        <p:spPr>
          <a:xfrm>
            <a:off x="533400" y="6377940"/>
            <a:ext cx="4274813" cy="274320"/>
          </a:xfrm>
        </p:spPr>
        <p:txBody>
          <a:bodyPr vert="horz" lIns="91440" tIns="45720" rIns="91440" bIns="45720" rtlCol="0" anchor="ctr">
            <a:normAutofit/>
          </a:bodyPr>
          <a:lstStyle/>
          <a:p>
            <a:r>
              <a:rPr lang="en-US">
                <a:ea typeface="Calibri"/>
                <a:cs typeface="Calibri"/>
              </a:rPr>
              <a:t>Brent </a:t>
            </a:r>
            <a:r>
              <a:rPr lang="en-US" err="1">
                <a:ea typeface="Calibri"/>
                <a:cs typeface="Calibri"/>
              </a:rPr>
              <a:t>Mynard</a:t>
            </a:r>
            <a:endParaRPr lang="en-US"/>
          </a:p>
        </p:txBody>
      </p:sp>
      <p:sp>
        <p:nvSpPr>
          <p:cNvPr id="4" name="Slide Number Placeholder 3">
            <a:extLst>
              <a:ext uri="{FF2B5EF4-FFF2-40B4-BE49-F238E27FC236}">
                <a16:creationId xmlns:a16="http://schemas.microsoft.com/office/drawing/2014/main" id="{77199BA9-781D-12FD-29D7-8F6DD6D9C423}"/>
              </a:ext>
            </a:extLst>
          </p:cNvPr>
          <p:cNvSpPr>
            <a:spLocks noGrp="1"/>
          </p:cNvSpPr>
          <p:nvPr>
            <p:ph type="sldNum" sz="quarter" idx="12"/>
          </p:nvPr>
        </p:nvSpPr>
        <p:spPr>
          <a:xfrm>
            <a:off x="4960614" y="6377940"/>
            <a:ext cx="731520" cy="274320"/>
          </a:xfrm>
        </p:spPr>
        <p:txBody>
          <a:bodyPr vert="horz" lIns="91440" tIns="45720" rIns="91440" bIns="45720" rtlCol="0" anchor="ctr">
            <a:normAutofit/>
          </a:bodyPr>
          <a:lstStyle/>
          <a:p>
            <a:pPr>
              <a:spcAft>
                <a:spcPts val="600"/>
              </a:spcAft>
            </a:pPr>
            <a:fld id="{A5AEF524-62EC-C340-82A1-9F47B6C43E55}" type="slidenum">
              <a:rPr lang="en-US" smtClean="0"/>
              <a:pPr>
                <a:spcAft>
                  <a:spcPts val="600"/>
                </a:spcAft>
              </a:pPr>
              <a:t>38</a:t>
            </a:fld>
            <a:endParaRPr lang="en-US"/>
          </a:p>
        </p:txBody>
      </p:sp>
      <p:sp>
        <p:nvSpPr>
          <p:cNvPr id="18" name="Title 5">
            <a:extLst>
              <a:ext uri="{FF2B5EF4-FFF2-40B4-BE49-F238E27FC236}">
                <a16:creationId xmlns:a16="http://schemas.microsoft.com/office/drawing/2014/main" id="{A010B3F7-E667-B39E-1561-59C5569C2B65}"/>
              </a:ext>
            </a:extLst>
          </p:cNvPr>
          <p:cNvSpPr>
            <a:spLocks noGrp="1"/>
          </p:cNvSpPr>
          <p:nvPr>
            <p:ph type="title"/>
          </p:nvPr>
        </p:nvSpPr>
        <p:spPr>
          <a:xfrm>
            <a:off x="355635" y="199887"/>
            <a:ext cx="10637743" cy="688607"/>
          </a:xfrm>
          <a:ln>
            <a:noFill/>
          </a:ln>
        </p:spPr>
        <p:txBody>
          <a:bodyPr/>
          <a:lstStyle/>
          <a:p>
            <a:r>
              <a:rPr lang="en-US"/>
              <a:t>Final Product</a:t>
            </a:r>
          </a:p>
        </p:txBody>
      </p:sp>
      <p:pic>
        <p:nvPicPr>
          <p:cNvPr id="2" name="Picture 1">
            <a:extLst>
              <a:ext uri="{FF2B5EF4-FFF2-40B4-BE49-F238E27FC236}">
                <a16:creationId xmlns:a16="http://schemas.microsoft.com/office/drawing/2014/main" id="{1C514481-B740-2122-547F-500352DCA462}"/>
              </a:ext>
            </a:extLst>
          </p:cNvPr>
          <p:cNvPicPr>
            <a:picLocks noChangeAspect="1"/>
          </p:cNvPicPr>
          <p:nvPr/>
        </p:nvPicPr>
        <p:blipFill>
          <a:blip r:embed="rId2"/>
          <a:stretch>
            <a:fillRect/>
          </a:stretch>
        </p:blipFill>
        <p:spPr>
          <a:xfrm>
            <a:off x="1633815" y="913194"/>
            <a:ext cx="2376024" cy="5034197"/>
          </a:xfrm>
          <a:prstGeom prst="rect">
            <a:avLst/>
          </a:prstGeom>
          <a:ln>
            <a:noFill/>
          </a:ln>
        </p:spPr>
      </p:pic>
      <p:sp>
        <p:nvSpPr>
          <p:cNvPr id="6" name="Rectangle 5">
            <a:extLst>
              <a:ext uri="{FF2B5EF4-FFF2-40B4-BE49-F238E27FC236}">
                <a16:creationId xmlns:a16="http://schemas.microsoft.com/office/drawing/2014/main" id="{648D0B34-91BE-A81B-A2EF-EC5D2E1C1ECA}"/>
              </a:ext>
            </a:extLst>
          </p:cNvPr>
          <p:cNvSpPr/>
          <p:nvPr/>
        </p:nvSpPr>
        <p:spPr>
          <a:xfrm>
            <a:off x="4848578" y="3489207"/>
            <a:ext cx="1027289" cy="19003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white cage with a black background&#10;&#10;Description automatically generated">
            <a:extLst>
              <a:ext uri="{FF2B5EF4-FFF2-40B4-BE49-F238E27FC236}">
                <a16:creationId xmlns:a16="http://schemas.microsoft.com/office/drawing/2014/main" id="{B45986BF-68D7-E22B-5CC7-E6ED7E40B395}"/>
              </a:ext>
            </a:extLst>
          </p:cNvPr>
          <p:cNvPicPr>
            <a:picLocks noChangeAspect="1"/>
          </p:cNvPicPr>
          <p:nvPr/>
        </p:nvPicPr>
        <p:blipFill>
          <a:blip r:embed="rId3"/>
          <a:stretch>
            <a:fillRect/>
          </a:stretch>
        </p:blipFill>
        <p:spPr>
          <a:xfrm>
            <a:off x="6663295" y="2043592"/>
            <a:ext cx="3648736" cy="3465115"/>
          </a:xfrm>
          <a:prstGeom prst="rect">
            <a:avLst/>
          </a:prstGeom>
        </p:spPr>
      </p:pic>
      <p:sp>
        <p:nvSpPr>
          <p:cNvPr id="10" name="Rectangle 9">
            <a:extLst>
              <a:ext uri="{FF2B5EF4-FFF2-40B4-BE49-F238E27FC236}">
                <a16:creationId xmlns:a16="http://schemas.microsoft.com/office/drawing/2014/main" id="{38BBDFB9-7F0F-71B2-B8F4-E6749309F218}"/>
              </a:ext>
            </a:extLst>
          </p:cNvPr>
          <p:cNvSpPr/>
          <p:nvPr/>
        </p:nvSpPr>
        <p:spPr>
          <a:xfrm rot="5400000">
            <a:off x="4848578" y="3489207"/>
            <a:ext cx="1027289" cy="19003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30764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FA28B965-36C1-4FB1-3270-6406787F3F90}"/>
              </a:ext>
            </a:extLst>
          </p:cNvPr>
          <p:cNvSpPr/>
          <p:nvPr/>
        </p:nvSpPr>
        <p:spPr>
          <a:xfrm>
            <a:off x="436123" y="1027928"/>
            <a:ext cx="8845453" cy="378476"/>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1F909BB0-E489-EBF5-72E4-6848681B79DE}"/>
              </a:ext>
            </a:extLst>
          </p:cNvPr>
          <p:cNvSpPr>
            <a:spLocks noGrp="1"/>
          </p:cNvSpPr>
          <p:nvPr>
            <p:ph type="ftr" sz="quarter" idx="11"/>
          </p:nvPr>
        </p:nvSpPr>
        <p:spPr/>
        <p:txBody>
          <a:bodyPr/>
          <a:lstStyle/>
          <a:p>
            <a:r>
              <a:rPr lang="en-US">
                <a:ea typeface="Calibri"/>
                <a:cs typeface="Calibri"/>
              </a:rPr>
              <a:t>Brent Mynard</a:t>
            </a:r>
            <a:endParaRPr lang="en-US"/>
          </a:p>
        </p:txBody>
      </p:sp>
      <p:sp>
        <p:nvSpPr>
          <p:cNvPr id="5" name="Slide Number Placeholder 4">
            <a:extLst>
              <a:ext uri="{FF2B5EF4-FFF2-40B4-BE49-F238E27FC236}">
                <a16:creationId xmlns:a16="http://schemas.microsoft.com/office/drawing/2014/main" id="{2E1A3507-98CE-712A-83C6-CF5C57181A50}"/>
              </a:ext>
            </a:extLst>
          </p:cNvPr>
          <p:cNvSpPr>
            <a:spLocks noGrp="1"/>
          </p:cNvSpPr>
          <p:nvPr>
            <p:ph type="sldNum" sz="quarter" idx="12"/>
          </p:nvPr>
        </p:nvSpPr>
        <p:spPr/>
        <p:txBody>
          <a:bodyPr/>
          <a:lstStyle/>
          <a:p>
            <a:fld id="{A5AEF524-62EC-C340-82A1-9F47B6C43E55}" type="slidenum">
              <a:rPr lang="en-US" smtClean="0"/>
              <a:t>39</a:t>
            </a:fld>
            <a:endParaRPr lang="en-US"/>
          </a:p>
        </p:txBody>
      </p:sp>
      <p:sp>
        <p:nvSpPr>
          <p:cNvPr id="7" name="Title 5">
            <a:extLst>
              <a:ext uri="{FF2B5EF4-FFF2-40B4-BE49-F238E27FC236}">
                <a16:creationId xmlns:a16="http://schemas.microsoft.com/office/drawing/2014/main" id="{120C32BA-6C66-DD1B-7A5B-823EAC050FD4}"/>
              </a:ext>
            </a:extLst>
          </p:cNvPr>
          <p:cNvSpPr txBox="1">
            <a:spLocks/>
          </p:cNvSpPr>
          <p:nvPr/>
        </p:nvSpPr>
        <p:spPr>
          <a:xfrm>
            <a:off x="355635" y="199887"/>
            <a:ext cx="10637743" cy="688607"/>
          </a:xfrm>
          <a:prstGeom prst="rect">
            <a:avLst/>
          </a:prstGeom>
          <a:ln>
            <a:noFill/>
          </a:ln>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t>Assessing Design Options</a:t>
            </a:r>
          </a:p>
        </p:txBody>
      </p:sp>
      <p:sp>
        <p:nvSpPr>
          <p:cNvPr id="3" name="TextBox 2">
            <a:extLst>
              <a:ext uri="{FF2B5EF4-FFF2-40B4-BE49-F238E27FC236}">
                <a16:creationId xmlns:a16="http://schemas.microsoft.com/office/drawing/2014/main" id="{51D35763-04CD-171D-015C-7B87D4DB2389}"/>
              </a:ext>
            </a:extLst>
          </p:cNvPr>
          <p:cNvSpPr txBox="1"/>
          <p:nvPr/>
        </p:nvSpPr>
        <p:spPr>
          <a:xfrm>
            <a:off x="432592" y="1029914"/>
            <a:ext cx="90807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latin typeface="Arial"/>
                <a:ea typeface="Calibri"/>
                <a:cs typeface="Calibri"/>
              </a:rPr>
              <a:t>Early design idea: Optional slots below the chuck and integrated cage on press frame</a:t>
            </a:r>
          </a:p>
        </p:txBody>
      </p:sp>
      <mc:AlternateContent xmlns:mc="http://schemas.openxmlformats.org/markup-compatibility/2006">
        <mc:Choice xmlns:am3d="http://schemas.microsoft.com/office/drawing/2017/model3d" Requires="am3d">
          <p:graphicFrame>
            <p:nvGraphicFramePr>
              <p:cNvPr id="6" name="3D Model 5">
                <a:extLst>
                  <a:ext uri="{FF2B5EF4-FFF2-40B4-BE49-F238E27FC236}">
                    <a16:creationId xmlns:a16="http://schemas.microsoft.com/office/drawing/2014/main" id="{822E43F8-5369-A997-D3F7-744321AD7926}"/>
                  </a:ext>
                </a:extLst>
              </p:cNvPr>
              <p:cNvGraphicFramePr>
                <a:graphicFrameLocks noChangeAspect="1"/>
              </p:cNvGraphicFramePr>
              <p:nvPr/>
            </p:nvGraphicFramePr>
            <p:xfrm>
              <a:off x="7717202" y="1399246"/>
              <a:ext cx="2237504" cy="5094871"/>
            </p:xfrm>
            <a:graphic>
              <a:graphicData uri="http://schemas.microsoft.com/office/drawing/2017/model3d">
                <am3d:model3d r:embed="rId2">
                  <am3d:spPr>
                    <a:xfrm>
                      <a:off x="0" y="0"/>
                      <a:ext cx="2237504" cy="5094871"/>
                    </a:xfrm>
                    <a:prstGeom prst="rect">
                      <a:avLst/>
                    </a:prstGeom>
                  </am3d:spPr>
                  <am3d:camera>
                    <am3d:pos x="0" y="0" z="52397562"/>
                    <am3d:up dx="0" dy="36000000" dz="0"/>
                    <am3d:lookAt x="0" y="0" z="0"/>
                    <am3d:perspective fov="2700000"/>
                  </am3d:camera>
                  <am3d:trans>
                    <am3d:meterPerModelUnit n="21151" d="1000000"/>
                    <am3d:preTrans dx="-5515638" dy="4242908" dz="18000000"/>
                    <am3d:scale>
                      <am3d:sx n="1000000" d="1000000"/>
                      <am3d:sy n="1000000" d="1000000"/>
                      <am3d:sz n="1000000" d="1000000"/>
                    </am3d:scale>
                    <am3d:rot ax="-5400000" ay="-3600000" az="10799995"/>
                    <am3d:postTrans dx="0" dy="0" dz="0"/>
                  </am3d:trans>
                  <am3d:raster rName="Office3DRenderer" rVer="16.0.8326">
                    <am3d:blip r:embed="rId3"/>
                  </am3d:raster>
                  <am3d:objViewport viewportSz="541865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a:extLst>
                  <a:ext uri="{FF2B5EF4-FFF2-40B4-BE49-F238E27FC236}">
                    <a16:creationId xmlns:a16="http://schemas.microsoft.com/office/drawing/2014/main" id="{822E43F8-5369-A997-D3F7-744321AD7926}"/>
                  </a:ext>
                </a:extLst>
              </p:cNvPr>
              <p:cNvPicPr>
                <a:picLocks noGrp="1" noRot="1" noChangeAspect="1" noMove="1" noResize="1" noEditPoints="1" noAdjustHandles="1" noChangeArrowheads="1" noChangeShapeType="1" noCrop="1"/>
              </p:cNvPicPr>
              <p:nvPr/>
            </p:nvPicPr>
            <p:blipFill>
              <a:blip r:embed="rId3"/>
              <a:stretch>
                <a:fillRect/>
              </a:stretch>
            </p:blipFill>
            <p:spPr>
              <a:xfrm>
                <a:off x="7717202" y="1399246"/>
                <a:ext cx="2237504" cy="50948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 name="3D Model 7">
                <a:extLst>
                  <a:ext uri="{FF2B5EF4-FFF2-40B4-BE49-F238E27FC236}">
                    <a16:creationId xmlns:a16="http://schemas.microsoft.com/office/drawing/2014/main" id="{86C1BED0-03A4-33C4-6925-E25E9A0B66AE}"/>
                  </a:ext>
                </a:extLst>
              </p:cNvPr>
              <p:cNvGraphicFramePr>
                <a:graphicFrameLocks noChangeAspect="1"/>
              </p:cNvGraphicFramePr>
              <p:nvPr/>
            </p:nvGraphicFramePr>
            <p:xfrm>
              <a:off x="4960614" y="1208792"/>
              <a:ext cx="2127134" cy="5285325"/>
            </p:xfrm>
            <a:graphic>
              <a:graphicData uri="http://schemas.microsoft.com/office/drawing/2017/model3d">
                <am3d:model3d r:embed="rId2">
                  <am3d:spPr>
                    <a:xfrm>
                      <a:off x="0" y="0"/>
                      <a:ext cx="2127134" cy="5285325"/>
                    </a:xfrm>
                    <a:prstGeom prst="rect">
                      <a:avLst/>
                    </a:prstGeom>
                  </am3d:spPr>
                  <am3d:camera>
                    <am3d:pos x="0" y="0" z="52397562"/>
                    <am3d:up dx="0" dy="36000000" dz="0"/>
                    <am3d:lookAt x="0" y="0" z="0"/>
                    <am3d:perspective fov="2700000"/>
                  </am3d:camera>
                  <am3d:trans>
                    <am3d:meterPerModelUnit n="21151" d="1000000"/>
                    <am3d:preTrans dx="-5515638" dy="4242908" dz="18000000"/>
                    <am3d:scale>
                      <am3d:sx n="1000000" d="1000000"/>
                      <am3d:sy n="1000000" d="1000000"/>
                      <am3d:sz n="1000000" d="1000000"/>
                    </am3d:scale>
                    <am3d:rot ax="5400003" ay="3600002" az="-3"/>
                    <am3d:postTrans dx="0" dy="0" dz="0"/>
                  </am3d:trans>
                  <am3d:raster rName="Office3DRenderer" rVer="16.0.8326">
                    <am3d:blip r:embed="rId4"/>
                  </am3d:raster>
                  <am3d:objViewport viewportSz="541864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a:extLst>
                  <a:ext uri="{FF2B5EF4-FFF2-40B4-BE49-F238E27FC236}">
                    <a16:creationId xmlns:a16="http://schemas.microsoft.com/office/drawing/2014/main" id="{86C1BED0-03A4-33C4-6925-E25E9A0B66AE}"/>
                  </a:ext>
                </a:extLst>
              </p:cNvPr>
              <p:cNvPicPr>
                <a:picLocks noGrp="1" noRot="1" noChangeAspect="1" noMove="1" noResize="1" noEditPoints="1" noAdjustHandles="1" noChangeArrowheads="1" noChangeShapeType="1" noCrop="1"/>
              </p:cNvPicPr>
              <p:nvPr/>
            </p:nvPicPr>
            <p:blipFill>
              <a:blip r:embed="rId4"/>
              <a:stretch>
                <a:fillRect/>
              </a:stretch>
            </p:blipFill>
            <p:spPr>
              <a:xfrm>
                <a:off x="4960614" y="1208792"/>
                <a:ext cx="2127134" cy="5285325"/>
              </a:xfrm>
              <a:prstGeom prst="rect">
                <a:avLst/>
              </a:prstGeom>
            </p:spPr>
          </p:pic>
        </mc:Fallback>
      </mc:AlternateContent>
      <p:sp>
        <p:nvSpPr>
          <p:cNvPr id="9" name="TextBox 8">
            <a:extLst>
              <a:ext uri="{FF2B5EF4-FFF2-40B4-BE49-F238E27FC236}">
                <a16:creationId xmlns:a16="http://schemas.microsoft.com/office/drawing/2014/main" id="{96815339-5506-C40E-3B6B-7CF0C0457523}"/>
              </a:ext>
            </a:extLst>
          </p:cNvPr>
          <p:cNvSpPr txBox="1"/>
          <p:nvPr/>
        </p:nvSpPr>
        <p:spPr>
          <a:xfrm>
            <a:off x="432592" y="1762874"/>
            <a:ext cx="3898568"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ea typeface="Calibri"/>
                <a:cs typeface="Calibri"/>
              </a:rPr>
              <a:t>Provided a fix to both the daylight amount and a better cage</a:t>
            </a:r>
          </a:p>
          <a:p>
            <a:pPr marL="285750" indent="-285750">
              <a:buFont typeface="Arial" panose="020B0604020202020204" pitchFamily="34" charset="0"/>
              <a:buChar char="•"/>
            </a:pPr>
            <a:endParaRPr lang="en-US">
              <a:latin typeface="Arial"/>
              <a:ea typeface="Calibri"/>
              <a:cs typeface="Calibri"/>
            </a:endParaRPr>
          </a:p>
          <a:p>
            <a:r>
              <a:rPr lang="en-US">
                <a:latin typeface="Arial"/>
                <a:ea typeface="Calibri"/>
                <a:cs typeface="Calibri"/>
              </a:rPr>
              <a:t>Reasons for failure (don’t say this):</a:t>
            </a:r>
          </a:p>
          <a:p>
            <a:endParaRPr lang="en-US">
              <a:latin typeface="Arial"/>
              <a:ea typeface="Calibri"/>
              <a:cs typeface="Calibri"/>
            </a:endParaRPr>
          </a:p>
          <a:p>
            <a:pPr marL="285750" indent="-285750">
              <a:buFont typeface="Arial" panose="020B0604020202020204" pitchFamily="34" charset="0"/>
              <a:buChar char="•"/>
            </a:pPr>
            <a:r>
              <a:rPr lang="en-US">
                <a:latin typeface="Arial"/>
                <a:ea typeface="Calibri"/>
                <a:cs typeface="Calibri"/>
              </a:rPr>
              <a:t>Complex design and assembly.</a:t>
            </a:r>
          </a:p>
          <a:p>
            <a:pPr marL="285750" indent="-285750">
              <a:buFont typeface="Arial" panose="020B0604020202020204" pitchFamily="34" charset="0"/>
              <a:buChar char="•"/>
            </a:pPr>
            <a:endParaRPr lang="en-US">
              <a:latin typeface="Arial"/>
              <a:ea typeface="Calibri"/>
              <a:cs typeface="Calibri"/>
            </a:endParaRPr>
          </a:p>
          <a:p>
            <a:pPr marL="285750" indent="-285750">
              <a:buFont typeface="Arial" panose="020B0604020202020204" pitchFamily="34" charset="0"/>
              <a:buChar char="•"/>
            </a:pPr>
            <a:r>
              <a:rPr lang="en-US">
                <a:latin typeface="Arial"/>
                <a:ea typeface="Calibri"/>
                <a:cs typeface="Calibri"/>
              </a:rPr>
              <a:t>Not enough room for operator’s hands to place the bearing housing.</a:t>
            </a:r>
          </a:p>
          <a:p>
            <a:pPr marL="285750" indent="-285750">
              <a:buFont typeface="Arial" panose="020B0604020202020204" pitchFamily="34" charset="0"/>
              <a:buChar char="•"/>
            </a:pPr>
            <a:endParaRPr lang="en-US">
              <a:latin typeface="Arial"/>
              <a:ea typeface="Calibri"/>
              <a:cs typeface="Calibri"/>
            </a:endParaRPr>
          </a:p>
          <a:p>
            <a:pPr marL="285750" indent="-285750">
              <a:buFont typeface="Arial" panose="020B0604020202020204" pitchFamily="34" charset="0"/>
              <a:buChar char="•"/>
            </a:pPr>
            <a:r>
              <a:rPr lang="en-US">
                <a:latin typeface="Arial"/>
                <a:ea typeface="Calibri"/>
                <a:cs typeface="Calibri"/>
              </a:rPr>
              <a:t>Actuator with chuck and new shafts were not long enough to reach the bearing housing.</a:t>
            </a:r>
          </a:p>
        </p:txBody>
      </p:sp>
    </p:spTree>
    <p:extLst>
      <p:ext uri="{BB962C8B-B14F-4D97-AF65-F5344CB8AC3E}">
        <p14:creationId xmlns:p14="http://schemas.microsoft.com/office/powerpoint/2010/main" val="3024023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ack and grey machine with a cylinder&#10;&#10;Description automatically generated">
            <a:extLst>
              <a:ext uri="{FF2B5EF4-FFF2-40B4-BE49-F238E27FC236}">
                <a16:creationId xmlns:a16="http://schemas.microsoft.com/office/drawing/2014/main" id="{11B85423-F712-0B55-5CF6-EBBD2B5B3143}"/>
              </a:ext>
            </a:extLst>
          </p:cNvPr>
          <p:cNvPicPr>
            <a:picLocks noGrp="1" noChangeAspect="1"/>
          </p:cNvPicPr>
          <p:nvPr>
            <p:ph sz="half" idx="2"/>
          </p:nvPr>
        </p:nvPicPr>
        <p:blipFill>
          <a:blip r:embed="rId2"/>
          <a:stretch>
            <a:fillRect/>
          </a:stretch>
        </p:blipFill>
        <p:spPr>
          <a:xfrm>
            <a:off x="798894" y="1849991"/>
            <a:ext cx="2479493" cy="4114800"/>
          </a:xfrm>
          <a:ln>
            <a:solidFill>
              <a:schemeClr val="bg1"/>
            </a:solidFill>
          </a:ln>
        </p:spPr>
      </p:pic>
      <p:sp>
        <p:nvSpPr>
          <p:cNvPr id="4" name="Footer Placeholder 3">
            <a:extLst>
              <a:ext uri="{FF2B5EF4-FFF2-40B4-BE49-F238E27FC236}">
                <a16:creationId xmlns:a16="http://schemas.microsoft.com/office/drawing/2014/main" id="{4BF6C1C0-3573-2F2B-31E5-40F333107B54}"/>
              </a:ext>
            </a:extLst>
          </p:cNvPr>
          <p:cNvSpPr>
            <a:spLocks noGrp="1"/>
          </p:cNvSpPr>
          <p:nvPr>
            <p:ph type="ftr" sz="quarter" idx="11"/>
          </p:nvPr>
        </p:nvSpPr>
        <p:spPr/>
        <p:txBody>
          <a:bodyPr/>
          <a:lstStyle/>
          <a:p>
            <a:r>
              <a:rPr lang="en-US">
                <a:cs typeface="Calibri"/>
              </a:rPr>
              <a:t>Cassie Bentley</a:t>
            </a:r>
          </a:p>
        </p:txBody>
      </p:sp>
      <p:sp>
        <p:nvSpPr>
          <p:cNvPr id="5" name="Slide Number Placeholder 4">
            <a:extLst>
              <a:ext uri="{FF2B5EF4-FFF2-40B4-BE49-F238E27FC236}">
                <a16:creationId xmlns:a16="http://schemas.microsoft.com/office/drawing/2014/main" id="{D4FE10CD-BD1F-DEF1-5780-9ACB9E626626}"/>
              </a:ext>
            </a:extLst>
          </p:cNvPr>
          <p:cNvSpPr>
            <a:spLocks noGrp="1"/>
          </p:cNvSpPr>
          <p:nvPr>
            <p:ph type="sldNum" sz="quarter" idx="12"/>
          </p:nvPr>
        </p:nvSpPr>
        <p:spPr/>
        <p:txBody>
          <a:bodyPr/>
          <a:lstStyle/>
          <a:p>
            <a:r>
              <a:rPr lang="en-US">
                <a:cs typeface="Calibri"/>
              </a:rPr>
              <a:t>6</a:t>
            </a:r>
          </a:p>
        </p:txBody>
      </p:sp>
      <p:sp>
        <p:nvSpPr>
          <p:cNvPr id="10" name="Title 5">
            <a:extLst>
              <a:ext uri="{FF2B5EF4-FFF2-40B4-BE49-F238E27FC236}">
                <a16:creationId xmlns:a16="http://schemas.microsoft.com/office/drawing/2014/main" id="{6ABFED20-A7F1-71AF-39EC-AC18130FD7C3}"/>
              </a:ext>
            </a:extLst>
          </p:cNvPr>
          <p:cNvSpPr txBox="1">
            <a:spLocks/>
          </p:cNvSpPr>
          <p:nvPr/>
        </p:nvSpPr>
        <p:spPr>
          <a:xfrm>
            <a:off x="533400" y="72887"/>
            <a:ext cx="9601200" cy="688607"/>
          </a:xfrm>
          <a:prstGeom prst="rect">
            <a:avLst/>
          </a:prstGeom>
          <a:ln>
            <a:solidFill>
              <a:schemeClr val="bg1"/>
            </a:solidFill>
          </a:ln>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t>Shaft Bearing Press Process</a:t>
            </a:r>
          </a:p>
        </p:txBody>
      </p:sp>
      <p:pic>
        <p:nvPicPr>
          <p:cNvPr id="9" name="Picture 8" descr="A black and grey machine&#10;&#10;Description automatically generated">
            <a:extLst>
              <a:ext uri="{FF2B5EF4-FFF2-40B4-BE49-F238E27FC236}">
                <a16:creationId xmlns:a16="http://schemas.microsoft.com/office/drawing/2014/main" id="{BF5C3BD4-7B74-6C67-7CA5-CD3F3279761C}"/>
              </a:ext>
            </a:extLst>
          </p:cNvPr>
          <p:cNvPicPr>
            <a:picLocks noChangeAspect="1"/>
          </p:cNvPicPr>
          <p:nvPr/>
        </p:nvPicPr>
        <p:blipFill>
          <a:blip r:embed="rId3"/>
          <a:stretch>
            <a:fillRect/>
          </a:stretch>
        </p:blipFill>
        <p:spPr>
          <a:xfrm>
            <a:off x="7724490" y="1714797"/>
            <a:ext cx="2410789" cy="4114800"/>
          </a:xfrm>
          <a:prstGeom prst="rect">
            <a:avLst/>
          </a:prstGeom>
          <a:ln>
            <a:solidFill>
              <a:schemeClr val="bg1"/>
            </a:solidFill>
          </a:ln>
        </p:spPr>
      </p:pic>
      <p:sp>
        <p:nvSpPr>
          <p:cNvPr id="12" name="TextBox 11">
            <a:extLst>
              <a:ext uri="{FF2B5EF4-FFF2-40B4-BE49-F238E27FC236}">
                <a16:creationId xmlns:a16="http://schemas.microsoft.com/office/drawing/2014/main" id="{BD7281C9-8924-4D9A-779A-5A10A7C81864}"/>
              </a:ext>
            </a:extLst>
          </p:cNvPr>
          <p:cNvSpPr txBox="1"/>
          <p:nvPr/>
        </p:nvSpPr>
        <p:spPr>
          <a:xfrm>
            <a:off x="3969961" y="2062053"/>
            <a:ext cx="2719351" cy="3416320"/>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a:solidFill>
                  <a:srgbClr val="000000"/>
                </a:solidFill>
                <a:ea typeface="Calibri"/>
                <a:cs typeface="Calibri"/>
              </a:rPr>
              <a:t>The</a:t>
            </a:r>
            <a:r>
              <a:rPr lang="en-US" b="1">
                <a:solidFill>
                  <a:srgbClr val="000000"/>
                </a:solidFill>
                <a:ea typeface="Calibri"/>
                <a:cs typeface="Calibri"/>
              </a:rPr>
              <a:t> </a:t>
            </a:r>
            <a:r>
              <a:rPr lang="en-US" b="1">
                <a:solidFill>
                  <a:schemeClr val="tx2"/>
                </a:solidFill>
                <a:ea typeface="Calibri"/>
                <a:cs typeface="Calibri"/>
              </a:rPr>
              <a:t>bearing</a:t>
            </a:r>
            <a:r>
              <a:rPr lang="en-US">
                <a:ea typeface="Calibri"/>
                <a:cs typeface="Calibri"/>
              </a:rPr>
              <a:t> is heated then placed on the baseplate. </a:t>
            </a:r>
            <a:endParaRPr lang="en-US"/>
          </a:p>
          <a:p>
            <a:pPr marL="342900" indent="-342900">
              <a:buAutoNum type="arabicPeriod"/>
            </a:pPr>
            <a:endParaRPr lang="en-US">
              <a:solidFill>
                <a:srgbClr val="000000"/>
              </a:solidFill>
              <a:ea typeface="Calibri"/>
              <a:cs typeface="Calibri"/>
            </a:endParaRPr>
          </a:p>
          <a:p>
            <a:pPr marL="342900" indent="-342900">
              <a:buAutoNum type="arabicPeriod"/>
            </a:pPr>
            <a:r>
              <a:rPr lang="en-US">
                <a:solidFill>
                  <a:srgbClr val="000000"/>
                </a:solidFill>
                <a:ea typeface="Calibri"/>
                <a:cs typeface="Calibri"/>
              </a:rPr>
              <a:t>The </a:t>
            </a:r>
            <a:r>
              <a:rPr lang="en-US" b="1">
                <a:solidFill>
                  <a:schemeClr val="bg2"/>
                </a:solidFill>
                <a:ea typeface="Calibri"/>
                <a:cs typeface="Calibri"/>
              </a:rPr>
              <a:t>shaft</a:t>
            </a:r>
            <a:r>
              <a:rPr lang="en-US">
                <a:solidFill>
                  <a:srgbClr val="000000"/>
                </a:solidFill>
                <a:ea typeface="Calibri"/>
                <a:cs typeface="Calibri"/>
              </a:rPr>
              <a:t> is placed on chuck then is lowered down.</a:t>
            </a:r>
          </a:p>
          <a:p>
            <a:pPr marL="342900" indent="-342900">
              <a:buAutoNum type="arabicPeriod"/>
            </a:pPr>
            <a:endParaRPr lang="en-US">
              <a:solidFill>
                <a:srgbClr val="000000"/>
              </a:solidFill>
              <a:ea typeface="Calibri"/>
              <a:cs typeface="Calibri"/>
            </a:endParaRPr>
          </a:p>
          <a:p>
            <a:pPr marL="342900" indent="-342900">
              <a:buAutoNum type="arabicPeriod"/>
            </a:pPr>
            <a:r>
              <a:rPr lang="en-US">
                <a:solidFill>
                  <a:srgbClr val="000000"/>
                </a:solidFill>
                <a:ea typeface="Calibri"/>
                <a:cs typeface="Calibri"/>
              </a:rPr>
              <a:t>Shaft is then pressed onto the bearing for a set time.</a:t>
            </a:r>
          </a:p>
          <a:p>
            <a:pPr marL="342900" indent="-342900">
              <a:buAutoNum type="arabicPeriod"/>
            </a:pPr>
            <a:endParaRPr lang="en-US">
              <a:solidFill>
                <a:schemeClr val="tx2"/>
              </a:solidFill>
              <a:ea typeface="Calibri"/>
              <a:cs typeface="Calibri"/>
            </a:endParaRPr>
          </a:p>
        </p:txBody>
      </p:sp>
      <p:sp>
        <p:nvSpPr>
          <p:cNvPr id="8" name="Rectangle: Rounded Corners 7">
            <a:extLst>
              <a:ext uri="{FF2B5EF4-FFF2-40B4-BE49-F238E27FC236}">
                <a16:creationId xmlns:a16="http://schemas.microsoft.com/office/drawing/2014/main" id="{045F1A95-6077-7E9B-71FA-D4785A29562A}"/>
              </a:ext>
            </a:extLst>
          </p:cNvPr>
          <p:cNvSpPr/>
          <p:nvPr/>
        </p:nvSpPr>
        <p:spPr>
          <a:xfrm>
            <a:off x="3803856" y="1714336"/>
            <a:ext cx="3044729" cy="4493412"/>
          </a:xfrm>
          <a:prstGeom prst="round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342900" indent="-342900">
              <a:buFont typeface=""/>
              <a:buAutoNum type="arabicPeriod"/>
            </a:pPr>
            <a:r>
              <a:rPr lang="en-US" sz="1800" baseline="0">
                <a:solidFill>
                  <a:schemeClr val="tx1"/>
                </a:solidFill>
                <a:latin typeface="Calibri"/>
                <a:ea typeface="Arial"/>
                <a:cs typeface="Arial"/>
              </a:rPr>
              <a:t>The</a:t>
            </a:r>
            <a:r>
              <a:rPr lang="en-US" sz="1800" b="1" baseline="0">
                <a:solidFill>
                  <a:schemeClr val="tx1"/>
                </a:solidFill>
                <a:latin typeface="Calibri"/>
                <a:ea typeface="Arial"/>
                <a:cs typeface="Arial"/>
              </a:rPr>
              <a:t> </a:t>
            </a:r>
            <a:r>
              <a:rPr lang="en-US" b="1">
                <a:solidFill>
                  <a:srgbClr val="782F40"/>
                </a:solidFill>
                <a:latin typeface="Calibri"/>
                <a:ea typeface="Arial"/>
                <a:cs typeface="Arial"/>
              </a:rPr>
              <a:t>bearing</a:t>
            </a:r>
            <a:r>
              <a:rPr lang="en-US" sz="1800" baseline="0">
                <a:solidFill>
                  <a:schemeClr val="tx1"/>
                </a:solidFill>
                <a:latin typeface="Calibri"/>
                <a:ea typeface="Arial"/>
                <a:cs typeface="Arial"/>
              </a:rPr>
              <a:t> is heated</a:t>
            </a:r>
            <a:r>
              <a:rPr lang="en-US">
                <a:solidFill>
                  <a:schemeClr val="tx1"/>
                </a:solidFill>
                <a:latin typeface="Calibri"/>
                <a:ea typeface="Arial"/>
                <a:cs typeface="Arial"/>
              </a:rPr>
              <a:t> to 600 degrees Fahrenheit then</a:t>
            </a:r>
            <a:r>
              <a:rPr lang="en-US" sz="1800" baseline="0">
                <a:solidFill>
                  <a:schemeClr val="tx1"/>
                </a:solidFill>
                <a:latin typeface="Calibri"/>
                <a:ea typeface="Arial"/>
                <a:cs typeface="Arial"/>
              </a:rPr>
              <a:t> placed on the baseplate. </a:t>
            </a:r>
            <a:r>
              <a:rPr lang="en-US" sz="1800">
                <a:solidFill>
                  <a:schemeClr val="tx1"/>
                </a:solidFill>
                <a:latin typeface="Calibri"/>
                <a:ea typeface="Arial"/>
                <a:cs typeface="Arial"/>
              </a:rPr>
              <a:t>​</a:t>
            </a:r>
          </a:p>
          <a:p>
            <a:pPr lvl="0" rtl="0"/>
            <a:endParaRPr lang="en-US" sz="1800">
              <a:solidFill>
                <a:schemeClr val="tx1"/>
              </a:solidFill>
              <a:latin typeface="Calibri"/>
              <a:ea typeface="Arial"/>
              <a:cs typeface="Arial"/>
            </a:endParaRPr>
          </a:p>
          <a:p>
            <a:pPr marL="342900" indent="-342900">
              <a:buFont typeface=""/>
              <a:buAutoNum type="arabicPeriod" startAt="2"/>
            </a:pPr>
            <a:r>
              <a:rPr lang="en-US" sz="1800" baseline="0">
                <a:solidFill>
                  <a:schemeClr val="tx1"/>
                </a:solidFill>
                <a:latin typeface="Calibri"/>
                <a:ea typeface="Arial"/>
                <a:cs typeface="Arial"/>
              </a:rPr>
              <a:t>The </a:t>
            </a:r>
            <a:r>
              <a:rPr lang="en-US" sz="1800" b="1" baseline="0">
                <a:solidFill>
                  <a:srgbClr val="EE7624"/>
                </a:solidFill>
                <a:latin typeface="Calibri"/>
                <a:ea typeface="Arial"/>
                <a:cs typeface="Arial"/>
              </a:rPr>
              <a:t>shaft</a:t>
            </a:r>
            <a:r>
              <a:rPr lang="en-US" sz="1800" baseline="0">
                <a:solidFill>
                  <a:schemeClr val="tx1"/>
                </a:solidFill>
                <a:latin typeface="Calibri"/>
                <a:ea typeface="Arial"/>
                <a:cs typeface="Arial"/>
              </a:rPr>
              <a:t> is</a:t>
            </a:r>
            <a:r>
              <a:rPr lang="en-US">
                <a:solidFill>
                  <a:schemeClr val="tx1"/>
                </a:solidFill>
                <a:latin typeface="Calibri"/>
                <a:ea typeface="Arial"/>
                <a:cs typeface="Arial"/>
              </a:rPr>
              <a:t> then</a:t>
            </a:r>
            <a:r>
              <a:rPr lang="en-US" sz="1800" baseline="0">
                <a:solidFill>
                  <a:schemeClr val="tx1"/>
                </a:solidFill>
                <a:latin typeface="Calibri"/>
                <a:ea typeface="Arial"/>
                <a:cs typeface="Arial"/>
              </a:rPr>
              <a:t> placed on the chuck</a:t>
            </a:r>
            <a:r>
              <a:rPr lang="en-US">
                <a:solidFill>
                  <a:schemeClr val="tx1"/>
                </a:solidFill>
                <a:latin typeface="Calibri"/>
                <a:ea typeface="Arial"/>
                <a:cs typeface="Arial"/>
              </a:rPr>
              <a:t> and make sure it is securely fastened</a:t>
            </a:r>
            <a:r>
              <a:rPr lang="en-US" sz="1800" baseline="0">
                <a:solidFill>
                  <a:schemeClr val="tx1"/>
                </a:solidFill>
                <a:latin typeface="Calibri"/>
                <a:ea typeface="Arial"/>
                <a:cs typeface="Arial"/>
              </a:rPr>
              <a:t>.</a:t>
            </a:r>
            <a:r>
              <a:rPr lang="en-US" sz="1800">
                <a:solidFill>
                  <a:schemeClr val="tx1"/>
                </a:solidFill>
                <a:latin typeface="Calibri"/>
                <a:ea typeface="Arial"/>
                <a:cs typeface="Arial"/>
              </a:rPr>
              <a:t>​</a:t>
            </a:r>
          </a:p>
          <a:p>
            <a:pPr lvl="0" rtl="0"/>
            <a:endParaRPr lang="en-US" sz="1800">
              <a:solidFill>
                <a:schemeClr val="tx1"/>
              </a:solidFill>
              <a:latin typeface="Calibri"/>
              <a:ea typeface="Arial"/>
              <a:cs typeface="Arial"/>
            </a:endParaRPr>
          </a:p>
          <a:p>
            <a:pPr marL="342900" indent="-342900">
              <a:buFont typeface=""/>
              <a:buAutoNum type="arabicPeriod" startAt="3"/>
            </a:pPr>
            <a:r>
              <a:rPr lang="en-US">
                <a:solidFill>
                  <a:schemeClr val="tx1"/>
                </a:solidFill>
                <a:latin typeface="Calibri"/>
                <a:ea typeface="Arial"/>
                <a:cs typeface="Arial"/>
              </a:rPr>
              <a:t>The </a:t>
            </a:r>
            <a:r>
              <a:rPr lang="en-US">
                <a:solidFill>
                  <a:schemeClr val="bg2"/>
                </a:solidFill>
                <a:latin typeface="Calibri"/>
                <a:ea typeface="Arial"/>
                <a:cs typeface="Arial"/>
              </a:rPr>
              <a:t>shaft</a:t>
            </a:r>
            <a:r>
              <a:rPr lang="en-US" sz="1800" baseline="0">
                <a:solidFill>
                  <a:schemeClr val="tx1"/>
                </a:solidFill>
                <a:latin typeface="Calibri"/>
                <a:ea typeface="Arial"/>
                <a:cs typeface="Arial"/>
              </a:rPr>
              <a:t> is then pressed onto the </a:t>
            </a:r>
            <a:r>
              <a:rPr lang="en-US" sz="1800" baseline="0">
                <a:solidFill>
                  <a:schemeClr val="tx2"/>
                </a:solidFill>
                <a:latin typeface="Calibri"/>
                <a:ea typeface="Arial"/>
                <a:cs typeface="Arial"/>
              </a:rPr>
              <a:t>bearing</a:t>
            </a:r>
            <a:r>
              <a:rPr lang="en-US" sz="1800" baseline="0">
                <a:solidFill>
                  <a:schemeClr val="tx1"/>
                </a:solidFill>
                <a:latin typeface="Calibri"/>
                <a:ea typeface="Arial"/>
                <a:cs typeface="Arial"/>
              </a:rPr>
              <a:t> for a set</a:t>
            </a:r>
            <a:r>
              <a:rPr lang="en-US">
                <a:solidFill>
                  <a:schemeClr val="tx1"/>
                </a:solidFill>
                <a:latin typeface="Calibri"/>
                <a:ea typeface="Arial"/>
                <a:cs typeface="Arial"/>
              </a:rPr>
              <a:t> amount</a:t>
            </a:r>
            <a:r>
              <a:rPr lang="en-US" sz="1800" baseline="0">
                <a:solidFill>
                  <a:schemeClr val="tx1"/>
                </a:solidFill>
                <a:latin typeface="Calibri"/>
                <a:ea typeface="Arial"/>
                <a:cs typeface="Arial"/>
              </a:rPr>
              <a:t> </a:t>
            </a:r>
            <a:r>
              <a:rPr lang="en-US">
                <a:solidFill>
                  <a:schemeClr val="tx1"/>
                </a:solidFill>
                <a:latin typeface="Calibri"/>
                <a:ea typeface="Arial"/>
                <a:cs typeface="Arial"/>
              </a:rPr>
              <a:t>of </a:t>
            </a:r>
            <a:r>
              <a:rPr lang="en-US" sz="1800" baseline="0">
                <a:solidFill>
                  <a:schemeClr val="tx1"/>
                </a:solidFill>
                <a:latin typeface="Calibri"/>
                <a:ea typeface="Arial"/>
                <a:cs typeface="Arial"/>
              </a:rPr>
              <a:t>time.</a:t>
            </a:r>
            <a:r>
              <a:rPr lang="en-US" sz="1800">
                <a:solidFill>
                  <a:schemeClr val="tx1"/>
                </a:solidFill>
                <a:latin typeface="Calibri"/>
                <a:ea typeface="Arial"/>
                <a:cs typeface="Arial"/>
              </a:rPr>
              <a:t>​</a:t>
            </a:r>
          </a:p>
          <a:p>
            <a:pPr marL="342900" lvl="0" indent="-342900" rtl="0">
              <a:buFont typeface=""/>
              <a:buAutoNum type="arabicPeriod" startAt="3"/>
            </a:pPr>
            <a:r>
              <a:rPr lang="en-US" sz="1800">
                <a:latin typeface="Calibri"/>
                <a:ea typeface="Arial"/>
                <a:cs typeface="Arial"/>
              </a:rPr>
              <a:t>​</a:t>
            </a:r>
            <a:endParaRPr lang="en-US"/>
          </a:p>
        </p:txBody>
      </p:sp>
    </p:spTree>
    <p:extLst>
      <p:ext uri="{BB962C8B-B14F-4D97-AF65-F5344CB8AC3E}">
        <p14:creationId xmlns:p14="http://schemas.microsoft.com/office/powerpoint/2010/main" val="7413476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90E275-35BA-DEDB-5AA0-E3ED05143D2E}"/>
              </a:ext>
            </a:extLst>
          </p:cNvPr>
          <p:cNvSpPr>
            <a:spLocks noGrp="1"/>
          </p:cNvSpPr>
          <p:nvPr>
            <p:ph type="ctrTitle"/>
          </p:nvPr>
        </p:nvSpPr>
        <p:spPr>
          <a:xfrm>
            <a:off x="1156558" y="2049184"/>
            <a:ext cx="9144000" cy="1283418"/>
          </a:xfrm>
        </p:spPr>
        <p:txBody>
          <a:bodyPr/>
          <a:lstStyle/>
          <a:p>
            <a:pPr algn="ctr"/>
            <a:r>
              <a:rPr lang="en-US"/>
              <a:t>Press Features</a:t>
            </a:r>
          </a:p>
        </p:txBody>
      </p:sp>
      <p:sp>
        <p:nvSpPr>
          <p:cNvPr id="7" name="Text Placeholder 6">
            <a:extLst>
              <a:ext uri="{FF2B5EF4-FFF2-40B4-BE49-F238E27FC236}">
                <a16:creationId xmlns:a16="http://schemas.microsoft.com/office/drawing/2014/main" id="{783DA0E5-0D98-83CA-305E-E08A54C609D4}"/>
              </a:ext>
            </a:extLst>
          </p:cNvPr>
          <p:cNvSpPr>
            <a:spLocks noGrp="1"/>
          </p:cNvSpPr>
          <p:nvPr>
            <p:ph type="body" sz="quarter" idx="13"/>
          </p:nvPr>
        </p:nvSpPr>
        <p:spPr>
          <a:xfrm>
            <a:off x="208296" y="6195011"/>
            <a:ext cx="9144000" cy="484632"/>
          </a:xfrm>
        </p:spPr>
        <p:txBody>
          <a:bodyPr/>
          <a:lstStyle/>
          <a:p>
            <a:r>
              <a:rPr lang="en-US">
                <a:latin typeface="Arial"/>
                <a:cs typeface="Arial"/>
              </a:rPr>
              <a:t>April 4, 2024</a:t>
            </a:r>
          </a:p>
        </p:txBody>
      </p:sp>
      <p:sp>
        <p:nvSpPr>
          <p:cNvPr id="3" name="TextBox 2">
            <a:extLst>
              <a:ext uri="{FF2B5EF4-FFF2-40B4-BE49-F238E27FC236}">
                <a16:creationId xmlns:a16="http://schemas.microsoft.com/office/drawing/2014/main" id="{1CF5200D-E366-E598-85ED-EFF6A21B446D}"/>
              </a:ext>
            </a:extLst>
          </p:cNvPr>
          <p:cNvSpPr txBox="1"/>
          <p:nvPr/>
        </p:nvSpPr>
        <p:spPr>
          <a:xfrm>
            <a:off x="306030" y="4214352"/>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FFFFFF"/>
                </a:solidFill>
                <a:latin typeface="Arial"/>
                <a:cs typeface="Arial"/>
              </a:rPr>
              <a:t>Brent </a:t>
            </a:r>
            <a:r>
              <a:rPr lang="en-US" sz="2400" err="1">
                <a:solidFill>
                  <a:srgbClr val="FFFFFF"/>
                </a:solidFill>
                <a:latin typeface="Arial"/>
                <a:cs typeface="Arial"/>
              </a:rPr>
              <a:t>Mynard</a:t>
            </a:r>
            <a:endParaRPr lang="en-US" sz="2400">
              <a:solidFill>
                <a:srgbClr val="FFFFFF"/>
              </a:solidFill>
              <a:latin typeface="Arial"/>
              <a:cs typeface="Arial"/>
            </a:endParaRPr>
          </a:p>
        </p:txBody>
      </p:sp>
    </p:spTree>
    <p:extLst>
      <p:ext uri="{BB962C8B-B14F-4D97-AF65-F5344CB8AC3E}">
        <p14:creationId xmlns:p14="http://schemas.microsoft.com/office/powerpoint/2010/main" val="6308765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AD910-C092-4E81-7DF1-FD91D2145B1E}"/>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90F1B819-5E93-4BEC-6C02-F316E2039604}"/>
              </a:ext>
            </a:extLst>
          </p:cNvPr>
          <p:cNvPicPr>
            <a:picLocks noChangeAspect="1"/>
          </p:cNvPicPr>
          <p:nvPr/>
        </p:nvPicPr>
        <p:blipFill>
          <a:blip r:embed="rId2"/>
          <a:srcRect/>
          <a:stretch/>
        </p:blipFill>
        <p:spPr>
          <a:xfrm>
            <a:off x="5422655" y="817006"/>
            <a:ext cx="2393950" cy="2393950"/>
          </a:xfrm>
          <a:prstGeom prst="rect">
            <a:avLst/>
          </a:prstGeom>
          <a:ln>
            <a:noFill/>
          </a:ln>
        </p:spPr>
      </p:pic>
      <p:sp>
        <p:nvSpPr>
          <p:cNvPr id="4" name="Slide Number Placeholder 3">
            <a:extLst>
              <a:ext uri="{FF2B5EF4-FFF2-40B4-BE49-F238E27FC236}">
                <a16:creationId xmlns:a16="http://schemas.microsoft.com/office/drawing/2014/main" id="{8CAFCC30-5791-9C34-93B0-C5C6194C23B0}"/>
              </a:ext>
            </a:extLst>
          </p:cNvPr>
          <p:cNvSpPr>
            <a:spLocks noGrp="1"/>
          </p:cNvSpPr>
          <p:nvPr>
            <p:ph type="sldNum" sz="quarter" idx="12"/>
          </p:nvPr>
        </p:nvSpPr>
        <p:spPr/>
        <p:txBody>
          <a:bodyPr/>
          <a:lstStyle/>
          <a:p>
            <a:fld id="{A5AEF524-62EC-C340-82A1-9F47B6C43E55}" type="slidenum">
              <a:rPr lang="en-US" smtClean="0"/>
              <a:t>41</a:t>
            </a:fld>
            <a:endParaRPr lang="en-US"/>
          </a:p>
        </p:txBody>
      </p:sp>
      <p:sp>
        <p:nvSpPr>
          <p:cNvPr id="6" name="Title 5">
            <a:extLst>
              <a:ext uri="{FF2B5EF4-FFF2-40B4-BE49-F238E27FC236}">
                <a16:creationId xmlns:a16="http://schemas.microsoft.com/office/drawing/2014/main" id="{E4F3105C-BDA4-0A19-A823-2F2484BF9B3A}"/>
              </a:ext>
            </a:extLst>
          </p:cNvPr>
          <p:cNvSpPr>
            <a:spLocks noGrp="1"/>
          </p:cNvSpPr>
          <p:nvPr>
            <p:ph type="title"/>
          </p:nvPr>
        </p:nvSpPr>
        <p:spPr>
          <a:xfrm>
            <a:off x="355635" y="199887"/>
            <a:ext cx="12727097" cy="688607"/>
          </a:xfrm>
          <a:ln>
            <a:noFill/>
          </a:ln>
        </p:spPr>
        <p:txBody>
          <a:bodyPr/>
          <a:lstStyle/>
          <a:p>
            <a:r>
              <a:rPr lang="en-US"/>
              <a:t> Future Press Features</a:t>
            </a:r>
          </a:p>
        </p:txBody>
      </p:sp>
      <p:sp>
        <p:nvSpPr>
          <p:cNvPr id="11" name="Rectangle: Rounded Corners 10">
            <a:extLst>
              <a:ext uri="{FF2B5EF4-FFF2-40B4-BE49-F238E27FC236}">
                <a16:creationId xmlns:a16="http://schemas.microsoft.com/office/drawing/2014/main" id="{415D6937-BB72-8348-A79E-3B88268AA31E}"/>
              </a:ext>
            </a:extLst>
          </p:cNvPr>
          <p:cNvSpPr/>
          <p:nvPr/>
        </p:nvSpPr>
        <p:spPr>
          <a:xfrm>
            <a:off x="654646" y="5121716"/>
            <a:ext cx="9307602" cy="91440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latin typeface="Arial Black"/>
                <a:ea typeface="Calibri"/>
                <a:cs typeface="Calibri"/>
              </a:rPr>
              <a:t>Keeping The Press Pneumatic </a:t>
            </a:r>
            <a:endParaRPr lang="en-US" b="1">
              <a:solidFill>
                <a:schemeClr val="tx1"/>
              </a:solidFill>
              <a:latin typeface="Arial Black"/>
            </a:endParaRPr>
          </a:p>
        </p:txBody>
      </p:sp>
      <p:sp>
        <p:nvSpPr>
          <p:cNvPr id="8" name="Footer Placeholder 2">
            <a:extLst>
              <a:ext uri="{FF2B5EF4-FFF2-40B4-BE49-F238E27FC236}">
                <a16:creationId xmlns:a16="http://schemas.microsoft.com/office/drawing/2014/main" id="{7CCE7317-3CA5-4D56-15E6-E135BE833550}"/>
              </a:ext>
            </a:extLst>
          </p:cNvPr>
          <p:cNvSpPr>
            <a:spLocks noGrp="1"/>
          </p:cNvSpPr>
          <p:nvPr>
            <p:ph type="ftr" sz="quarter" idx="11"/>
          </p:nvPr>
        </p:nvSpPr>
        <p:spPr>
          <a:xfrm>
            <a:off x="533400" y="6377940"/>
            <a:ext cx="4274813" cy="274320"/>
          </a:xfrm>
        </p:spPr>
        <p:txBody>
          <a:bodyPr/>
          <a:lstStyle/>
          <a:p>
            <a:r>
              <a:rPr lang="en-US">
                <a:ea typeface="Calibri"/>
                <a:cs typeface="Calibri"/>
              </a:rPr>
              <a:t>Colby Gullo</a:t>
            </a:r>
          </a:p>
        </p:txBody>
      </p:sp>
      <p:pic>
        <p:nvPicPr>
          <p:cNvPr id="9" name="Picture 8">
            <a:extLst>
              <a:ext uri="{FF2B5EF4-FFF2-40B4-BE49-F238E27FC236}">
                <a16:creationId xmlns:a16="http://schemas.microsoft.com/office/drawing/2014/main" id="{5C7E107D-3A10-C0BD-1C3F-C7237A391F4A}"/>
              </a:ext>
            </a:extLst>
          </p:cNvPr>
          <p:cNvPicPr>
            <a:picLocks noChangeAspect="1"/>
          </p:cNvPicPr>
          <p:nvPr/>
        </p:nvPicPr>
        <p:blipFill>
          <a:blip r:embed="rId3"/>
          <a:srcRect/>
          <a:stretch/>
        </p:blipFill>
        <p:spPr>
          <a:xfrm>
            <a:off x="8346071" y="2874714"/>
            <a:ext cx="2095500" cy="1820024"/>
          </a:xfrm>
          <a:prstGeom prst="rect">
            <a:avLst/>
          </a:prstGeom>
          <a:ln>
            <a:noFill/>
          </a:ln>
        </p:spPr>
      </p:pic>
      <p:pic>
        <p:nvPicPr>
          <p:cNvPr id="14" name="Picture 13">
            <a:extLst>
              <a:ext uri="{FF2B5EF4-FFF2-40B4-BE49-F238E27FC236}">
                <a16:creationId xmlns:a16="http://schemas.microsoft.com/office/drawing/2014/main" id="{6F7A9311-886E-FE46-DDDE-AA6FC4B7143F}"/>
              </a:ext>
            </a:extLst>
          </p:cNvPr>
          <p:cNvPicPr>
            <a:picLocks noChangeAspect="1"/>
          </p:cNvPicPr>
          <p:nvPr/>
        </p:nvPicPr>
        <p:blipFill>
          <a:blip r:embed="rId4"/>
          <a:srcRect/>
          <a:stretch/>
        </p:blipFill>
        <p:spPr>
          <a:xfrm>
            <a:off x="3202010" y="2937486"/>
            <a:ext cx="1691180" cy="1691180"/>
          </a:xfrm>
          <a:prstGeom prst="rect">
            <a:avLst/>
          </a:prstGeom>
          <a:ln>
            <a:noFill/>
          </a:ln>
        </p:spPr>
      </p:pic>
      <p:pic>
        <p:nvPicPr>
          <p:cNvPr id="22" name="Content Placeholder 16" descr="A close-up of a metal object&#10;&#10;Description automatically generated">
            <a:extLst>
              <a:ext uri="{FF2B5EF4-FFF2-40B4-BE49-F238E27FC236}">
                <a16:creationId xmlns:a16="http://schemas.microsoft.com/office/drawing/2014/main" id="{D63909D9-7449-D595-B46A-34E7629A97AF}"/>
              </a:ext>
            </a:extLst>
          </p:cNvPr>
          <p:cNvPicPr>
            <a:picLocks noChangeAspect="1"/>
          </p:cNvPicPr>
          <p:nvPr/>
        </p:nvPicPr>
        <p:blipFill>
          <a:blip r:embed="rId5"/>
          <a:stretch/>
        </p:blipFill>
        <p:spPr>
          <a:xfrm>
            <a:off x="438151" y="1281684"/>
            <a:ext cx="2234394" cy="1463013"/>
          </a:xfrm>
          <a:prstGeom prst="rect">
            <a:avLst/>
          </a:prstGeom>
          <a:noFill/>
          <a:ln>
            <a:noFill/>
          </a:ln>
        </p:spPr>
      </p:pic>
    </p:spTree>
    <p:extLst>
      <p:ext uri="{BB962C8B-B14F-4D97-AF65-F5344CB8AC3E}">
        <p14:creationId xmlns:p14="http://schemas.microsoft.com/office/powerpoint/2010/main" val="13606050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F686B-00D5-5F5B-BE08-7023A4A69D91}"/>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D64B700-A327-997B-A612-6447D27B0F94}"/>
              </a:ext>
            </a:extLst>
          </p:cNvPr>
          <p:cNvSpPr/>
          <p:nvPr/>
        </p:nvSpPr>
        <p:spPr>
          <a:xfrm>
            <a:off x="6734957" y="2423160"/>
            <a:ext cx="3847011" cy="3174272"/>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ACFDD6C-527A-533A-477C-DFEAA99BBB64}"/>
              </a:ext>
            </a:extLst>
          </p:cNvPr>
          <p:cNvSpPr>
            <a:spLocks noGrp="1"/>
          </p:cNvSpPr>
          <p:nvPr>
            <p:ph type="sldNum" sz="quarter" idx="10"/>
          </p:nvPr>
        </p:nvSpPr>
        <p:spPr>
          <a:xfrm>
            <a:off x="4960614" y="6377940"/>
            <a:ext cx="731520" cy="274320"/>
          </a:xfrm>
        </p:spPr>
        <p:txBody>
          <a:bodyPr vert="horz" lIns="91440" tIns="45720" rIns="91440" bIns="45720" rtlCol="0" anchor="ctr">
            <a:normAutofit/>
          </a:bodyPr>
          <a:lstStyle/>
          <a:p>
            <a:pPr>
              <a:spcAft>
                <a:spcPts val="600"/>
              </a:spcAft>
            </a:pPr>
            <a:fld id="{A5AEF524-62EC-C340-82A1-9F47B6C43E55}" type="slidenum">
              <a:rPr lang="en-US" smtClean="0"/>
              <a:pPr>
                <a:spcAft>
                  <a:spcPts val="600"/>
                </a:spcAft>
              </a:pPr>
              <a:t>42</a:t>
            </a:fld>
            <a:endParaRPr lang="en-US"/>
          </a:p>
        </p:txBody>
      </p:sp>
      <p:sp>
        <p:nvSpPr>
          <p:cNvPr id="8" name="Footer Placeholder 2">
            <a:extLst>
              <a:ext uri="{FF2B5EF4-FFF2-40B4-BE49-F238E27FC236}">
                <a16:creationId xmlns:a16="http://schemas.microsoft.com/office/drawing/2014/main" id="{6C7DEBA7-C099-8A20-F893-DE72130E4D3A}"/>
              </a:ext>
            </a:extLst>
          </p:cNvPr>
          <p:cNvSpPr>
            <a:spLocks noGrp="1"/>
          </p:cNvSpPr>
          <p:nvPr>
            <p:ph type="ftr" sz="quarter" idx="11"/>
          </p:nvPr>
        </p:nvSpPr>
        <p:spPr>
          <a:xfrm>
            <a:off x="533400" y="6377940"/>
            <a:ext cx="4274813" cy="274320"/>
          </a:xfrm>
        </p:spPr>
        <p:txBody>
          <a:bodyPr vert="horz" lIns="91440" tIns="45720" rIns="91440" bIns="45720" rtlCol="0" anchor="ctr">
            <a:normAutofit/>
          </a:bodyPr>
          <a:lstStyle/>
          <a:p>
            <a:pPr>
              <a:spcAft>
                <a:spcPts val="600"/>
              </a:spcAft>
            </a:pPr>
            <a:r>
              <a:rPr lang="en-US" kern="1200"/>
              <a:t>Colby Gullo</a:t>
            </a:r>
          </a:p>
        </p:txBody>
      </p:sp>
      <p:sp>
        <p:nvSpPr>
          <p:cNvPr id="5" name="Content Placeholder 4">
            <a:extLst>
              <a:ext uri="{FF2B5EF4-FFF2-40B4-BE49-F238E27FC236}">
                <a16:creationId xmlns:a16="http://schemas.microsoft.com/office/drawing/2014/main" id="{345CA84D-01AC-9547-CA83-AEB8E4041022}"/>
              </a:ext>
            </a:extLst>
          </p:cNvPr>
          <p:cNvSpPr>
            <a:spLocks noGrp="1"/>
          </p:cNvSpPr>
          <p:nvPr>
            <p:ph sz="quarter" idx="13"/>
          </p:nvPr>
        </p:nvSpPr>
        <p:spPr>
          <a:xfrm>
            <a:off x="6958109" y="1598823"/>
            <a:ext cx="3400707" cy="4154669"/>
          </a:xfrm>
        </p:spPr>
        <p:txBody>
          <a:bodyPr vert="horz" lIns="0" tIns="0" rIns="0" bIns="0" rtlCol="0" anchor="ctr">
            <a:normAutofit/>
          </a:bodyPr>
          <a:lstStyle/>
          <a:p>
            <a:pPr marL="0" indent="0">
              <a:buNone/>
            </a:pPr>
            <a:endParaRPr lang="en-US">
              <a:solidFill>
                <a:schemeClr val="bg1"/>
              </a:solidFill>
              <a:ea typeface="Calibri"/>
              <a:cs typeface="Calibri"/>
            </a:endParaRPr>
          </a:p>
          <a:p>
            <a:r>
              <a:rPr lang="en-US">
                <a:solidFill>
                  <a:schemeClr val="bg1"/>
                </a:solidFill>
              </a:rPr>
              <a:t>Should only activate when press is in use</a:t>
            </a:r>
          </a:p>
          <a:p>
            <a:r>
              <a:rPr lang="en-US" sz="2800">
                <a:solidFill>
                  <a:schemeClr val="bg1"/>
                </a:solidFill>
              </a:rPr>
              <a:t>Mus</a:t>
            </a:r>
            <a:r>
              <a:rPr lang="en-US">
                <a:solidFill>
                  <a:schemeClr val="bg1"/>
                </a:solidFill>
              </a:rPr>
              <a:t>t recognize when door is open or closed</a:t>
            </a:r>
            <a:endParaRPr lang="en-US" sz="2800">
              <a:solidFill>
                <a:schemeClr val="bg1"/>
              </a:solidFill>
            </a:endParaRPr>
          </a:p>
        </p:txBody>
      </p:sp>
      <p:pic>
        <p:nvPicPr>
          <p:cNvPr id="17" name="Content Placeholder 16">
            <a:extLst>
              <a:ext uri="{FF2B5EF4-FFF2-40B4-BE49-F238E27FC236}">
                <a16:creationId xmlns:a16="http://schemas.microsoft.com/office/drawing/2014/main" id="{5C3DC17F-9452-EE47-F7E9-7B70F7A306B6}"/>
              </a:ext>
            </a:extLst>
          </p:cNvPr>
          <p:cNvPicPr>
            <a:picLocks noGrp="1" noChangeAspect="1"/>
          </p:cNvPicPr>
          <p:nvPr>
            <p:ph sz="quarter" idx="14"/>
          </p:nvPr>
        </p:nvPicPr>
        <p:blipFill>
          <a:blip r:embed="rId2"/>
          <a:stretch/>
        </p:blipFill>
        <p:spPr>
          <a:xfrm>
            <a:off x="533401" y="1915097"/>
            <a:ext cx="6201556" cy="4139537"/>
          </a:xfrm>
          <a:noFill/>
          <a:ln>
            <a:noFill/>
          </a:ln>
        </p:spPr>
      </p:pic>
      <p:sp>
        <p:nvSpPr>
          <p:cNvPr id="7" name="Title 5">
            <a:extLst>
              <a:ext uri="{FF2B5EF4-FFF2-40B4-BE49-F238E27FC236}">
                <a16:creationId xmlns:a16="http://schemas.microsoft.com/office/drawing/2014/main" id="{984A9814-99CF-4423-DABC-5B5F3D875AF9}"/>
              </a:ext>
            </a:extLst>
          </p:cNvPr>
          <p:cNvSpPr>
            <a:spLocks noGrp="1"/>
          </p:cNvSpPr>
          <p:nvPr>
            <p:ph type="title"/>
          </p:nvPr>
        </p:nvSpPr>
        <p:spPr>
          <a:xfrm>
            <a:off x="355635" y="199887"/>
            <a:ext cx="12727097" cy="688607"/>
          </a:xfrm>
          <a:ln>
            <a:noFill/>
          </a:ln>
        </p:spPr>
        <p:txBody>
          <a:bodyPr/>
          <a:lstStyle/>
          <a:p>
            <a:r>
              <a:rPr lang="en-US"/>
              <a:t> Future Press Features</a:t>
            </a:r>
          </a:p>
        </p:txBody>
      </p:sp>
    </p:spTree>
    <p:extLst>
      <p:ext uri="{BB962C8B-B14F-4D97-AF65-F5344CB8AC3E}">
        <p14:creationId xmlns:p14="http://schemas.microsoft.com/office/powerpoint/2010/main" val="33535646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AD910-C092-4E81-7DF1-FD91D2145B1E}"/>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90F1B819-5E93-4BEC-6C02-F316E2039604}"/>
              </a:ext>
            </a:extLst>
          </p:cNvPr>
          <p:cNvPicPr>
            <a:picLocks noChangeAspect="1"/>
          </p:cNvPicPr>
          <p:nvPr/>
        </p:nvPicPr>
        <p:blipFill>
          <a:blip r:embed="rId2"/>
          <a:srcRect/>
          <a:stretch/>
        </p:blipFill>
        <p:spPr>
          <a:xfrm>
            <a:off x="5864445" y="817006"/>
            <a:ext cx="2393950" cy="2393950"/>
          </a:xfrm>
          <a:prstGeom prst="rect">
            <a:avLst/>
          </a:prstGeom>
          <a:ln>
            <a:noFill/>
          </a:ln>
        </p:spPr>
      </p:pic>
      <p:sp>
        <p:nvSpPr>
          <p:cNvPr id="4" name="Slide Number Placeholder 3">
            <a:extLst>
              <a:ext uri="{FF2B5EF4-FFF2-40B4-BE49-F238E27FC236}">
                <a16:creationId xmlns:a16="http://schemas.microsoft.com/office/drawing/2014/main" id="{8CAFCC30-5791-9C34-93B0-C5C6194C23B0}"/>
              </a:ext>
            </a:extLst>
          </p:cNvPr>
          <p:cNvSpPr>
            <a:spLocks noGrp="1"/>
          </p:cNvSpPr>
          <p:nvPr>
            <p:ph type="sldNum" sz="quarter" idx="12"/>
          </p:nvPr>
        </p:nvSpPr>
        <p:spPr/>
        <p:txBody>
          <a:bodyPr/>
          <a:lstStyle/>
          <a:p>
            <a:fld id="{A5AEF524-62EC-C340-82A1-9F47B6C43E55}" type="slidenum">
              <a:rPr lang="en-US" smtClean="0"/>
              <a:t>43</a:t>
            </a:fld>
            <a:endParaRPr lang="en-US"/>
          </a:p>
        </p:txBody>
      </p:sp>
      <p:sp>
        <p:nvSpPr>
          <p:cNvPr id="6" name="Title 5">
            <a:extLst>
              <a:ext uri="{FF2B5EF4-FFF2-40B4-BE49-F238E27FC236}">
                <a16:creationId xmlns:a16="http://schemas.microsoft.com/office/drawing/2014/main" id="{E4F3105C-BDA4-0A19-A823-2F2484BF9B3A}"/>
              </a:ext>
            </a:extLst>
          </p:cNvPr>
          <p:cNvSpPr>
            <a:spLocks noGrp="1"/>
          </p:cNvSpPr>
          <p:nvPr>
            <p:ph type="title"/>
          </p:nvPr>
        </p:nvSpPr>
        <p:spPr>
          <a:xfrm>
            <a:off x="355635" y="199887"/>
            <a:ext cx="12727097" cy="688607"/>
          </a:xfrm>
          <a:ln>
            <a:noFill/>
          </a:ln>
        </p:spPr>
        <p:txBody>
          <a:bodyPr/>
          <a:lstStyle/>
          <a:p>
            <a:r>
              <a:rPr lang="en-US"/>
              <a:t> Future Press Features</a:t>
            </a:r>
          </a:p>
        </p:txBody>
      </p:sp>
      <p:sp>
        <p:nvSpPr>
          <p:cNvPr id="11" name="Rectangle: Rounded Corners 10">
            <a:extLst>
              <a:ext uri="{FF2B5EF4-FFF2-40B4-BE49-F238E27FC236}">
                <a16:creationId xmlns:a16="http://schemas.microsoft.com/office/drawing/2014/main" id="{415D6937-BB72-8348-A79E-3B88268AA31E}"/>
              </a:ext>
            </a:extLst>
          </p:cNvPr>
          <p:cNvSpPr/>
          <p:nvPr/>
        </p:nvSpPr>
        <p:spPr>
          <a:xfrm>
            <a:off x="654646" y="5121716"/>
            <a:ext cx="9307602" cy="91440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latin typeface="Arial Black"/>
                <a:ea typeface="Calibri"/>
                <a:cs typeface="Calibri"/>
              </a:rPr>
              <a:t>Keeping The Press Pneumatic </a:t>
            </a:r>
            <a:endParaRPr lang="en-US" b="1">
              <a:solidFill>
                <a:schemeClr val="tx1"/>
              </a:solidFill>
              <a:latin typeface="Arial Black"/>
            </a:endParaRPr>
          </a:p>
        </p:txBody>
      </p:sp>
      <p:sp>
        <p:nvSpPr>
          <p:cNvPr id="8" name="Footer Placeholder 2">
            <a:extLst>
              <a:ext uri="{FF2B5EF4-FFF2-40B4-BE49-F238E27FC236}">
                <a16:creationId xmlns:a16="http://schemas.microsoft.com/office/drawing/2014/main" id="{7CCE7317-3CA5-4D56-15E6-E135BE833550}"/>
              </a:ext>
            </a:extLst>
          </p:cNvPr>
          <p:cNvSpPr>
            <a:spLocks noGrp="1"/>
          </p:cNvSpPr>
          <p:nvPr>
            <p:ph type="ftr" sz="quarter" idx="11"/>
          </p:nvPr>
        </p:nvSpPr>
        <p:spPr>
          <a:xfrm>
            <a:off x="533400" y="6377940"/>
            <a:ext cx="4274813" cy="274320"/>
          </a:xfrm>
        </p:spPr>
        <p:txBody>
          <a:bodyPr/>
          <a:lstStyle/>
          <a:p>
            <a:r>
              <a:rPr lang="en-US">
                <a:ea typeface="Calibri"/>
                <a:cs typeface="Calibri"/>
              </a:rPr>
              <a:t>Colby Gullo</a:t>
            </a:r>
          </a:p>
        </p:txBody>
      </p:sp>
      <p:pic>
        <p:nvPicPr>
          <p:cNvPr id="9" name="Picture 8">
            <a:extLst>
              <a:ext uri="{FF2B5EF4-FFF2-40B4-BE49-F238E27FC236}">
                <a16:creationId xmlns:a16="http://schemas.microsoft.com/office/drawing/2014/main" id="{5C7E107D-3A10-C0BD-1C3F-C7237A391F4A}"/>
              </a:ext>
            </a:extLst>
          </p:cNvPr>
          <p:cNvPicPr>
            <a:picLocks noChangeAspect="1"/>
          </p:cNvPicPr>
          <p:nvPr/>
        </p:nvPicPr>
        <p:blipFill>
          <a:blip r:embed="rId3"/>
          <a:srcRect/>
          <a:stretch/>
        </p:blipFill>
        <p:spPr>
          <a:xfrm>
            <a:off x="8346071" y="2874714"/>
            <a:ext cx="2095500" cy="1820024"/>
          </a:xfrm>
          <a:prstGeom prst="rect">
            <a:avLst/>
          </a:prstGeom>
          <a:ln>
            <a:noFill/>
          </a:ln>
        </p:spPr>
      </p:pic>
      <p:pic>
        <p:nvPicPr>
          <p:cNvPr id="14" name="Picture 13">
            <a:extLst>
              <a:ext uri="{FF2B5EF4-FFF2-40B4-BE49-F238E27FC236}">
                <a16:creationId xmlns:a16="http://schemas.microsoft.com/office/drawing/2014/main" id="{6F7A9311-886E-FE46-DDDE-AA6FC4B7143F}"/>
              </a:ext>
            </a:extLst>
          </p:cNvPr>
          <p:cNvPicPr>
            <a:picLocks noChangeAspect="1"/>
          </p:cNvPicPr>
          <p:nvPr/>
        </p:nvPicPr>
        <p:blipFill>
          <a:blip r:embed="rId4"/>
          <a:srcRect/>
          <a:stretch/>
        </p:blipFill>
        <p:spPr>
          <a:xfrm>
            <a:off x="3373282" y="2937486"/>
            <a:ext cx="1691180" cy="1691180"/>
          </a:xfrm>
          <a:prstGeom prst="rect">
            <a:avLst/>
          </a:prstGeom>
          <a:ln>
            <a:noFill/>
          </a:ln>
        </p:spPr>
      </p:pic>
      <p:pic>
        <p:nvPicPr>
          <p:cNvPr id="3" name="Content Placeholder 16" descr="A close-up of a metal object&#10;&#10;Description automatically generated">
            <a:extLst>
              <a:ext uri="{FF2B5EF4-FFF2-40B4-BE49-F238E27FC236}">
                <a16:creationId xmlns:a16="http://schemas.microsoft.com/office/drawing/2014/main" id="{0D79A6C1-30F8-CF0F-2D29-22A0DEBBED77}"/>
              </a:ext>
            </a:extLst>
          </p:cNvPr>
          <p:cNvPicPr>
            <a:picLocks noChangeAspect="1"/>
          </p:cNvPicPr>
          <p:nvPr/>
        </p:nvPicPr>
        <p:blipFill>
          <a:blip r:embed="rId5"/>
          <a:stretch/>
        </p:blipFill>
        <p:spPr>
          <a:xfrm>
            <a:off x="-3748087" y="1810322"/>
            <a:ext cx="2610632" cy="1724950"/>
          </a:xfrm>
          <a:prstGeom prst="rect">
            <a:avLst/>
          </a:prstGeom>
          <a:noFill/>
          <a:ln>
            <a:noFill/>
          </a:ln>
        </p:spPr>
      </p:pic>
    </p:spTree>
    <p:extLst>
      <p:ext uri="{BB962C8B-B14F-4D97-AF65-F5344CB8AC3E}">
        <p14:creationId xmlns:p14="http://schemas.microsoft.com/office/powerpoint/2010/main" val="11746244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6F06F-9BF8-21AA-17D0-D8556873EC37}"/>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863FDD-489B-659C-7D9E-DA885124AD66}"/>
              </a:ext>
            </a:extLst>
          </p:cNvPr>
          <p:cNvSpPr/>
          <p:nvPr/>
        </p:nvSpPr>
        <p:spPr>
          <a:xfrm>
            <a:off x="6903721" y="2390503"/>
            <a:ext cx="3618410" cy="261910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93214FA-87AB-8E59-0A3E-B58D13A43B32}"/>
              </a:ext>
            </a:extLst>
          </p:cNvPr>
          <p:cNvSpPr>
            <a:spLocks noGrp="1"/>
          </p:cNvSpPr>
          <p:nvPr>
            <p:ph type="sldNum" sz="quarter" idx="10"/>
          </p:nvPr>
        </p:nvSpPr>
        <p:spPr>
          <a:xfrm>
            <a:off x="4960614" y="6377940"/>
            <a:ext cx="731520" cy="274320"/>
          </a:xfrm>
        </p:spPr>
        <p:txBody>
          <a:bodyPr vert="horz" lIns="91440" tIns="45720" rIns="91440" bIns="45720" rtlCol="0" anchor="ctr">
            <a:normAutofit/>
          </a:bodyPr>
          <a:lstStyle/>
          <a:p>
            <a:pPr>
              <a:spcAft>
                <a:spcPts val="600"/>
              </a:spcAft>
            </a:pPr>
            <a:fld id="{A5AEF524-62EC-C340-82A1-9F47B6C43E55}" type="slidenum">
              <a:rPr lang="en-US" smtClean="0"/>
              <a:pPr>
                <a:spcAft>
                  <a:spcPts val="600"/>
                </a:spcAft>
              </a:pPr>
              <a:t>44</a:t>
            </a:fld>
            <a:endParaRPr lang="en-US"/>
          </a:p>
        </p:txBody>
      </p:sp>
      <p:sp>
        <p:nvSpPr>
          <p:cNvPr id="8" name="Footer Placeholder 2">
            <a:extLst>
              <a:ext uri="{FF2B5EF4-FFF2-40B4-BE49-F238E27FC236}">
                <a16:creationId xmlns:a16="http://schemas.microsoft.com/office/drawing/2014/main" id="{85D4258F-0F8F-2F87-30B0-53D1EF9BBE4A}"/>
              </a:ext>
            </a:extLst>
          </p:cNvPr>
          <p:cNvSpPr>
            <a:spLocks noGrp="1"/>
          </p:cNvSpPr>
          <p:nvPr>
            <p:ph type="ftr" sz="quarter" idx="11"/>
          </p:nvPr>
        </p:nvSpPr>
        <p:spPr>
          <a:xfrm>
            <a:off x="533400" y="6377940"/>
            <a:ext cx="4274813" cy="274320"/>
          </a:xfrm>
        </p:spPr>
        <p:txBody>
          <a:bodyPr vert="horz" lIns="91440" tIns="45720" rIns="91440" bIns="45720" rtlCol="0" anchor="ctr">
            <a:normAutofit/>
          </a:bodyPr>
          <a:lstStyle/>
          <a:p>
            <a:pPr>
              <a:spcAft>
                <a:spcPts val="600"/>
              </a:spcAft>
            </a:pPr>
            <a:r>
              <a:rPr lang="en-US" kern="1200"/>
              <a:t>Colby Gullo</a:t>
            </a:r>
          </a:p>
        </p:txBody>
      </p:sp>
      <p:sp>
        <p:nvSpPr>
          <p:cNvPr id="5" name="Content Placeholder 4">
            <a:extLst>
              <a:ext uri="{FF2B5EF4-FFF2-40B4-BE49-F238E27FC236}">
                <a16:creationId xmlns:a16="http://schemas.microsoft.com/office/drawing/2014/main" id="{8C1426FB-F2FC-34B3-16AA-C52E27E58F95}"/>
              </a:ext>
            </a:extLst>
          </p:cNvPr>
          <p:cNvSpPr>
            <a:spLocks noGrp="1"/>
          </p:cNvSpPr>
          <p:nvPr>
            <p:ph sz="quarter" idx="13"/>
          </p:nvPr>
        </p:nvSpPr>
        <p:spPr>
          <a:xfrm>
            <a:off x="7043047" y="2259875"/>
            <a:ext cx="3337422" cy="3041686"/>
          </a:xfrm>
        </p:spPr>
        <p:txBody>
          <a:bodyPr vert="horz" lIns="0" tIns="0" rIns="0" bIns="0" rtlCol="0" anchor="ctr">
            <a:normAutofit/>
          </a:bodyPr>
          <a:lstStyle/>
          <a:p>
            <a:r>
              <a:rPr lang="en-US" sz="2800">
                <a:solidFill>
                  <a:schemeClr val="bg1"/>
                </a:solidFill>
              </a:rPr>
              <a:t>Emergency stop must immediately stop all actions</a:t>
            </a:r>
          </a:p>
          <a:p>
            <a:r>
              <a:rPr lang="en-US">
                <a:solidFill>
                  <a:schemeClr val="bg1"/>
                </a:solidFill>
              </a:rPr>
              <a:t>Must override timer</a:t>
            </a:r>
            <a:endParaRPr lang="en-US" sz="2800">
              <a:solidFill>
                <a:schemeClr val="bg1"/>
              </a:solidFill>
            </a:endParaRPr>
          </a:p>
          <a:p>
            <a:r>
              <a:rPr lang="en-US">
                <a:solidFill>
                  <a:schemeClr val="bg1"/>
                </a:solidFill>
              </a:rPr>
              <a:t>No exceptions</a:t>
            </a:r>
            <a:endParaRPr lang="en-US" sz="2800">
              <a:solidFill>
                <a:schemeClr val="bg1"/>
              </a:solidFill>
            </a:endParaRPr>
          </a:p>
        </p:txBody>
      </p:sp>
      <p:sp>
        <p:nvSpPr>
          <p:cNvPr id="2" name="Title 5">
            <a:extLst>
              <a:ext uri="{FF2B5EF4-FFF2-40B4-BE49-F238E27FC236}">
                <a16:creationId xmlns:a16="http://schemas.microsoft.com/office/drawing/2014/main" id="{6897FCCD-D73F-E138-6434-0C90AC18BDB4}"/>
              </a:ext>
            </a:extLst>
          </p:cNvPr>
          <p:cNvSpPr txBox="1">
            <a:spLocks/>
          </p:cNvSpPr>
          <p:nvPr/>
        </p:nvSpPr>
        <p:spPr>
          <a:xfrm>
            <a:off x="355635" y="199887"/>
            <a:ext cx="10637743" cy="688607"/>
          </a:xfrm>
          <a:prstGeom prst="rect">
            <a:avLst/>
          </a:prstGeom>
          <a:ln>
            <a:noFill/>
          </a:ln>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t>Future Work: Emergency Stop</a:t>
            </a:r>
          </a:p>
        </p:txBody>
      </p:sp>
      <p:pic>
        <p:nvPicPr>
          <p:cNvPr id="16" name="Picture 15" descr="A red button on a black and silver device&#10;&#10;Description automatically generated">
            <a:extLst>
              <a:ext uri="{FF2B5EF4-FFF2-40B4-BE49-F238E27FC236}">
                <a16:creationId xmlns:a16="http://schemas.microsoft.com/office/drawing/2014/main" id="{12EC1EDA-37B0-0FD2-6E7C-7583014B44D1}"/>
              </a:ext>
            </a:extLst>
          </p:cNvPr>
          <p:cNvPicPr>
            <a:picLocks noChangeAspect="1"/>
          </p:cNvPicPr>
          <p:nvPr/>
        </p:nvPicPr>
        <p:blipFill>
          <a:blip r:embed="rId2"/>
          <a:srcRect/>
          <a:stretch/>
        </p:blipFill>
        <p:spPr>
          <a:xfrm>
            <a:off x="1189841" y="1549992"/>
            <a:ext cx="3777431" cy="3755238"/>
          </a:xfrm>
          <a:prstGeom prst="rect">
            <a:avLst/>
          </a:prstGeom>
          <a:ln>
            <a:noFill/>
          </a:ln>
        </p:spPr>
      </p:pic>
    </p:spTree>
    <p:extLst>
      <p:ext uri="{BB962C8B-B14F-4D97-AF65-F5344CB8AC3E}">
        <p14:creationId xmlns:p14="http://schemas.microsoft.com/office/powerpoint/2010/main" val="41271764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AD910-C092-4E81-7DF1-FD91D2145B1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AFCC30-5791-9C34-93B0-C5C6194C23B0}"/>
              </a:ext>
            </a:extLst>
          </p:cNvPr>
          <p:cNvSpPr>
            <a:spLocks noGrp="1"/>
          </p:cNvSpPr>
          <p:nvPr>
            <p:ph type="sldNum" sz="quarter" idx="12"/>
          </p:nvPr>
        </p:nvSpPr>
        <p:spPr/>
        <p:txBody>
          <a:bodyPr/>
          <a:lstStyle/>
          <a:p>
            <a:fld id="{A5AEF524-62EC-C340-82A1-9F47B6C43E55}" type="slidenum">
              <a:rPr lang="en-US" smtClean="0"/>
              <a:t>45</a:t>
            </a:fld>
            <a:endParaRPr lang="en-US"/>
          </a:p>
        </p:txBody>
      </p:sp>
      <p:sp>
        <p:nvSpPr>
          <p:cNvPr id="6" name="Title 5">
            <a:extLst>
              <a:ext uri="{FF2B5EF4-FFF2-40B4-BE49-F238E27FC236}">
                <a16:creationId xmlns:a16="http://schemas.microsoft.com/office/drawing/2014/main" id="{E4F3105C-BDA4-0A19-A823-2F2484BF9B3A}"/>
              </a:ext>
            </a:extLst>
          </p:cNvPr>
          <p:cNvSpPr>
            <a:spLocks noGrp="1"/>
          </p:cNvSpPr>
          <p:nvPr>
            <p:ph type="title"/>
          </p:nvPr>
        </p:nvSpPr>
        <p:spPr>
          <a:xfrm>
            <a:off x="355635" y="199887"/>
            <a:ext cx="12727097" cy="688607"/>
          </a:xfrm>
          <a:ln>
            <a:noFill/>
          </a:ln>
        </p:spPr>
        <p:txBody>
          <a:bodyPr/>
          <a:lstStyle/>
          <a:p>
            <a:r>
              <a:rPr lang="en-US"/>
              <a:t> Future Press Features</a:t>
            </a:r>
          </a:p>
        </p:txBody>
      </p:sp>
      <p:sp>
        <p:nvSpPr>
          <p:cNvPr id="11" name="Rectangle: Rounded Corners 10">
            <a:extLst>
              <a:ext uri="{FF2B5EF4-FFF2-40B4-BE49-F238E27FC236}">
                <a16:creationId xmlns:a16="http://schemas.microsoft.com/office/drawing/2014/main" id="{415D6937-BB72-8348-A79E-3B88268AA31E}"/>
              </a:ext>
            </a:extLst>
          </p:cNvPr>
          <p:cNvSpPr/>
          <p:nvPr/>
        </p:nvSpPr>
        <p:spPr>
          <a:xfrm>
            <a:off x="654646" y="5121716"/>
            <a:ext cx="9307602" cy="91440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latin typeface="Arial Black"/>
                <a:ea typeface="Calibri"/>
                <a:cs typeface="Calibri"/>
              </a:rPr>
              <a:t>Keeping The Press Pneumatic </a:t>
            </a:r>
            <a:endParaRPr lang="en-US" b="1">
              <a:solidFill>
                <a:schemeClr val="tx1"/>
              </a:solidFill>
              <a:latin typeface="Arial Black"/>
            </a:endParaRPr>
          </a:p>
        </p:txBody>
      </p:sp>
      <p:pic>
        <p:nvPicPr>
          <p:cNvPr id="12" name="Picture 11" descr="A close-up of a machine&#10;&#10;Description automatically generated">
            <a:extLst>
              <a:ext uri="{FF2B5EF4-FFF2-40B4-BE49-F238E27FC236}">
                <a16:creationId xmlns:a16="http://schemas.microsoft.com/office/drawing/2014/main" id="{033D24BC-575C-0BBC-3C18-D15A847D9DB0}"/>
              </a:ext>
            </a:extLst>
          </p:cNvPr>
          <p:cNvPicPr>
            <a:picLocks noChangeAspect="1"/>
          </p:cNvPicPr>
          <p:nvPr/>
        </p:nvPicPr>
        <p:blipFill>
          <a:blip r:embed="rId2"/>
          <a:stretch>
            <a:fillRect/>
          </a:stretch>
        </p:blipFill>
        <p:spPr>
          <a:xfrm>
            <a:off x="-4050602" y="541941"/>
            <a:ext cx="2689413" cy="1792381"/>
          </a:xfrm>
          <a:prstGeom prst="rect">
            <a:avLst/>
          </a:prstGeom>
          <a:ln>
            <a:solidFill>
              <a:schemeClr val="bg1"/>
            </a:solidFill>
          </a:ln>
        </p:spPr>
      </p:pic>
      <p:sp>
        <p:nvSpPr>
          <p:cNvPr id="8" name="Footer Placeholder 2">
            <a:extLst>
              <a:ext uri="{FF2B5EF4-FFF2-40B4-BE49-F238E27FC236}">
                <a16:creationId xmlns:a16="http://schemas.microsoft.com/office/drawing/2014/main" id="{7CCE7317-3CA5-4D56-15E6-E135BE833550}"/>
              </a:ext>
            </a:extLst>
          </p:cNvPr>
          <p:cNvSpPr>
            <a:spLocks noGrp="1"/>
          </p:cNvSpPr>
          <p:nvPr>
            <p:ph type="ftr" sz="quarter" idx="11"/>
          </p:nvPr>
        </p:nvSpPr>
        <p:spPr>
          <a:xfrm>
            <a:off x="533400" y="6377940"/>
            <a:ext cx="4274813" cy="274320"/>
          </a:xfrm>
        </p:spPr>
        <p:txBody>
          <a:bodyPr/>
          <a:lstStyle/>
          <a:p>
            <a:r>
              <a:rPr lang="en-US">
                <a:ea typeface="Calibri"/>
                <a:cs typeface="Calibri"/>
              </a:rPr>
              <a:t>Colby Gullo</a:t>
            </a:r>
          </a:p>
        </p:txBody>
      </p:sp>
      <p:pic>
        <p:nvPicPr>
          <p:cNvPr id="9" name="Picture 8">
            <a:extLst>
              <a:ext uri="{FF2B5EF4-FFF2-40B4-BE49-F238E27FC236}">
                <a16:creationId xmlns:a16="http://schemas.microsoft.com/office/drawing/2014/main" id="{5C7E107D-3A10-C0BD-1C3F-C7237A391F4A}"/>
              </a:ext>
            </a:extLst>
          </p:cNvPr>
          <p:cNvPicPr>
            <a:picLocks noChangeAspect="1"/>
          </p:cNvPicPr>
          <p:nvPr/>
        </p:nvPicPr>
        <p:blipFill>
          <a:blip r:embed="rId3"/>
          <a:srcRect/>
          <a:stretch/>
        </p:blipFill>
        <p:spPr>
          <a:xfrm>
            <a:off x="8346071" y="2874714"/>
            <a:ext cx="2095500" cy="1820024"/>
          </a:xfrm>
          <a:prstGeom prst="rect">
            <a:avLst/>
          </a:prstGeom>
          <a:ln>
            <a:noFill/>
          </a:ln>
        </p:spPr>
      </p:pic>
      <p:pic>
        <p:nvPicPr>
          <p:cNvPr id="14" name="Picture 13">
            <a:extLst>
              <a:ext uri="{FF2B5EF4-FFF2-40B4-BE49-F238E27FC236}">
                <a16:creationId xmlns:a16="http://schemas.microsoft.com/office/drawing/2014/main" id="{6F7A9311-886E-FE46-DDDE-AA6FC4B7143F}"/>
              </a:ext>
            </a:extLst>
          </p:cNvPr>
          <p:cNvPicPr>
            <a:picLocks noChangeAspect="1"/>
          </p:cNvPicPr>
          <p:nvPr/>
        </p:nvPicPr>
        <p:blipFill>
          <a:blip r:embed="rId4"/>
          <a:srcRect/>
          <a:stretch/>
        </p:blipFill>
        <p:spPr>
          <a:xfrm>
            <a:off x="-1923847" y="6378776"/>
            <a:ext cx="1691180" cy="1691180"/>
          </a:xfrm>
          <a:prstGeom prst="rect">
            <a:avLst/>
          </a:prstGeom>
          <a:ln>
            <a:noFill/>
          </a:ln>
        </p:spPr>
      </p:pic>
      <p:pic>
        <p:nvPicPr>
          <p:cNvPr id="3" name="Content Placeholder 16">
            <a:extLst>
              <a:ext uri="{FF2B5EF4-FFF2-40B4-BE49-F238E27FC236}">
                <a16:creationId xmlns:a16="http://schemas.microsoft.com/office/drawing/2014/main" id="{023E18A3-4278-18DB-95EE-056E401FA524}"/>
              </a:ext>
            </a:extLst>
          </p:cNvPr>
          <p:cNvPicPr>
            <a:picLocks noGrp="1" noChangeAspect="1"/>
          </p:cNvPicPr>
          <p:nvPr>
            <p:ph sz="half" idx="1"/>
          </p:nvPr>
        </p:nvPicPr>
        <p:blipFill>
          <a:blip r:embed="rId5"/>
          <a:srcRect t="5581" b="5581"/>
          <a:stretch/>
        </p:blipFill>
        <p:spPr>
          <a:xfrm>
            <a:off x="5910262" y="892175"/>
            <a:ext cx="2062162" cy="1831976"/>
          </a:xfrm>
          <a:noFill/>
          <a:ln>
            <a:noFill/>
          </a:ln>
        </p:spPr>
      </p:pic>
    </p:spTree>
    <p:extLst>
      <p:ext uri="{BB962C8B-B14F-4D97-AF65-F5344CB8AC3E}">
        <p14:creationId xmlns:p14="http://schemas.microsoft.com/office/powerpoint/2010/main" val="32494800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F82B5-39D3-8347-4E9E-1B70CFDC5171}"/>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5275F93-5191-1D00-078B-FFFB84540141}"/>
              </a:ext>
            </a:extLst>
          </p:cNvPr>
          <p:cNvSpPr/>
          <p:nvPr/>
        </p:nvSpPr>
        <p:spPr>
          <a:xfrm>
            <a:off x="5617029" y="2599508"/>
            <a:ext cx="4585062" cy="2769326"/>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Content Placeholder 16">
            <a:extLst>
              <a:ext uri="{FF2B5EF4-FFF2-40B4-BE49-F238E27FC236}">
                <a16:creationId xmlns:a16="http://schemas.microsoft.com/office/drawing/2014/main" id="{4752DD1D-E205-B998-00DB-2184C4243890}"/>
              </a:ext>
            </a:extLst>
          </p:cNvPr>
          <p:cNvPicPr>
            <a:picLocks noGrp="1" noChangeAspect="1"/>
          </p:cNvPicPr>
          <p:nvPr>
            <p:ph sz="half" idx="1"/>
          </p:nvPr>
        </p:nvPicPr>
        <p:blipFill>
          <a:blip r:embed="rId2"/>
          <a:srcRect t="3948" b="3948"/>
          <a:stretch/>
        </p:blipFill>
        <p:spPr>
          <a:xfrm>
            <a:off x="533400" y="1825625"/>
            <a:ext cx="4724399" cy="4351338"/>
          </a:xfrm>
          <a:noFill/>
          <a:ln>
            <a:noFill/>
          </a:ln>
        </p:spPr>
      </p:pic>
      <p:sp>
        <p:nvSpPr>
          <p:cNvPr id="5" name="Content Placeholder 4">
            <a:extLst>
              <a:ext uri="{FF2B5EF4-FFF2-40B4-BE49-F238E27FC236}">
                <a16:creationId xmlns:a16="http://schemas.microsoft.com/office/drawing/2014/main" id="{E1574597-EDD4-168F-7A62-6D869C662C2E}"/>
              </a:ext>
            </a:extLst>
          </p:cNvPr>
          <p:cNvSpPr>
            <a:spLocks noGrp="1"/>
          </p:cNvSpPr>
          <p:nvPr>
            <p:ph sz="half" idx="2"/>
          </p:nvPr>
        </p:nvSpPr>
        <p:spPr>
          <a:xfrm>
            <a:off x="5782492" y="2673122"/>
            <a:ext cx="4360817" cy="2695712"/>
          </a:xfrm>
        </p:spPr>
        <p:txBody>
          <a:bodyPr vert="horz" lIns="0" tIns="0" rIns="0" bIns="0" rtlCol="0" anchor="ctr">
            <a:normAutofit/>
          </a:bodyPr>
          <a:lstStyle/>
          <a:p>
            <a:r>
              <a:rPr lang="en-US" sz="2800">
                <a:solidFill>
                  <a:schemeClr val="bg1"/>
                </a:solidFill>
              </a:rPr>
              <a:t>Allows press to continue applying force for set time after actuator is released</a:t>
            </a:r>
          </a:p>
          <a:p>
            <a:r>
              <a:rPr lang="en-US">
                <a:solidFill>
                  <a:schemeClr val="bg1"/>
                </a:solidFill>
              </a:rPr>
              <a:t>Able to be overridden by emergency stop</a:t>
            </a:r>
            <a:endParaRPr lang="en-US" sz="2800">
              <a:solidFill>
                <a:schemeClr val="bg1"/>
              </a:solidFill>
            </a:endParaRPr>
          </a:p>
        </p:txBody>
      </p:sp>
      <p:sp>
        <p:nvSpPr>
          <p:cNvPr id="8" name="Footer Placeholder 2">
            <a:extLst>
              <a:ext uri="{FF2B5EF4-FFF2-40B4-BE49-F238E27FC236}">
                <a16:creationId xmlns:a16="http://schemas.microsoft.com/office/drawing/2014/main" id="{3809E9AF-6F0A-D96D-FD63-131DA31F05A5}"/>
              </a:ext>
            </a:extLst>
          </p:cNvPr>
          <p:cNvSpPr>
            <a:spLocks noGrp="1"/>
          </p:cNvSpPr>
          <p:nvPr>
            <p:ph type="ftr" sz="quarter" idx="11"/>
          </p:nvPr>
        </p:nvSpPr>
        <p:spPr>
          <a:xfrm>
            <a:off x="533400" y="6377940"/>
            <a:ext cx="4274813" cy="274320"/>
          </a:xfrm>
        </p:spPr>
        <p:txBody>
          <a:bodyPr vert="horz" lIns="91440" tIns="45720" rIns="91440" bIns="45720" rtlCol="0" anchor="ctr">
            <a:normAutofit/>
          </a:bodyPr>
          <a:lstStyle/>
          <a:p>
            <a:pPr>
              <a:spcAft>
                <a:spcPts val="600"/>
              </a:spcAft>
            </a:pPr>
            <a:r>
              <a:rPr lang="en-US" kern="1200">
                <a:latin typeface="+mn-lt"/>
                <a:ea typeface="+mn-ea"/>
                <a:cs typeface="+mn-cs"/>
              </a:rPr>
              <a:t>Colby Gullo</a:t>
            </a:r>
          </a:p>
        </p:txBody>
      </p:sp>
      <p:sp>
        <p:nvSpPr>
          <p:cNvPr id="4" name="Slide Number Placeholder 3">
            <a:extLst>
              <a:ext uri="{FF2B5EF4-FFF2-40B4-BE49-F238E27FC236}">
                <a16:creationId xmlns:a16="http://schemas.microsoft.com/office/drawing/2014/main" id="{813A782E-410B-79BB-9851-E6F3233E7C1D}"/>
              </a:ext>
            </a:extLst>
          </p:cNvPr>
          <p:cNvSpPr>
            <a:spLocks noGrp="1"/>
          </p:cNvSpPr>
          <p:nvPr>
            <p:ph type="sldNum" sz="quarter" idx="12"/>
          </p:nvPr>
        </p:nvSpPr>
        <p:spPr>
          <a:xfrm>
            <a:off x="4960614" y="6377940"/>
            <a:ext cx="731520" cy="274320"/>
          </a:xfrm>
        </p:spPr>
        <p:txBody>
          <a:bodyPr vert="horz" lIns="91440" tIns="45720" rIns="91440" bIns="45720" rtlCol="0" anchor="ctr">
            <a:normAutofit/>
          </a:bodyPr>
          <a:lstStyle/>
          <a:p>
            <a:pPr>
              <a:spcAft>
                <a:spcPts val="600"/>
              </a:spcAft>
            </a:pPr>
            <a:fld id="{A5AEF524-62EC-C340-82A1-9F47B6C43E55}" type="slidenum">
              <a:rPr lang="en-US" smtClean="0"/>
              <a:pPr>
                <a:spcAft>
                  <a:spcPts val="600"/>
                </a:spcAft>
              </a:pPr>
              <a:t>46</a:t>
            </a:fld>
            <a:endParaRPr lang="en-US"/>
          </a:p>
        </p:txBody>
      </p:sp>
      <p:sp>
        <p:nvSpPr>
          <p:cNvPr id="18" name="Title 5">
            <a:extLst>
              <a:ext uri="{FF2B5EF4-FFF2-40B4-BE49-F238E27FC236}">
                <a16:creationId xmlns:a16="http://schemas.microsoft.com/office/drawing/2014/main" id="{CD1A5DA6-AC5B-67A7-8A39-A33E5EA8A691}"/>
              </a:ext>
            </a:extLst>
          </p:cNvPr>
          <p:cNvSpPr>
            <a:spLocks noGrp="1"/>
          </p:cNvSpPr>
          <p:nvPr>
            <p:ph type="title"/>
          </p:nvPr>
        </p:nvSpPr>
        <p:spPr>
          <a:xfrm>
            <a:off x="355635" y="199887"/>
            <a:ext cx="10637743" cy="688607"/>
          </a:xfrm>
          <a:ln>
            <a:noFill/>
          </a:ln>
        </p:spPr>
        <p:txBody>
          <a:bodyPr/>
          <a:lstStyle/>
          <a:p>
            <a:r>
              <a:rPr lang="en-US"/>
              <a:t>Future Work: Pneumatic Timer</a:t>
            </a:r>
          </a:p>
        </p:txBody>
      </p:sp>
    </p:spTree>
    <p:extLst>
      <p:ext uri="{BB962C8B-B14F-4D97-AF65-F5344CB8AC3E}">
        <p14:creationId xmlns:p14="http://schemas.microsoft.com/office/powerpoint/2010/main" val="28678892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AD910-C092-4E81-7DF1-FD91D2145B1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AFCC30-5791-9C34-93B0-C5C6194C23B0}"/>
              </a:ext>
            </a:extLst>
          </p:cNvPr>
          <p:cNvSpPr>
            <a:spLocks noGrp="1"/>
          </p:cNvSpPr>
          <p:nvPr>
            <p:ph type="sldNum" sz="quarter" idx="12"/>
          </p:nvPr>
        </p:nvSpPr>
        <p:spPr/>
        <p:txBody>
          <a:bodyPr/>
          <a:lstStyle/>
          <a:p>
            <a:fld id="{A5AEF524-62EC-C340-82A1-9F47B6C43E55}" type="slidenum">
              <a:rPr lang="en-US" smtClean="0"/>
              <a:t>47</a:t>
            </a:fld>
            <a:endParaRPr lang="en-US"/>
          </a:p>
        </p:txBody>
      </p:sp>
      <p:sp>
        <p:nvSpPr>
          <p:cNvPr id="6" name="Title 5">
            <a:extLst>
              <a:ext uri="{FF2B5EF4-FFF2-40B4-BE49-F238E27FC236}">
                <a16:creationId xmlns:a16="http://schemas.microsoft.com/office/drawing/2014/main" id="{E4F3105C-BDA4-0A19-A823-2F2484BF9B3A}"/>
              </a:ext>
            </a:extLst>
          </p:cNvPr>
          <p:cNvSpPr>
            <a:spLocks noGrp="1"/>
          </p:cNvSpPr>
          <p:nvPr>
            <p:ph type="title"/>
          </p:nvPr>
        </p:nvSpPr>
        <p:spPr>
          <a:xfrm>
            <a:off x="355635" y="199887"/>
            <a:ext cx="12727097" cy="688607"/>
          </a:xfrm>
          <a:ln>
            <a:noFill/>
          </a:ln>
        </p:spPr>
        <p:txBody>
          <a:bodyPr/>
          <a:lstStyle/>
          <a:p>
            <a:r>
              <a:rPr lang="en-US"/>
              <a:t> Future Press Features</a:t>
            </a:r>
          </a:p>
        </p:txBody>
      </p:sp>
      <p:sp>
        <p:nvSpPr>
          <p:cNvPr id="11" name="Rectangle: Rounded Corners 10">
            <a:extLst>
              <a:ext uri="{FF2B5EF4-FFF2-40B4-BE49-F238E27FC236}">
                <a16:creationId xmlns:a16="http://schemas.microsoft.com/office/drawing/2014/main" id="{415D6937-BB72-8348-A79E-3B88268AA31E}"/>
              </a:ext>
            </a:extLst>
          </p:cNvPr>
          <p:cNvSpPr/>
          <p:nvPr/>
        </p:nvSpPr>
        <p:spPr>
          <a:xfrm>
            <a:off x="654646" y="5121716"/>
            <a:ext cx="9307602" cy="91440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latin typeface="Arial Black"/>
                <a:ea typeface="Calibri"/>
                <a:cs typeface="Calibri"/>
              </a:rPr>
              <a:t>Keeping The Press Pneumatic </a:t>
            </a:r>
            <a:endParaRPr lang="en-US" b="1">
              <a:solidFill>
                <a:schemeClr val="tx1"/>
              </a:solidFill>
              <a:latin typeface="Arial Black"/>
            </a:endParaRPr>
          </a:p>
        </p:txBody>
      </p:sp>
      <p:pic>
        <p:nvPicPr>
          <p:cNvPr id="12" name="Picture 11" descr="A close-up of a machine&#10;&#10;Description automatically generated">
            <a:extLst>
              <a:ext uri="{FF2B5EF4-FFF2-40B4-BE49-F238E27FC236}">
                <a16:creationId xmlns:a16="http://schemas.microsoft.com/office/drawing/2014/main" id="{033D24BC-575C-0BBC-3C18-D15A847D9DB0}"/>
              </a:ext>
            </a:extLst>
          </p:cNvPr>
          <p:cNvPicPr>
            <a:picLocks noChangeAspect="1"/>
          </p:cNvPicPr>
          <p:nvPr/>
        </p:nvPicPr>
        <p:blipFill>
          <a:blip r:embed="rId2"/>
          <a:stretch>
            <a:fillRect/>
          </a:stretch>
        </p:blipFill>
        <p:spPr>
          <a:xfrm>
            <a:off x="-3158325" y="544092"/>
            <a:ext cx="2689413" cy="1792381"/>
          </a:xfrm>
          <a:prstGeom prst="rect">
            <a:avLst/>
          </a:prstGeom>
          <a:ln>
            <a:solidFill>
              <a:schemeClr val="bg1"/>
            </a:solidFill>
          </a:ln>
        </p:spPr>
      </p:pic>
      <p:sp>
        <p:nvSpPr>
          <p:cNvPr id="8" name="Footer Placeholder 2">
            <a:extLst>
              <a:ext uri="{FF2B5EF4-FFF2-40B4-BE49-F238E27FC236}">
                <a16:creationId xmlns:a16="http://schemas.microsoft.com/office/drawing/2014/main" id="{7CCE7317-3CA5-4D56-15E6-E135BE833550}"/>
              </a:ext>
            </a:extLst>
          </p:cNvPr>
          <p:cNvSpPr>
            <a:spLocks noGrp="1"/>
          </p:cNvSpPr>
          <p:nvPr>
            <p:ph type="ftr" sz="quarter" idx="11"/>
          </p:nvPr>
        </p:nvSpPr>
        <p:spPr>
          <a:xfrm>
            <a:off x="533400" y="6377940"/>
            <a:ext cx="4274813" cy="274320"/>
          </a:xfrm>
        </p:spPr>
        <p:txBody>
          <a:bodyPr/>
          <a:lstStyle/>
          <a:p>
            <a:r>
              <a:rPr lang="en-US">
                <a:ea typeface="Calibri"/>
                <a:cs typeface="Calibri"/>
              </a:rPr>
              <a:t>Colby Gullo</a:t>
            </a:r>
          </a:p>
        </p:txBody>
      </p:sp>
      <p:pic>
        <p:nvPicPr>
          <p:cNvPr id="9" name="Picture 8">
            <a:extLst>
              <a:ext uri="{FF2B5EF4-FFF2-40B4-BE49-F238E27FC236}">
                <a16:creationId xmlns:a16="http://schemas.microsoft.com/office/drawing/2014/main" id="{5C7E107D-3A10-C0BD-1C3F-C7237A391F4A}"/>
              </a:ext>
            </a:extLst>
          </p:cNvPr>
          <p:cNvPicPr>
            <a:picLocks noChangeAspect="1"/>
          </p:cNvPicPr>
          <p:nvPr/>
        </p:nvPicPr>
        <p:blipFill>
          <a:blip r:embed="rId3"/>
          <a:srcRect/>
          <a:stretch/>
        </p:blipFill>
        <p:spPr>
          <a:xfrm>
            <a:off x="8346071" y="2874714"/>
            <a:ext cx="2095500" cy="1820024"/>
          </a:xfrm>
          <a:prstGeom prst="rect">
            <a:avLst/>
          </a:prstGeom>
          <a:ln>
            <a:noFill/>
          </a:ln>
        </p:spPr>
      </p:pic>
      <p:pic>
        <p:nvPicPr>
          <p:cNvPr id="14" name="Picture 13">
            <a:extLst>
              <a:ext uri="{FF2B5EF4-FFF2-40B4-BE49-F238E27FC236}">
                <a16:creationId xmlns:a16="http://schemas.microsoft.com/office/drawing/2014/main" id="{6F7A9311-886E-FE46-DDDE-AA6FC4B7143F}"/>
              </a:ext>
            </a:extLst>
          </p:cNvPr>
          <p:cNvPicPr>
            <a:picLocks noChangeAspect="1"/>
          </p:cNvPicPr>
          <p:nvPr/>
        </p:nvPicPr>
        <p:blipFill>
          <a:blip r:embed="rId4"/>
          <a:srcRect/>
          <a:stretch/>
        </p:blipFill>
        <p:spPr>
          <a:xfrm>
            <a:off x="-2303618" y="4080486"/>
            <a:ext cx="1691180" cy="1691180"/>
          </a:xfrm>
          <a:prstGeom prst="rect">
            <a:avLst/>
          </a:prstGeom>
          <a:ln>
            <a:noFill/>
          </a:ln>
        </p:spPr>
      </p:pic>
      <p:pic>
        <p:nvPicPr>
          <p:cNvPr id="3" name="Content Placeholder 16" descr="A black box with a dial and a knob&#10;&#10;Description automatically generated">
            <a:extLst>
              <a:ext uri="{FF2B5EF4-FFF2-40B4-BE49-F238E27FC236}">
                <a16:creationId xmlns:a16="http://schemas.microsoft.com/office/drawing/2014/main" id="{DD81FCBB-5F5F-C3E8-F2F0-F11B53F2BDA9}"/>
              </a:ext>
            </a:extLst>
          </p:cNvPr>
          <p:cNvPicPr>
            <a:picLocks noGrp="1" noChangeAspect="1"/>
          </p:cNvPicPr>
          <p:nvPr>
            <p:ph sz="half" idx="1"/>
          </p:nvPr>
        </p:nvPicPr>
        <p:blipFill>
          <a:blip r:embed="rId5">
            <a:extLst>
              <a:ext uri="{BEBA8EAE-BF5A-486C-A8C5-ECC9F3942E4B}">
                <a14:imgProps xmlns:a14="http://schemas.microsoft.com/office/drawing/2010/main">
                  <a14:imgLayer r:embed="rId6">
                    <a14:imgEffect>
                      <a14:backgroundRemoval t="10000" b="90000" l="10027" r="89973">
                        <a14:foregroundMark x1="26644" y1="27068" x2="29758" y2="28195"/>
                        <a14:foregroundMark x1="27682" y1="25940" x2="28720" y2="25188"/>
                      </a14:backgroundRemoval>
                    </a14:imgEffect>
                  </a14:imgLayer>
                </a14:imgProps>
              </a:ext>
            </a:extLst>
          </a:blip>
          <a:srcRect l="34" r="34"/>
          <a:stretch/>
        </p:blipFill>
        <p:spPr>
          <a:xfrm>
            <a:off x="9872663" y="-3594100"/>
            <a:ext cx="3676649" cy="3375026"/>
          </a:xfrm>
          <a:noFill/>
          <a:ln>
            <a:noFill/>
          </a:ln>
        </p:spPr>
      </p:pic>
    </p:spTree>
    <p:extLst>
      <p:ext uri="{BB962C8B-B14F-4D97-AF65-F5344CB8AC3E}">
        <p14:creationId xmlns:p14="http://schemas.microsoft.com/office/powerpoint/2010/main" val="11272911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0D021-3ECC-F776-A4E2-BCD23095CD5C}"/>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D83AF0C-6DDB-A1F6-99C6-0B0A11003BFD}"/>
              </a:ext>
            </a:extLst>
          </p:cNvPr>
          <p:cNvSpPr/>
          <p:nvPr/>
        </p:nvSpPr>
        <p:spPr>
          <a:xfrm>
            <a:off x="5505993" y="2826712"/>
            <a:ext cx="4724399" cy="1836728"/>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52E99B41-7E6E-2D0B-40D6-E8EC207E3A45}"/>
              </a:ext>
            </a:extLst>
          </p:cNvPr>
          <p:cNvSpPr>
            <a:spLocks noGrp="1"/>
          </p:cNvSpPr>
          <p:nvPr>
            <p:ph sz="half" idx="2"/>
          </p:nvPr>
        </p:nvSpPr>
        <p:spPr>
          <a:xfrm>
            <a:off x="5587631" y="2826712"/>
            <a:ext cx="4724400" cy="1898877"/>
          </a:xfrm>
        </p:spPr>
        <p:txBody>
          <a:bodyPr vert="horz" lIns="0" tIns="0" rIns="0" bIns="0" rtlCol="0" anchor="ctr">
            <a:normAutofit/>
          </a:bodyPr>
          <a:lstStyle/>
          <a:p>
            <a:r>
              <a:rPr lang="en-US" sz="2800">
                <a:solidFill>
                  <a:schemeClr val="bg1"/>
                </a:solidFill>
              </a:rPr>
              <a:t>Decreases heat caused by convection currents</a:t>
            </a:r>
            <a:endParaRPr lang="en-US">
              <a:solidFill>
                <a:schemeClr val="bg1"/>
              </a:solidFill>
            </a:endParaRPr>
          </a:p>
          <a:p>
            <a:r>
              <a:rPr lang="en-US">
                <a:solidFill>
                  <a:schemeClr val="bg1"/>
                </a:solidFill>
              </a:rPr>
              <a:t>Can be</a:t>
            </a:r>
            <a:r>
              <a:rPr lang="en-US" sz="2800">
                <a:solidFill>
                  <a:schemeClr val="bg1"/>
                </a:solidFill>
              </a:rPr>
              <a:t> electrical</a:t>
            </a:r>
            <a:endParaRPr lang="en-US" sz="2800">
              <a:solidFill>
                <a:schemeClr val="bg1"/>
              </a:solidFill>
              <a:ea typeface="Calibri"/>
              <a:cs typeface="Calibri"/>
            </a:endParaRPr>
          </a:p>
        </p:txBody>
      </p:sp>
      <p:sp>
        <p:nvSpPr>
          <p:cNvPr id="8" name="Footer Placeholder 2">
            <a:extLst>
              <a:ext uri="{FF2B5EF4-FFF2-40B4-BE49-F238E27FC236}">
                <a16:creationId xmlns:a16="http://schemas.microsoft.com/office/drawing/2014/main" id="{4AE9A817-653E-7814-8617-9B1D2082FADB}"/>
              </a:ext>
            </a:extLst>
          </p:cNvPr>
          <p:cNvSpPr>
            <a:spLocks noGrp="1"/>
          </p:cNvSpPr>
          <p:nvPr>
            <p:ph type="ftr" sz="quarter" idx="11"/>
          </p:nvPr>
        </p:nvSpPr>
        <p:spPr>
          <a:xfrm>
            <a:off x="533400" y="6377940"/>
            <a:ext cx="4274813" cy="274320"/>
          </a:xfrm>
        </p:spPr>
        <p:txBody>
          <a:bodyPr vert="horz" lIns="91440" tIns="45720" rIns="91440" bIns="45720" rtlCol="0" anchor="ctr">
            <a:normAutofit/>
          </a:bodyPr>
          <a:lstStyle/>
          <a:p>
            <a:pPr>
              <a:spcAft>
                <a:spcPts val="600"/>
              </a:spcAft>
            </a:pPr>
            <a:r>
              <a:rPr lang="en-US" kern="1200">
                <a:latin typeface="+mn-lt"/>
                <a:ea typeface="+mn-ea"/>
                <a:cs typeface="+mn-cs"/>
              </a:rPr>
              <a:t>Colby Gullo</a:t>
            </a:r>
          </a:p>
        </p:txBody>
      </p:sp>
      <p:sp>
        <p:nvSpPr>
          <p:cNvPr id="4" name="Slide Number Placeholder 3">
            <a:extLst>
              <a:ext uri="{FF2B5EF4-FFF2-40B4-BE49-F238E27FC236}">
                <a16:creationId xmlns:a16="http://schemas.microsoft.com/office/drawing/2014/main" id="{77199BA9-781D-12FD-29D7-8F6DD6D9C423}"/>
              </a:ext>
            </a:extLst>
          </p:cNvPr>
          <p:cNvSpPr>
            <a:spLocks noGrp="1"/>
          </p:cNvSpPr>
          <p:nvPr>
            <p:ph type="sldNum" sz="quarter" idx="12"/>
          </p:nvPr>
        </p:nvSpPr>
        <p:spPr>
          <a:xfrm>
            <a:off x="4960614" y="6377940"/>
            <a:ext cx="731520" cy="274320"/>
          </a:xfrm>
        </p:spPr>
        <p:txBody>
          <a:bodyPr vert="horz" lIns="91440" tIns="45720" rIns="91440" bIns="45720" rtlCol="0" anchor="ctr">
            <a:normAutofit/>
          </a:bodyPr>
          <a:lstStyle/>
          <a:p>
            <a:pPr>
              <a:spcAft>
                <a:spcPts val="600"/>
              </a:spcAft>
            </a:pPr>
            <a:fld id="{A5AEF524-62EC-C340-82A1-9F47B6C43E55}" type="slidenum">
              <a:rPr lang="en-US" smtClean="0"/>
              <a:pPr>
                <a:spcAft>
                  <a:spcPts val="600"/>
                </a:spcAft>
              </a:pPr>
              <a:t>48</a:t>
            </a:fld>
            <a:endParaRPr lang="en-US"/>
          </a:p>
        </p:txBody>
      </p:sp>
      <p:sp>
        <p:nvSpPr>
          <p:cNvPr id="18" name="Title 5">
            <a:extLst>
              <a:ext uri="{FF2B5EF4-FFF2-40B4-BE49-F238E27FC236}">
                <a16:creationId xmlns:a16="http://schemas.microsoft.com/office/drawing/2014/main" id="{A010B3F7-E667-B39E-1561-59C5569C2B65}"/>
              </a:ext>
            </a:extLst>
          </p:cNvPr>
          <p:cNvSpPr>
            <a:spLocks noGrp="1"/>
          </p:cNvSpPr>
          <p:nvPr>
            <p:ph type="title"/>
          </p:nvPr>
        </p:nvSpPr>
        <p:spPr>
          <a:xfrm>
            <a:off x="355635" y="199887"/>
            <a:ext cx="10637743" cy="688607"/>
          </a:xfrm>
          <a:ln>
            <a:noFill/>
          </a:ln>
        </p:spPr>
        <p:txBody>
          <a:bodyPr/>
          <a:lstStyle/>
          <a:p>
            <a:r>
              <a:rPr lang="en-US"/>
              <a:t>Feature: Fan</a:t>
            </a:r>
          </a:p>
        </p:txBody>
      </p:sp>
      <p:pic>
        <p:nvPicPr>
          <p:cNvPr id="9" name="Picture 8" descr="A black fan with a round blade&#10;&#10;Description automatically generated">
            <a:extLst>
              <a:ext uri="{FF2B5EF4-FFF2-40B4-BE49-F238E27FC236}">
                <a16:creationId xmlns:a16="http://schemas.microsoft.com/office/drawing/2014/main" id="{6EE933FD-8B44-BB62-15CA-D284023149D5}"/>
              </a:ext>
            </a:extLst>
          </p:cNvPr>
          <p:cNvPicPr>
            <a:picLocks noChangeAspect="1"/>
          </p:cNvPicPr>
          <p:nvPr/>
        </p:nvPicPr>
        <p:blipFill>
          <a:blip r:embed="rId2"/>
          <a:srcRect/>
          <a:stretch/>
        </p:blipFill>
        <p:spPr>
          <a:xfrm>
            <a:off x="354596" y="1903164"/>
            <a:ext cx="4276725" cy="3682161"/>
          </a:xfrm>
          <a:prstGeom prst="rect">
            <a:avLst/>
          </a:prstGeom>
          <a:ln>
            <a:noFill/>
          </a:ln>
        </p:spPr>
      </p:pic>
    </p:spTree>
    <p:extLst>
      <p:ext uri="{BB962C8B-B14F-4D97-AF65-F5344CB8AC3E}">
        <p14:creationId xmlns:p14="http://schemas.microsoft.com/office/powerpoint/2010/main" val="36003142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C768D3-608B-4B98-63EC-6FB5FB040198}"/>
              </a:ext>
            </a:extLst>
          </p:cNvPr>
          <p:cNvSpPr>
            <a:spLocks noGrp="1"/>
          </p:cNvSpPr>
          <p:nvPr>
            <p:ph type="sldNum" sz="quarter" idx="4"/>
          </p:nvPr>
        </p:nvSpPr>
        <p:spPr>
          <a:xfrm>
            <a:off x="11353800" y="6205048"/>
            <a:ext cx="704088" cy="365125"/>
          </a:xfrm>
        </p:spPr>
        <p:txBody>
          <a:bodyPr vert="horz" lIns="91440" tIns="45720" rIns="91440" bIns="45720" rtlCol="0" anchor="ctr">
            <a:normAutofit/>
          </a:bodyPr>
          <a:lstStyle/>
          <a:p>
            <a:pPr>
              <a:spcAft>
                <a:spcPts val="600"/>
              </a:spcAft>
            </a:pPr>
            <a:fld id="{A5AEF524-62EC-C340-82A1-9F47B6C43E55}" type="slidenum">
              <a:rPr lang="en-US" smtClean="0"/>
              <a:pPr>
                <a:spcAft>
                  <a:spcPts val="600"/>
                </a:spcAft>
              </a:pPr>
              <a:t>49</a:t>
            </a:fld>
            <a:endParaRPr lang="en-US"/>
          </a:p>
        </p:txBody>
      </p:sp>
      <p:sp>
        <p:nvSpPr>
          <p:cNvPr id="6" name="Slide Number Placeholder 4">
            <a:extLst>
              <a:ext uri="{FF2B5EF4-FFF2-40B4-BE49-F238E27FC236}">
                <a16:creationId xmlns:a16="http://schemas.microsoft.com/office/drawing/2014/main" id="{1D8C7988-589E-F328-7F6E-749EA72EECC8}"/>
              </a:ext>
            </a:extLst>
          </p:cNvPr>
          <p:cNvSpPr txBox="1">
            <a:spLocks/>
          </p:cNvSpPr>
          <p:nvPr/>
        </p:nvSpPr>
        <p:spPr>
          <a:xfrm>
            <a:off x="4960614" y="6377940"/>
            <a:ext cx="731520" cy="27432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5AEF524-62EC-C340-82A1-9F47B6C43E55}" type="slidenum">
              <a:rPr lang="en-US" sz="1200" dirty="0" smtClean="0">
                <a:solidFill>
                  <a:srgbClr val="898989"/>
                </a:solidFill>
              </a:rPr>
              <a:pPr algn="ctr"/>
              <a:t>49</a:t>
            </a:fld>
            <a:endParaRPr lang="en-US" sz="1200">
              <a:solidFill>
                <a:srgbClr val="898989"/>
              </a:solidFill>
              <a:cs typeface="Calibri"/>
            </a:endParaRPr>
          </a:p>
        </p:txBody>
      </p:sp>
      <p:sp>
        <p:nvSpPr>
          <p:cNvPr id="16" name="Footer Placeholder 3">
            <a:extLst>
              <a:ext uri="{FF2B5EF4-FFF2-40B4-BE49-F238E27FC236}">
                <a16:creationId xmlns:a16="http://schemas.microsoft.com/office/drawing/2014/main" id="{0341ED89-B76E-9E4D-9101-3C3CF25C8153}"/>
              </a:ext>
            </a:extLst>
          </p:cNvPr>
          <p:cNvSpPr txBox="1">
            <a:spLocks/>
          </p:cNvSpPr>
          <p:nvPr/>
        </p:nvSpPr>
        <p:spPr>
          <a:xfrm>
            <a:off x="533400" y="6386046"/>
            <a:ext cx="4274813" cy="274320"/>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solidFill>
                  <a:srgbClr val="898989"/>
                </a:solidFill>
                <a:ea typeface="Calibri"/>
                <a:cs typeface="Calibri"/>
              </a:rPr>
              <a:t>Colby Gullo</a:t>
            </a:r>
            <a:endParaRPr lang="en-US" sz="1200">
              <a:solidFill>
                <a:srgbClr val="898989"/>
              </a:solidFill>
            </a:endParaRPr>
          </a:p>
        </p:txBody>
      </p:sp>
      <p:sp>
        <p:nvSpPr>
          <p:cNvPr id="7" name="Title 5">
            <a:extLst>
              <a:ext uri="{FF2B5EF4-FFF2-40B4-BE49-F238E27FC236}">
                <a16:creationId xmlns:a16="http://schemas.microsoft.com/office/drawing/2014/main" id="{A1908B3B-39F0-755C-6E7C-7633B636ECD5}"/>
              </a:ext>
            </a:extLst>
          </p:cNvPr>
          <p:cNvSpPr txBox="1">
            <a:spLocks/>
          </p:cNvSpPr>
          <p:nvPr/>
        </p:nvSpPr>
        <p:spPr>
          <a:xfrm>
            <a:off x="208151" y="224468"/>
            <a:ext cx="10637743" cy="688607"/>
          </a:xfrm>
          <a:prstGeom prst="rect">
            <a:avLst/>
          </a:prstGeom>
          <a:ln>
            <a:noFill/>
          </a:ln>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t>Modified Press Pneumatic Diagram</a:t>
            </a:r>
          </a:p>
        </p:txBody>
      </p:sp>
      <p:sp>
        <p:nvSpPr>
          <p:cNvPr id="2" name="Rectangle 1">
            <a:extLst>
              <a:ext uri="{FF2B5EF4-FFF2-40B4-BE49-F238E27FC236}">
                <a16:creationId xmlns:a16="http://schemas.microsoft.com/office/drawing/2014/main" id="{BDB48840-8803-EBBA-A265-D042006D8EB1}"/>
              </a:ext>
            </a:extLst>
          </p:cNvPr>
          <p:cNvSpPr/>
          <p:nvPr/>
        </p:nvSpPr>
        <p:spPr>
          <a:xfrm>
            <a:off x="286365" y="2258960"/>
            <a:ext cx="1037303" cy="2057400"/>
          </a:xfrm>
          <a:prstGeom prst="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CBB2D3D-701F-8C21-335A-DD05918BC43E}"/>
              </a:ext>
            </a:extLst>
          </p:cNvPr>
          <p:cNvSpPr/>
          <p:nvPr/>
        </p:nvSpPr>
        <p:spPr>
          <a:xfrm>
            <a:off x="595158" y="4312981"/>
            <a:ext cx="416643" cy="914400"/>
          </a:xfrm>
          <a:prstGeom prst="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C1F792F-01B8-374F-5A43-ACFC51B977BB}"/>
              </a:ext>
            </a:extLst>
          </p:cNvPr>
          <p:cNvSpPr/>
          <p:nvPr/>
        </p:nvSpPr>
        <p:spPr>
          <a:xfrm>
            <a:off x="344744" y="5230146"/>
            <a:ext cx="914400" cy="914400"/>
          </a:xfrm>
          <a:prstGeom prst="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17C314D-7DA2-7F4E-BD6F-B610C717CBE1}"/>
              </a:ext>
            </a:extLst>
          </p:cNvPr>
          <p:cNvSpPr/>
          <p:nvPr/>
        </p:nvSpPr>
        <p:spPr>
          <a:xfrm>
            <a:off x="4396365" y="2090023"/>
            <a:ext cx="1707125" cy="2370803"/>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C3669A5-2E07-D002-617A-3B8A46D38DDD}"/>
              </a:ext>
            </a:extLst>
          </p:cNvPr>
          <p:cNvSpPr/>
          <p:nvPr/>
        </p:nvSpPr>
        <p:spPr>
          <a:xfrm>
            <a:off x="1318752" y="2504766"/>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A899F3F6-CCE1-05E6-629B-FFC24A38612A}"/>
              </a:ext>
            </a:extLst>
          </p:cNvPr>
          <p:cNvSpPr/>
          <p:nvPr/>
        </p:nvSpPr>
        <p:spPr>
          <a:xfrm>
            <a:off x="1318751" y="3586313"/>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E3AB7D38-3903-3E51-BAB1-2AB4FD13D28A}"/>
              </a:ext>
            </a:extLst>
          </p:cNvPr>
          <p:cNvSpPr/>
          <p:nvPr/>
        </p:nvSpPr>
        <p:spPr>
          <a:xfrm rot="5400000">
            <a:off x="3438830" y="5349975"/>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FD027C3B-A7F8-353D-E4D9-CF4CE4264927}"/>
              </a:ext>
            </a:extLst>
          </p:cNvPr>
          <p:cNvSpPr/>
          <p:nvPr/>
        </p:nvSpPr>
        <p:spPr>
          <a:xfrm>
            <a:off x="3924299" y="2504765"/>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FCBA457-A489-9462-0582-DF359F9F0972}"/>
              </a:ext>
            </a:extLst>
          </p:cNvPr>
          <p:cNvSpPr/>
          <p:nvPr/>
        </p:nvSpPr>
        <p:spPr>
          <a:xfrm>
            <a:off x="3924299" y="3586313"/>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1366354-64DB-13DD-A9DC-8A8E3C2B94BF}"/>
              </a:ext>
            </a:extLst>
          </p:cNvPr>
          <p:cNvSpPr txBox="1"/>
          <p:nvPr/>
        </p:nvSpPr>
        <p:spPr>
          <a:xfrm>
            <a:off x="245805" y="3146403"/>
            <a:ext cx="153158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2 Stage Cylinder </a:t>
            </a:r>
            <a:endParaRPr lang="en-US" sz="1100"/>
          </a:p>
        </p:txBody>
      </p:sp>
      <p:sp>
        <p:nvSpPr>
          <p:cNvPr id="20" name="TextBox 19">
            <a:extLst>
              <a:ext uri="{FF2B5EF4-FFF2-40B4-BE49-F238E27FC236}">
                <a16:creationId xmlns:a16="http://schemas.microsoft.com/office/drawing/2014/main" id="{6063A1F4-3BB6-DA42-705E-B8A73FABD91B}"/>
              </a:ext>
            </a:extLst>
          </p:cNvPr>
          <p:cNvSpPr txBox="1"/>
          <p:nvPr/>
        </p:nvSpPr>
        <p:spPr>
          <a:xfrm>
            <a:off x="497756" y="5555305"/>
            <a:ext cx="153158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Chuck</a:t>
            </a:r>
            <a:endParaRPr lang="en-US" sz="1100"/>
          </a:p>
        </p:txBody>
      </p:sp>
      <p:sp>
        <p:nvSpPr>
          <p:cNvPr id="21" name="Rectangle 20">
            <a:extLst>
              <a:ext uri="{FF2B5EF4-FFF2-40B4-BE49-F238E27FC236}">
                <a16:creationId xmlns:a16="http://schemas.microsoft.com/office/drawing/2014/main" id="{5DFBED87-0E82-0C4B-6D5D-18144D3A7A57}"/>
              </a:ext>
            </a:extLst>
          </p:cNvPr>
          <p:cNvSpPr/>
          <p:nvPr/>
        </p:nvSpPr>
        <p:spPr>
          <a:xfrm>
            <a:off x="2189828" y="5674134"/>
            <a:ext cx="195417" cy="914400"/>
          </a:xfrm>
          <a:prstGeom prst="rect">
            <a:avLst/>
          </a:prstGeom>
          <a:solidFill>
            <a:srgbClr val="64B35B">
              <a:alpha val="41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9227C0F-BE08-5A50-82FD-B16C2A9980F2}"/>
              </a:ext>
            </a:extLst>
          </p:cNvPr>
          <p:cNvSpPr/>
          <p:nvPr/>
        </p:nvSpPr>
        <p:spPr>
          <a:xfrm>
            <a:off x="4955150" y="5674134"/>
            <a:ext cx="195417" cy="914400"/>
          </a:xfrm>
          <a:prstGeom prst="rect">
            <a:avLst/>
          </a:prstGeom>
          <a:solidFill>
            <a:srgbClr val="64B35B">
              <a:alpha val="41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E606F3F-0FF1-3984-73A2-AC8EDAC2C29A}"/>
              </a:ext>
            </a:extLst>
          </p:cNvPr>
          <p:cNvSpPr/>
          <p:nvPr/>
        </p:nvSpPr>
        <p:spPr>
          <a:xfrm>
            <a:off x="2386474" y="5674134"/>
            <a:ext cx="2567448" cy="914400"/>
          </a:xfrm>
          <a:prstGeom prst="rect">
            <a:avLst/>
          </a:prstGeom>
          <a:solidFill>
            <a:srgbClr val="64B35B">
              <a:alpha val="41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E8C9A50-BE59-1CA2-AD29-330E260C6DDE}"/>
              </a:ext>
            </a:extLst>
          </p:cNvPr>
          <p:cNvSpPr txBox="1"/>
          <p:nvPr/>
        </p:nvSpPr>
        <p:spPr>
          <a:xfrm>
            <a:off x="3011127" y="6016191"/>
            <a:ext cx="153158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2 Hand Operator</a:t>
            </a:r>
            <a:endParaRPr lang="en-US" sz="1100"/>
          </a:p>
        </p:txBody>
      </p:sp>
      <p:sp>
        <p:nvSpPr>
          <p:cNvPr id="26" name="TextBox 25">
            <a:extLst>
              <a:ext uri="{FF2B5EF4-FFF2-40B4-BE49-F238E27FC236}">
                <a16:creationId xmlns:a16="http://schemas.microsoft.com/office/drawing/2014/main" id="{90442C9E-4CFB-95CB-C7B3-FDDDDF5D6E43}"/>
              </a:ext>
            </a:extLst>
          </p:cNvPr>
          <p:cNvSpPr txBox="1"/>
          <p:nvPr/>
        </p:nvSpPr>
        <p:spPr>
          <a:xfrm>
            <a:off x="4546145" y="3021591"/>
            <a:ext cx="153158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cs typeface="Calibri"/>
              </a:rPr>
              <a:t>Air Valve</a:t>
            </a:r>
          </a:p>
        </p:txBody>
      </p:sp>
      <p:cxnSp>
        <p:nvCxnSpPr>
          <p:cNvPr id="28" name="Straight Arrow Connector 27">
            <a:extLst>
              <a:ext uri="{FF2B5EF4-FFF2-40B4-BE49-F238E27FC236}">
                <a16:creationId xmlns:a16="http://schemas.microsoft.com/office/drawing/2014/main" id="{5A1A86EE-2E7C-948B-32D7-4414EBBE58A3}"/>
              </a:ext>
            </a:extLst>
          </p:cNvPr>
          <p:cNvCxnSpPr>
            <a:cxnSpLocks/>
            <a:stCxn id="10" idx="3"/>
            <a:endCxn id="14" idx="1"/>
          </p:cNvCxnSpPr>
          <p:nvPr/>
        </p:nvCxnSpPr>
        <p:spPr>
          <a:xfrm flipV="1">
            <a:off x="1790701" y="2608620"/>
            <a:ext cx="2133598" cy="1"/>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4FCF0956-611F-1828-EFA1-4216340BD53C}"/>
              </a:ext>
            </a:extLst>
          </p:cNvPr>
          <p:cNvSpPr/>
          <p:nvPr/>
        </p:nvSpPr>
        <p:spPr>
          <a:xfrm rot="10800000">
            <a:off x="6106254" y="3041936"/>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CBB6BE0-342C-ABA9-3AD3-53D2C66D6EA9}"/>
              </a:ext>
            </a:extLst>
          </p:cNvPr>
          <p:cNvSpPr/>
          <p:nvPr/>
        </p:nvSpPr>
        <p:spPr>
          <a:xfrm>
            <a:off x="8262783" y="2140296"/>
            <a:ext cx="1037303" cy="2057400"/>
          </a:xfrm>
          <a:prstGeom prst="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F9329360-2B9A-8505-9FFF-DCFBC0643352}"/>
              </a:ext>
            </a:extLst>
          </p:cNvPr>
          <p:cNvSpPr txBox="1"/>
          <p:nvPr/>
        </p:nvSpPr>
        <p:spPr>
          <a:xfrm>
            <a:off x="8273291" y="2990228"/>
            <a:ext cx="153158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Compressed Air</a:t>
            </a:r>
          </a:p>
        </p:txBody>
      </p:sp>
      <p:cxnSp>
        <p:nvCxnSpPr>
          <p:cNvPr id="32" name="Straight Arrow Connector 31">
            <a:extLst>
              <a:ext uri="{FF2B5EF4-FFF2-40B4-BE49-F238E27FC236}">
                <a16:creationId xmlns:a16="http://schemas.microsoft.com/office/drawing/2014/main" id="{5A2FFFF0-2ED0-9CC6-9D7D-9782E0D9B0B5}"/>
              </a:ext>
            </a:extLst>
          </p:cNvPr>
          <p:cNvCxnSpPr>
            <a:cxnSpLocks/>
          </p:cNvCxnSpPr>
          <p:nvPr/>
        </p:nvCxnSpPr>
        <p:spPr>
          <a:xfrm flipV="1">
            <a:off x="1552266" y="3677265"/>
            <a:ext cx="2438401" cy="1351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93CD422-E487-60FE-5FBC-DF4D0B1615A1}"/>
              </a:ext>
            </a:extLst>
          </p:cNvPr>
          <p:cNvCxnSpPr>
            <a:cxnSpLocks/>
          </p:cNvCxnSpPr>
          <p:nvPr/>
        </p:nvCxnSpPr>
        <p:spPr>
          <a:xfrm flipV="1">
            <a:off x="1539974" y="5121378"/>
            <a:ext cx="2125000" cy="1227"/>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33735CC-D2F9-E44C-E5D4-7DC8170F49C0}"/>
              </a:ext>
            </a:extLst>
          </p:cNvPr>
          <p:cNvCxnSpPr>
            <a:cxnSpLocks/>
          </p:cNvCxnSpPr>
          <p:nvPr/>
        </p:nvCxnSpPr>
        <p:spPr>
          <a:xfrm>
            <a:off x="1539972" y="3690782"/>
            <a:ext cx="4921" cy="143674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16BB81DC-348E-6533-4503-DD1FE5984EC2}"/>
              </a:ext>
            </a:extLst>
          </p:cNvPr>
          <p:cNvSpPr/>
          <p:nvPr/>
        </p:nvSpPr>
        <p:spPr>
          <a:xfrm>
            <a:off x="1512281" y="5062691"/>
            <a:ext cx="78659" cy="909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873F38A8-55BF-91E7-BD3D-4B56230AAB23}"/>
              </a:ext>
            </a:extLst>
          </p:cNvPr>
          <p:cNvCxnSpPr>
            <a:cxnSpLocks/>
          </p:cNvCxnSpPr>
          <p:nvPr/>
        </p:nvCxnSpPr>
        <p:spPr>
          <a:xfrm>
            <a:off x="3660052" y="5122603"/>
            <a:ext cx="11066" cy="330612"/>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93A35A71-6709-BE6C-5248-043AB843D299}"/>
              </a:ext>
            </a:extLst>
          </p:cNvPr>
          <p:cNvSpPr/>
          <p:nvPr/>
        </p:nvSpPr>
        <p:spPr>
          <a:xfrm>
            <a:off x="3624721" y="5071881"/>
            <a:ext cx="78659" cy="909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58349116-F4A3-79B3-0CAA-F2A18D60D5EE}"/>
              </a:ext>
            </a:extLst>
          </p:cNvPr>
          <p:cNvSpPr/>
          <p:nvPr/>
        </p:nvSpPr>
        <p:spPr>
          <a:xfrm>
            <a:off x="7789181" y="3061643"/>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Arrow Connector 43">
            <a:extLst>
              <a:ext uri="{FF2B5EF4-FFF2-40B4-BE49-F238E27FC236}">
                <a16:creationId xmlns:a16="http://schemas.microsoft.com/office/drawing/2014/main" id="{45246ECA-F002-EEE8-28CD-D69A76FEABFE}"/>
              </a:ext>
            </a:extLst>
          </p:cNvPr>
          <p:cNvCxnSpPr>
            <a:cxnSpLocks/>
          </p:cNvCxnSpPr>
          <p:nvPr/>
        </p:nvCxnSpPr>
        <p:spPr>
          <a:xfrm>
            <a:off x="6240599" y="3152128"/>
            <a:ext cx="1830031" cy="4917"/>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B84A6A29-FD94-9621-2C98-59826F2F69E5}"/>
              </a:ext>
            </a:extLst>
          </p:cNvPr>
          <p:cNvCxnSpPr>
            <a:cxnSpLocks/>
          </p:cNvCxnSpPr>
          <p:nvPr/>
        </p:nvCxnSpPr>
        <p:spPr>
          <a:xfrm flipH="1">
            <a:off x="7168138" y="2263196"/>
            <a:ext cx="14784" cy="908254"/>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4566E2ED-5A48-3CC7-1F94-54EE9F938EB9}"/>
              </a:ext>
            </a:extLst>
          </p:cNvPr>
          <p:cNvSpPr/>
          <p:nvPr/>
        </p:nvSpPr>
        <p:spPr>
          <a:xfrm>
            <a:off x="7136362" y="3103020"/>
            <a:ext cx="78659" cy="909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094F0755-41F8-F054-8785-0B9E79DF23E3}"/>
              </a:ext>
            </a:extLst>
          </p:cNvPr>
          <p:cNvSpPr/>
          <p:nvPr/>
        </p:nvSpPr>
        <p:spPr>
          <a:xfrm>
            <a:off x="6732056" y="1225990"/>
            <a:ext cx="914400" cy="914400"/>
          </a:xfrm>
          <a:prstGeom prst="ellipse">
            <a:avLst/>
          </a:prstGeom>
          <a:solidFill>
            <a:srgbClr val="E62C2C">
              <a:alpha val="52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B8D7D298-5089-F353-D32F-0B49DDB6F640}"/>
              </a:ext>
            </a:extLst>
          </p:cNvPr>
          <p:cNvSpPr/>
          <p:nvPr/>
        </p:nvSpPr>
        <p:spPr>
          <a:xfrm rot="5400000">
            <a:off x="6951319" y="2268704"/>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9D8B0D23-80CD-676C-5EDA-00B871FADF7C}"/>
              </a:ext>
            </a:extLst>
          </p:cNvPr>
          <p:cNvSpPr txBox="1"/>
          <p:nvPr/>
        </p:nvSpPr>
        <p:spPr>
          <a:xfrm>
            <a:off x="6877491" y="1599302"/>
            <a:ext cx="153158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E-Stop</a:t>
            </a:r>
          </a:p>
        </p:txBody>
      </p:sp>
      <p:sp>
        <p:nvSpPr>
          <p:cNvPr id="3" name="TextBox 2">
            <a:extLst>
              <a:ext uri="{FF2B5EF4-FFF2-40B4-BE49-F238E27FC236}">
                <a16:creationId xmlns:a16="http://schemas.microsoft.com/office/drawing/2014/main" id="{632683EA-A0C4-C59B-4778-D6F62BD4068C}"/>
              </a:ext>
            </a:extLst>
          </p:cNvPr>
          <p:cNvSpPr txBox="1"/>
          <p:nvPr/>
        </p:nvSpPr>
        <p:spPr>
          <a:xfrm>
            <a:off x="6463862" y="1195551"/>
            <a:ext cx="1366344" cy="2036379"/>
          </a:xfrm>
          <a:prstGeom prst="rect">
            <a:avLst/>
          </a:prstGeom>
          <a:noFill/>
          <a:ln w="57150">
            <a:solidFill>
              <a:schemeClr val="bg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cxnSp>
        <p:nvCxnSpPr>
          <p:cNvPr id="54" name="Straight Arrow Connector 53">
            <a:extLst>
              <a:ext uri="{FF2B5EF4-FFF2-40B4-BE49-F238E27FC236}">
                <a16:creationId xmlns:a16="http://schemas.microsoft.com/office/drawing/2014/main" id="{E6F9BE7F-33B0-87F7-BB2C-BC58DC7807E8}"/>
              </a:ext>
            </a:extLst>
          </p:cNvPr>
          <p:cNvCxnSpPr>
            <a:cxnSpLocks/>
          </p:cNvCxnSpPr>
          <p:nvPr/>
        </p:nvCxnSpPr>
        <p:spPr>
          <a:xfrm>
            <a:off x="1533488" y="909753"/>
            <a:ext cx="11453" cy="1586233"/>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E69BB872-B812-0228-57EF-7771D1799893}"/>
              </a:ext>
            </a:extLst>
          </p:cNvPr>
          <p:cNvCxnSpPr>
            <a:cxnSpLocks/>
          </p:cNvCxnSpPr>
          <p:nvPr/>
        </p:nvCxnSpPr>
        <p:spPr>
          <a:xfrm>
            <a:off x="1512149" y="904717"/>
            <a:ext cx="1722933" cy="1279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26552AB4-43BF-492F-CCB3-CC058738DC5B}"/>
              </a:ext>
            </a:extLst>
          </p:cNvPr>
          <p:cNvSpPr/>
          <p:nvPr/>
        </p:nvSpPr>
        <p:spPr>
          <a:xfrm>
            <a:off x="2539175" y="1460161"/>
            <a:ext cx="1449545" cy="9144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ea typeface="Calibri"/>
                <a:cs typeface="Calibri"/>
              </a:rPr>
              <a:t>Pneumatic lock</a:t>
            </a:r>
            <a:endParaRPr lang="en-US" sz="1100">
              <a:solidFill>
                <a:schemeClr val="tx1"/>
              </a:solidFill>
            </a:endParaRPr>
          </a:p>
        </p:txBody>
      </p:sp>
      <p:sp>
        <p:nvSpPr>
          <p:cNvPr id="58" name="Oval 57">
            <a:extLst>
              <a:ext uri="{FF2B5EF4-FFF2-40B4-BE49-F238E27FC236}">
                <a16:creationId xmlns:a16="http://schemas.microsoft.com/office/drawing/2014/main" id="{6C400FA9-0C67-ABB7-7107-996AA8EB069A}"/>
              </a:ext>
            </a:extLst>
          </p:cNvPr>
          <p:cNvSpPr/>
          <p:nvPr/>
        </p:nvSpPr>
        <p:spPr>
          <a:xfrm>
            <a:off x="1494158" y="869002"/>
            <a:ext cx="78659" cy="909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27CF8C0E-77A1-C9C3-2406-BCC9D659E861}"/>
              </a:ext>
            </a:extLst>
          </p:cNvPr>
          <p:cNvSpPr/>
          <p:nvPr/>
        </p:nvSpPr>
        <p:spPr>
          <a:xfrm rot="16200000">
            <a:off x="2980095" y="1137125"/>
            <a:ext cx="471949" cy="2077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Arrow Connector 59">
            <a:extLst>
              <a:ext uri="{FF2B5EF4-FFF2-40B4-BE49-F238E27FC236}">
                <a16:creationId xmlns:a16="http://schemas.microsoft.com/office/drawing/2014/main" id="{6F7CC31C-6067-0E56-BA56-DC9C72256F0E}"/>
              </a:ext>
            </a:extLst>
          </p:cNvPr>
          <p:cNvCxnSpPr>
            <a:cxnSpLocks/>
          </p:cNvCxnSpPr>
          <p:nvPr/>
        </p:nvCxnSpPr>
        <p:spPr>
          <a:xfrm rot="10800000">
            <a:off x="3201317" y="909753"/>
            <a:ext cx="11066" cy="330612"/>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93788F1D-CF2F-B5E9-0357-0D6F1F6B1610}"/>
              </a:ext>
            </a:extLst>
          </p:cNvPr>
          <p:cNvSpPr/>
          <p:nvPr/>
        </p:nvSpPr>
        <p:spPr>
          <a:xfrm>
            <a:off x="3167521" y="865515"/>
            <a:ext cx="78659" cy="909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F37D697C-CE8C-A832-4DC3-5824435FE066}"/>
              </a:ext>
            </a:extLst>
          </p:cNvPr>
          <p:cNvSpPr txBox="1"/>
          <p:nvPr/>
        </p:nvSpPr>
        <p:spPr>
          <a:xfrm>
            <a:off x="2443998" y="1404785"/>
            <a:ext cx="1660795" cy="1058420"/>
          </a:xfrm>
          <a:prstGeom prst="rect">
            <a:avLst/>
          </a:prstGeom>
          <a:noFill/>
          <a:ln w="57150">
            <a:solidFill>
              <a:schemeClr val="bg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103903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500"/>
                                        <p:tgtEl>
                                          <p:spTgt spid="61"/>
                                        </p:tgtEl>
                                      </p:cBhvr>
                                    </p:animEffect>
                                  </p:childTnLst>
                                </p:cTn>
                              </p:par>
                              <p:par>
                                <p:cTn id="13" presetID="10" presetClass="exit" presetSubtype="0" fill="hold" grpId="1"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5E36C5-9359-B007-3B18-3B34BED6A0B6}"/>
              </a:ext>
            </a:extLst>
          </p:cNvPr>
          <p:cNvSpPr>
            <a:spLocks noGrp="1"/>
          </p:cNvSpPr>
          <p:nvPr>
            <p:ph sz="half" idx="2"/>
          </p:nvPr>
        </p:nvSpPr>
        <p:spPr>
          <a:xfrm>
            <a:off x="4274372" y="2244472"/>
            <a:ext cx="6356311" cy="2588418"/>
          </a:xfrm>
        </p:spPr>
        <p:txBody>
          <a:bodyPr vert="horz" lIns="0" tIns="0" rIns="0" bIns="0" rtlCol="0" anchor="t">
            <a:noAutofit/>
          </a:bodyPr>
          <a:lstStyle/>
          <a:p>
            <a:pPr marL="0" indent="0">
              <a:buNone/>
            </a:pPr>
            <a:r>
              <a:rPr lang="en-US">
                <a:latin typeface="Arial   "/>
                <a:cs typeface="Arial"/>
              </a:rPr>
              <a:t>The objective of this project is to redesign the existing bearing press to press bearings of various sizes onto shafts, while ensuring ease of manipulation and user safety.</a:t>
            </a:r>
            <a:endParaRPr lang="en-US">
              <a:latin typeface="Arial   "/>
            </a:endParaRPr>
          </a:p>
        </p:txBody>
      </p:sp>
      <p:sp>
        <p:nvSpPr>
          <p:cNvPr id="4" name="Footer Placeholder 3">
            <a:extLst>
              <a:ext uri="{FF2B5EF4-FFF2-40B4-BE49-F238E27FC236}">
                <a16:creationId xmlns:a16="http://schemas.microsoft.com/office/drawing/2014/main" id="{4BF6C1C0-3573-2F2B-31E5-40F333107B54}"/>
              </a:ext>
            </a:extLst>
          </p:cNvPr>
          <p:cNvSpPr>
            <a:spLocks noGrp="1"/>
          </p:cNvSpPr>
          <p:nvPr>
            <p:ph type="ftr" sz="quarter" idx="11"/>
          </p:nvPr>
        </p:nvSpPr>
        <p:spPr/>
        <p:txBody>
          <a:bodyPr/>
          <a:lstStyle/>
          <a:p>
            <a:r>
              <a:rPr lang="en-US">
                <a:cs typeface="Calibri"/>
              </a:rPr>
              <a:t>Cassie Bentley</a:t>
            </a:r>
          </a:p>
        </p:txBody>
      </p:sp>
      <p:sp>
        <p:nvSpPr>
          <p:cNvPr id="5" name="Slide Number Placeholder 4">
            <a:extLst>
              <a:ext uri="{FF2B5EF4-FFF2-40B4-BE49-F238E27FC236}">
                <a16:creationId xmlns:a16="http://schemas.microsoft.com/office/drawing/2014/main" id="{D4FE10CD-BD1F-DEF1-5780-9ACB9E626626}"/>
              </a:ext>
            </a:extLst>
          </p:cNvPr>
          <p:cNvSpPr>
            <a:spLocks noGrp="1"/>
          </p:cNvSpPr>
          <p:nvPr>
            <p:ph type="sldNum" sz="quarter" idx="12"/>
          </p:nvPr>
        </p:nvSpPr>
        <p:spPr/>
        <p:txBody>
          <a:bodyPr/>
          <a:lstStyle/>
          <a:p>
            <a:fld id="{A5AEF524-62EC-C340-82A1-9F47B6C43E55}" type="slidenum">
              <a:rPr lang="en-US" smtClean="0"/>
              <a:t>5</a:t>
            </a:fld>
            <a:endParaRPr lang="en-US"/>
          </a:p>
        </p:txBody>
      </p:sp>
      <p:sp>
        <p:nvSpPr>
          <p:cNvPr id="10" name="Title 5">
            <a:extLst>
              <a:ext uri="{FF2B5EF4-FFF2-40B4-BE49-F238E27FC236}">
                <a16:creationId xmlns:a16="http://schemas.microsoft.com/office/drawing/2014/main" id="{6ABFED20-A7F1-71AF-39EC-AC18130FD7C3}"/>
              </a:ext>
            </a:extLst>
          </p:cNvPr>
          <p:cNvSpPr txBox="1">
            <a:spLocks/>
          </p:cNvSpPr>
          <p:nvPr/>
        </p:nvSpPr>
        <p:spPr>
          <a:xfrm>
            <a:off x="533400" y="72887"/>
            <a:ext cx="9601200" cy="688607"/>
          </a:xfrm>
          <a:prstGeom prst="rect">
            <a:avLst/>
          </a:prstGeom>
          <a:ln>
            <a:solidFill>
              <a:schemeClr val="bg1"/>
            </a:solidFill>
          </a:ln>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t>Objective</a:t>
            </a:r>
          </a:p>
        </p:txBody>
      </p:sp>
      <p:pic>
        <p:nvPicPr>
          <p:cNvPr id="8" name="Picture 7">
            <a:extLst>
              <a:ext uri="{FF2B5EF4-FFF2-40B4-BE49-F238E27FC236}">
                <a16:creationId xmlns:a16="http://schemas.microsoft.com/office/drawing/2014/main" id="{4CB92F8A-B093-8831-7E75-7953817A7FC3}"/>
              </a:ext>
            </a:extLst>
          </p:cNvPr>
          <p:cNvPicPr>
            <a:picLocks noChangeAspect="1"/>
          </p:cNvPicPr>
          <p:nvPr/>
        </p:nvPicPr>
        <p:blipFill>
          <a:blip r:embed="rId2"/>
          <a:stretch>
            <a:fillRect/>
          </a:stretch>
        </p:blipFill>
        <p:spPr>
          <a:xfrm>
            <a:off x="749687" y="1414071"/>
            <a:ext cx="3086660" cy="3971981"/>
          </a:xfrm>
          <a:prstGeom prst="rect">
            <a:avLst/>
          </a:prstGeom>
          <a:ln>
            <a:solidFill>
              <a:schemeClr val="bg1"/>
            </a:solidFill>
          </a:ln>
        </p:spPr>
      </p:pic>
    </p:spTree>
    <p:extLst>
      <p:ext uri="{BB962C8B-B14F-4D97-AF65-F5344CB8AC3E}">
        <p14:creationId xmlns:p14="http://schemas.microsoft.com/office/powerpoint/2010/main" val="21988354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1042865-450D-14AC-BE80-30E773A030E5}"/>
              </a:ext>
            </a:extLst>
          </p:cNvPr>
          <p:cNvSpPr>
            <a:spLocks noGrp="1"/>
          </p:cNvSpPr>
          <p:nvPr>
            <p:ph type="ftr" sz="quarter" idx="11"/>
          </p:nvPr>
        </p:nvSpPr>
        <p:spPr/>
        <p:txBody>
          <a:bodyPr/>
          <a:lstStyle/>
          <a:p>
            <a:r>
              <a:rPr lang="en-US">
                <a:cs typeface="Calibri"/>
              </a:rPr>
              <a:t>Colby Gullo</a:t>
            </a:r>
            <a:endParaRPr lang="en-US"/>
          </a:p>
        </p:txBody>
      </p:sp>
      <p:sp>
        <p:nvSpPr>
          <p:cNvPr id="5" name="Slide Number Placeholder 4">
            <a:extLst>
              <a:ext uri="{FF2B5EF4-FFF2-40B4-BE49-F238E27FC236}">
                <a16:creationId xmlns:a16="http://schemas.microsoft.com/office/drawing/2014/main" id="{031EFD30-3255-A499-664C-6C95A9650BAE}"/>
              </a:ext>
            </a:extLst>
          </p:cNvPr>
          <p:cNvSpPr>
            <a:spLocks noGrp="1"/>
          </p:cNvSpPr>
          <p:nvPr>
            <p:ph type="sldNum" sz="quarter" idx="12"/>
          </p:nvPr>
        </p:nvSpPr>
        <p:spPr/>
        <p:txBody>
          <a:bodyPr/>
          <a:lstStyle/>
          <a:p>
            <a:fld id="{A5AEF524-62EC-C340-82A1-9F47B6C43E55}" type="slidenum">
              <a:rPr lang="en-US" smtClean="0"/>
              <a:t>50</a:t>
            </a:fld>
            <a:endParaRPr lang="en-US"/>
          </a:p>
        </p:txBody>
      </p:sp>
      <p:sp>
        <p:nvSpPr>
          <p:cNvPr id="10" name="Title 5">
            <a:extLst>
              <a:ext uri="{FF2B5EF4-FFF2-40B4-BE49-F238E27FC236}">
                <a16:creationId xmlns:a16="http://schemas.microsoft.com/office/drawing/2014/main" id="{2E4C8357-C498-A11C-8C51-B0C06A247D5B}"/>
              </a:ext>
            </a:extLst>
          </p:cNvPr>
          <p:cNvSpPr>
            <a:spLocks noGrp="1"/>
          </p:cNvSpPr>
          <p:nvPr>
            <p:ph type="title"/>
          </p:nvPr>
        </p:nvSpPr>
        <p:spPr>
          <a:xfrm>
            <a:off x="314794" y="72887"/>
            <a:ext cx="9301396" cy="688607"/>
          </a:xfrm>
          <a:ln>
            <a:solidFill>
              <a:schemeClr val="bg1"/>
            </a:solidFill>
          </a:ln>
        </p:spPr>
        <p:txBody>
          <a:bodyPr/>
          <a:lstStyle/>
          <a:p>
            <a:r>
              <a:rPr lang="en-US">
                <a:solidFill>
                  <a:srgbClr val="EE7624"/>
                </a:solidFill>
                <a:ea typeface="+mj-lt"/>
                <a:cs typeface="+mj-lt"/>
              </a:rPr>
              <a:t>Budget</a:t>
            </a:r>
            <a:endParaRPr lang="en-US"/>
          </a:p>
        </p:txBody>
      </p:sp>
      <p:graphicFrame>
        <p:nvGraphicFramePr>
          <p:cNvPr id="12" name="Chart 11">
            <a:extLst>
              <a:ext uri="{FF2B5EF4-FFF2-40B4-BE49-F238E27FC236}">
                <a16:creationId xmlns:a16="http://schemas.microsoft.com/office/drawing/2014/main" id="{ED314088-8131-BD00-12F2-A526C3C55D47}"/>
              </a:ext>
            </a:extLst>
          </p:cNvPr>
          <p:cNvGraphicFramePr/>
          <p:nvPr>
            <p:extLst>
              <p:ext uri="{D42A27DB-BD31-4B8C-83A1-F6EECF244321}">
                <p14:modId xmlns:p14="http://schemas.microsoft.com/office/powerpoint/2010/main" val="653769321"/>
              </p:ext>
            </p:extLst>
          </p:nvPr>
        </p:nvGraphicFramePr>
        <p:xfrm>
          <a:off x="1262374" y="719666"/>
          <a:ext cx="8128000"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206666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1042865-450D-14AC-BE80-30E773A030E5}"/>
              </a:ext>
            </a:extLst>
          </p:cNvPr>
          <p:cNvSpPr>
            <a:spLocks noGrp="1"/>
          </p:cNvSpPr>
          <p:nvPr>
            <p:ph type="ftr" sz="quarter" idx="11"/>
          </p:nvPr>
        </p:nvSpPr>
        <p:spPr/>
        <p:txBody>
          <a:bodyPr/>
          <a:lstStyle/>
          <a:p>
            <a:r>
              <a:rPr lang="en-US">
                <a:cs typeface="Calibri"/>
              </a:rPr>
              <a:t>Colby Gullo</a:t>
            </a:r>
            <a:endParaRPr lang="en-US"/>
          </a:p>
        </p:txBody>
      </p:sp>
      <p:sp>
        <p:nvSpPr>
          <p:cNvPr id="5" name="Slide Number Placeholder 4">
            <a:extLst>
              <a:ext uri="{FF2B5EF4-FFF2-40B4-BE49-F238E27FC236}">
                <a16:creationId xmlns:a16="http://schemas.microsoft.com/office/drawing/2014/main" id="{031EFD30-3255-A499-664C-6C95A9650BAE}"/>
              </a:ext>
            </a:extLst>
          </p:cNvPr>
          <p:cNvSpPr>
            <a:spLocks noGrp="1"/>
          </p:cNvSpPr>
          <p:nvPr>
            <p:ph type="sldNum" sz="quarter" idx="12"/>
          </p:nvPr>
        </p:nvSpPr>
        <p:spPr/>
        <p:txBody>
          <a:bodyPr/>
          <a:lstStyle/>
          <a:p>
            <a:fld id="{A5AEF524-62EC-C340-82A1-9F47B6C43E55}" type="slidenum">
              <a:rPr lang="en-US" smtClean="0"/>
              <a:t>51</a:t>
            </a:fld>
            <a:endParaRPr lang="en-US"/>
          </a:p>
        </p:txBody>
      </p:sp>
      <p:sp>
        <p:nvSpPr>
          <p:cNvPr id="10" name="Title 5">
            <a:extLst>
              <a:ext uri="{FF2B5EF4-FFF2-40B4-BE49-F238E27FC236}">
                <a16:creationId xmlns:a16="http://schemas.microsoft.com/office/drawing/2014/main" id="{2E4C8357-C498-A11C-8C51-B0C06A247D5B}"/>
              </a:ext>
            </a:extLst>
          </p:cNvPr>
          <p:cNvSpPr>
            <a:spLocks noGrp="1"/>
          </p:cNvSpPr>
          <p:nvPr>
            <p:ph type="title"/>
          </p:nvPr>
        </p:nvSpPr>
        <p:spPr>
          <a:xfrm>
            <a:off x="314794" y="72887"/>
            <a:ext cx="9301396" cy="688607"/>
          </a:xfrm>
          <a:ln>
            <a:solidFill>
              <a:schemeClr val="bg1"/>
            </a:solidFill>
          </a:ln>
        </p:spPr>
        <p:txBody>
          <a:bodyPr/>
          <a:lstStyle/>
          <a:p>
            <a:r>
              <a:rPr lang="en-US">
                <a:solidFill>
                  <a:srgbClr val="EE7624"/>
                </a:solidFill>
                <a:ea typeface="+mj-lt"/>
                <a:cs typeface="+mj-lt"/>
              </a:rPr>
              <a:t>Future Work</a:t>
            </a:r>
            <a:endParaRPr lang="en-US"/>
          </a:p>
        </p:txBody>
      </p:sp>
      <p:graphicFrame>
        <p:nvGraphicFramePr>
          <p:cNvPr id="6" name="Diagram 5">
            <a:extLst>
              <a:ext uri="{FF2B5EF4-FFF2-40B4-BE49-F238E27FC236}">
                <a16:creationId xmlns:a16="http://schemas.microsoft.com/office/drawing/2014/main" id="{C1EB6F36-0408-0ACB-321A-DC9C1958DFBB}"/>
              </a:ext>
            </a:extLst>
          </p:cNvPr>
          <p:cNvGraphicFramePr/>
          <p:nvPr>
            <p:extLst>
              <p:ext uri="{D42A27DB-BD31-4B8C-83A1-F6EECF244321}">
                <p14:modId xmlns:p14="http://schemas.microsoft.com/office/powerpoint/2010/main" val="2561172628"/>
              </p:ext>
            </p:extLst>
          </p:nvPr>
        </p:nvGraphicFramePr>
        <p:xfrm>
          <a:off x="943131" y="69955"/>
          <a:ext cx="8538146" cy="68804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3" name="Graphic 302" descr="Welder male with solid fill">
            <a:extLst>
              <a:ext uri="{FF2B5EF4-FFF2-40B4-BE49-F238E27FC236}">
                <a16:creationId xmlns:a16="http://schemas.microsoft.com/office/drawing/2014/main" id="{71C291DC-75FE-7115-04EE-FA2F5CAEDF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31703" y="1968924"/>
            <a:ext cx="1108022" cy="1095531"/>
          </a:xfrm>
          <a:prstGeom prst="rect">
            <a:avLst/>
          </a:prstGeom>
        </p:spPr>
      </p:pic>
      <p:pic>
        <p:nvPicPr>
          <p:cNvPr id="332" name="Graphic 331" descr="Clipboard Checked with solid fill">
            <a:extLst>
              <a:ext uri="{FF2B5EF4-FFF2-40B4-BE49-F238E27FC236}">
                <a16:creationId xmlns:a16="http://schemas.microsoft.com/office/drawing/2014/main" id="{19648C11-384D-C8FB-34A4-FD580BE46F0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04373" y="1967538"/>
            <a:ext cx="1049311" cy="1049311"/>
          </a:xfrm>
          <a:prstGeom prst="rect">
            <a:avLst/>
          </a:prstGeom>
        </p:spPr>
      </p:pic>
      <p:pic>
        <p:nvPicPr>
          <p:cNvPr id="349" name="Graphic 348" descr="Truck with solid fill">
            <a:extLst>
              <a:ext uri="{FF2B5EF4-FFF2-40B4-BE49-F238E27FC236}">
                <a16:creationId xmlns:a16="http://schemas.microsoft.com/office/drawing/2014/main" id="{1B67680F-D1EF-0564-E22E-AAA47B5BDD2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313187" y="1964988"/>
            <a:ext cx="1361605" cy="1342868"/>
          </a:xfrm>
          <a:prstGeom prst="rect">
            <a:avLst/>
          </a:prstGeom>
        </p:spPr>
      </p:pic>
    </p:spTree>
    <p:extLst>
      <p:ext uri="{BB962C8B-B14F-4D97-AF65-F5344CB8AC3E}">
        <p14:creationId xmlns:p14="http://schemas.microsoft.com/office/powerpoint/2010/main" val="40169522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1042865-450D-14AC-BE80-30E773A030E5}"/>
              </a:ext>
            </a:extLst>
          </p:cNvPr>
          <p:cNvSpPr>
            <a:spLocks noGrp="1"/>
          </p:cNvSpPr>
          <p:nvPr>
            <p:ph type="ftr" sz="quarter" idx="11"/>
          </p:nvPr>
        </p:nvSpPr>
        <p:spPr/>
        <p:txBody>
          <a:bodyPr/>
          <a:lstStyle/>
          <a:p>
            <a:r>
              <a:rPr lang="en-US">
                <a:cs typeface="Calibri"/>
              </a:rPr>
              <a:t>Colby Gullo</a:t>
            </a:r>
            <a:endParaRPr lang="en-US"/>
          </a:p>
        </p:txBody>
      </p:sp>
      <p:sp>
        <p:nvSpPr>
          <p:cNvPr id="5" name="Slide Number Placeholder 4">
            <a:extLst>
              <a:ext uri="{FF2B5EF4-FFF2-40B4-BE49-F238E27FC236}">
                <a16:creationId xmlns:a16="http://schemas.microsoft.com/office/drawing/2014/main" id="{031EFD30-3255-A499-664C-6C95A9650BAE}"/>
              </a:ext>
            </a:extLst>
          </p:cNvPr>
          <p:cNvSpPr>
            <a:spLocks noGrp="1"/>
          </p:cNvSpPr>
          <p:nvPr>
            <p:ph type="sldNum" sz="quarter" idx="12"/>
          </p:nvPr>
        </p:nvSpPr>
        <p:spPr/>
        <p:txBody>
          <a:bodyPr/>
          <a:lstStyle/>
          <a:p>
            <a:fld id="{A5AEF524-62EC-C340-82A1-9F47B6C43E55}" type="slidenum">
              <a:rPr lang="en-US" smtClean="0"/>
              <a:t>52</a:t>
            </a:fld>
            <a:endParaRPr lang="en-US"/>
          </a:p>
        </p:txBody>
      </p:sp>
      <p:sp>
        <p:nvSpPr>
          <p:cNvPr id="10" name="Title 5">
            <a:extLst>
              <a:ext uri="{FF2B5EF4-FFF2-40B4-BE49-F238E27FC236}">
                <a16:creationId xmlns:a16="http://schemas.microsoft.com/office/drawing/2014/main" id="{2E4C8357-C498-A11C-8C51-B0C06A247D5B}"/>
              </a:ext>
            </a:extLst>
          </p:cNvPr>
          <p:cNvSpPr>
            <a:spLocks noGrp="1"/>
          </p:cNvSpPr>
          <p:nvPr>
            <p:ph type="title"/>
          </p:nvPr>
        </p:nvSpPr>
        <p:spPr>
          <a:xfrm>
            <a:off x="314794" y="72887"/>
            <a:ext cx="9301396" cy="688607"/>
          </a:xfrm>
          <a:ln>
            <a:solidFill>
              <a:schemeClr val="bg1"/>
            </a:solidFill>
          </a:ln>
        </p:spPr>
        <p:txBody>
          <a:bodyPr/>
          <a:lstStyle/>
          <a:p>
            <a:r>
              <a:rPr lang="en-US">
                <a:solidFill>
                  <a:srgbClr val="EE7624"/>
                </a:solidFill>
                <a:ea typeface="+mj-lt"/>
                <a:cs typeface="+mj-lt"/>
              </a:rPr>
              <a:t>Project Recap</a:t>
            </a:r>
            <a:endParaRPr lang="en-US"/>
          </a:p>
        </p:txBody>
      </p:sp>
      <p:sp>
        <p:nvSpPr>
          <p:cNvPr id="55" name="TextBox 54">
            <a:extLst>
              <a:ext uri="{FF2B5EF4-FFF2-40B4-BE49-F238E27FC236}">
                <a16:creationId xmlns:a16="http://schemas.microsoft.com/office/drawing/2014/main" id="{B58C3DC0-BCF2-E533-363E-46FAC974BA38}"/>
              </a:ext>
            </a:extLst>
          </p:cNvPr>
          <p:cNvSpPr txBox="1"/>
          <p:nvPr/>
        </p:nvSpPr>
        <p:spPr>
          <a:xfrm>
            <a:off x="1943510" y="2580804"/>
            <a:ext cx="1635125" cy="369332"/>
          </a:xfrm>
          <a:prstGeom prst="rect">
            <a:avLst/>
          </a:prstGeom>
          <a:noFill/>
        </p:spPr>
        <p:txBody>
          <a:bodyPr wrap="square" rtlCol="0">
            <a:spAutoFit/>
          </a:bodyPr>
          <a:lstStyle/>
          <a:p>
            <a:pPr algn="ctr"/>
            <a:r>
              <a:rPr lang="en-US"/>
              <a:t>SIZE</a:t>
            </a:r>
          </a:p>
        </p:txBody>
      </p:sp>
      <p:sp>
        <p:nvSpPr>
          <p:cNvPr id="57" name="TextBox 56">
            <a:extLst>
              <a:ext uri="{FF2B5EF4-FFF2-40B4-BE49-F238E27FC236}">
                <a16:creationId xmlns:a16="http://schemas.microsoft.com/office/drawing/2014/main" id="{43C93C58-F028-BC25-1A8A-9767E940E291}"/>
              </a:ext>
            </a:extLst>
          </p:cNvPr>
          <p:cNvSpPr txBox="1"/>
          <p:nvPr/>
        </p:nvSpPr>
        <p:spPr>
          <a:xfrm>
            <a:off x="4659723" y="2580804"/>
            <a:ext cx="1635125" cy="369332"/>
          </a:xfrm>
          <a:prstGeom prst="rect">
            <a:avLst/>
          </a:prstGeom>
          <a:noFill/>
        </p:spPr>
        <p:txBody>
          <a:bodyPr wrap="square" rtlCol="0">
            <a:spAutoFit/>
          </a:bodyPr>
          <a:lstStyle/>
          <a:p>
            <a:pPr algn="ctr"/>
            <a:r>
              <a:rPr lang="en-US"/>
              <a:t>PRESSURE</a:t>
            </a:r>
          </a:p>
        </p:txBody>
      </p:sp>
      <p:sp>
        <p:nvSpPr>
          <p:cNvPr id="59" name="TextBox 58">
            <a:extLst>
              <a:ext uri="{FF2B5EF4-FFF2-40B4-BE49-F238E27FC236}">
                <a16:creationId xmlns:a16="http://schemas.microsoft.com/office/drawing/2014/main" id="{BD10AAF5-0453-D7AD-EF26-BC113A7C951D}"/>
              </a:ext>
            </a:extLst>
          </p:cNvPr>
          <p:cNvSpPr txBox="1"/>
          <p:nvPr/>
        </p:nvSpPr>
        <p:spPr>
          <a:xfrm>
            <a:off x="7375935" y="2580804"/>
            <a:ext cx="1635125" cy="369332"/>
          </a:xfrm>
          <a:prstGeom prst="rect">
            <a:avLst/>
          </a:prstGeom>
          <a:noFill/>
        </p:spPr>
        <p:txBody>
          <a:bodyPr wrap="square" rtlCol="0">
            <a:spAutoFit/>
          </a:bodyPr>
          <a:lstStyle/>
          <a:p>
            <a:pPr algn="ctr"/>
            <a:r>
              <a:rPr lang="en-US"/>
              <a:t>SAFETY</a:t>
            </a:r>
          </a:p>
        </p:txBody>
      </p:sp>
      <p:pic>
        <p:nvPicPr>
          <p:cNvPr id="61" name="Graphic 60" descr="Alterations &amp; Tailoring with solid fill">
            <a:extLst>
              <a:ext uri="{FF2B5EF4-FFF2-40B4-BE49-F238E27FC236}">
                <a16:creationId xmlns:a16="http://schemas.microsoft.com/office/drawing/2014/main" id="{F20B996E-4B1D-6B41-FB88-7B5DA9F07E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56273" y="1929222"/>
            <a:ext cx="609600" cy="609600"/>
          </a:xfrm>
          <a:prstGeom prst="rect">
            <a:avLst/>
          </a:prstGeom>
        </p:spPr>
      </p:pic>
      <p:pic>
        <p:nvPicPr>
          <p:cNvPr id="63" name="Graphic 62" descr="Speedometer Middle with solid fill">
            <a:extLst>
              <a:ext uri="{FF2B5EF4-FFF2-40B4-BE49-F238E27FC236}">
                <a16:creationId xmlns:a16="http://schemas.microsoft.com/office/drawing/2014/main" id="{EC56A003-9D74-E4AF-5EA6-26F2123A1DD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170898" y="1929222"/>
            <a:ext cx="614363" cy="609600"/>
          </a:xfrm>
          <a:prstGeom prst="rect">
            <a:avLst/>
          </a:prstGeom>
        </p:spPr>
      </p:pic>
      <p:pic>
        <p:nvPicPr>
          <p:cNvPr id="257" name="Graphic 256" descr="Construction worker male with solid fill">
            <a:extLst>
              <a:ext uri="{FF2B5EF4-FFF2-40B4-BE49-F238E27FC236}">
                <a16:creationId xmlns:a16="http://schemas.microsoft.com/office/drawing/2014/main" id="{555019AE-30E0-3813-AD95-9426938A2EE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90285" y="1929222"/>
            <a:ext cx="609600" cy="609600"/>
          </a:xfrm>
          <a:prstGeom prst="rect">
            <a:avLst/>
          </a:prstGeom>
        </p:spPr>
      </p:pic>
      <p:pic>
        <p:nvPicPr>
          <p:cNvPr id="259" name="Graphic 258" descr="Checkmark with solid fill">
            <a:extLst>
              <a:ext uri="{FF2B5EF4-FFF2-40B4-BE49-F238E27FC236}">
                <a16:creationId xmlns:a16="http://schemas.microsoft.com/office/drawing/2014/main" id="{796F23CB-6641-DAEA-1EE1-F99147043A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08687" y="2080752"/>
            <a:ext cx="318321" cy="306030"/>
          </a:xfrm>
          <a:prstGeom prst="rect">
            <a:avLst/>
          </a:prstGeom>
        </p:spPr>
      </p:pic>
      <p:pic>
        <p:nvPicPr>
          <p:cNvPr id="2" name="Graphic 1" descr="Checkmark with solid fill">
            <a:extLst>
              <a:ext uri="{FF2B5EF4-FFF2-40B4-BE49-F238E27FC236}">
                <a16:creationId xmlns:a16="http://schemas.microsoft.com/office/drawing/2014/main" id="{990329B5-A185-36C8-AC03-1E71F0B0838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49428" y="2080752"/>
            <a:ext cx="318321" cy="306030"/>
          </a:xfrm>
          <a:prstGeom prst="rect">
            <a:avLst/>
          </a:prstGeom>
        </p:spPr>
      </p:pic>
      <p:pic>
        <p:nvPicPr>
          <p:cNvPr id="3" name="Graphic 2" descr="Checkmark with solid fill">
            <a:extLst>
              <a:ext uri="{FF2B5EF4-FFF2-40B4-BE49-F238E27FC236}">
                <a16:creationId xmlns:a16="http://schemas.microsoft.com/office/drawing/2014/main" id="{A5058599-BA1F-E03F-E4A5-AF4ACB864E7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70057" y="2080752"/>
            <a:ext cx="318321" cy="306030"/>
          </a:xfrm>
          <a:prstGeom prst="rect">
            <a:avLst/>
          </a:prstGeom>
        </p:spPr>
      </p:pic>
      <p:sp>
        <p:nvSpPr>
          <p:cNvPr id="7" name="Footer Placeholder 2">
            <a:extLst>
              <a:ext uri="{FF2B5EF4-FFF2-40B4-BE49-F238E27FC236}">
                <a16:creationId xmlns:a16="http://schemas.microsoft.com/office/drawing/2014/main" id="{A5EDBC72-659B-1005-B8D3-8C64196144A8}"/>
              </a:ext>
            </a:extLst>
          </p:cNvPr>
          <p:cNvSpPr txBox="1">
            <a:spLocks/>
          </p:cNvSpPr>
          <p:nvPr/>
        </p:nvSpPr>
        <p:spPr>
          <a:xfrm>
            <a:off x="1134397" y="8767179"/>
            <a:ext cx="3703313" cy="8996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Cassie Bentley</a:t>
            </a:r>
          </a:p>
        </p:txBody>
      </p:sp>
      <p:sp>
        <p:nvSpPr>
          <p:cNvPr id="9" name="Slide Number Placeholder 3">
            <a:extLst>
              <a:ext uri="{FF2B5EF4-FFF2-40B4-BE49-F238E27FC236}">
                <a16:creationId xmlns:a16="http://schemas.microsoft.com/office/drawing/2014/main" id="{5E0FD248-5868-D361-2146-15AD5CE5C30C}"/>
              </a:ext>
            </a:extLst>
          </p:cNvPr>
          <p:cNvSpPr txBox="1">
            <a:spLocks/>
          </p:cNvSpPr>
          <p:nvPr/>
        </p:nvSpPr>
        <p:spPr>
          <a:xfrm>
            <a:off x="5088433" y="8767179"/>
            <a:ext cx="633198" cy="8996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smtClean="0"/>
              <a:pPr/>
              <a:t>52</a:t>
            </a:fld>
            <a:endParaRPr lang="en-US"/>
          </a:p>
        </p:txBody>
      </p:sp>
      <p:sp>
        <p:nvSpPr>
          <p:cNvPr id="12" name="Rectangle: Rounded Corners 11">
            <a:extLst>
              <a:ext uri="{FF2B5EF4-FFF2-40B4-BE49-F238E27FC236}">
                <a16:creationId xmlns:a16="http://schemas.microsoft.com/office/drawing/2014/main" id="{98285D57-1DC5-7ABC-C757-73B245AADDBB}"/>
              </a:ext>
            </a:extLst>
          </p:cNvPr>
          <p:cNvSpPr/>
          <p:nvPr/>
        </p:nvSpPr>
        <p:spPr>
          <a:xfrm>
            <a:off x="315911" y="4706151"/>
            <a:ext cx="1590031" cy="1265178"/>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cs typeface="Calibri"/>
              </a:rPr>
              <a:t>Height</a:t>
            </a:r>
          </a:p>
          <a:p>
            <a:pPr algn="ctr"/>
            <a:r>
              <a:rPr lang="en-US" b="1">
                <a:solidFill>
                  <a:schemeClr val="tx1"/>
                </a:solidFill>
                <a:ea typeface="Calibri"/>
                <a:cs typeface="Calibri"/>
              </a:rPr>
              <a:t>Adjustability</a:t>
            </a:r>
          </a:p>
        </p:txBody>
      </p:sp>
      <p:sp>
        <p:nvSpPr>
          <p:cNvPr id="14" name="Rectangle: Rounded Corners 13">
            <a:extLst>
              <a:ext uri="{FF2B5EF4-FFF2-40B4-BE49-F238E27FC236}">
                <a16:creationId xmlns:a16="http://schemas.microsoft.com/office/drawing/2014/main" id="{9AFA9FBE-41EB-B063-C3C4-FACFAE0218FF}"/>
              </a:ext>
            </a:extLst>
          </p:cNvPr>
          <p:cNvSpPr/>
          <p:nvPr/>
        </p:nvSpPr>
        <p:spPr>
          <a:xfrm>
            <a:off x="2425091" y="4705233"/>
            <a:ext cx="1588826" cy="1266535"/>
          </a:xfrm>
          <a:prstGeom prst="roundRect">
            <a:avLst/>
          </a:prstGeom>
          <a:solidFill>
            <a:schemeClr val="bg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cs typeface="Calibri"/>
              </a:rPr>
              <a:t>Press Bearing On Shaft Stud</a:t>
            </a:r>
          </a:p>
        </p:txBody>
      </p:sp>
      <p:sp>
        <p:nvSpPr>
          <p:cNvPr id="16" name="Rectangle: Rounded Corners 15">
            <a:extLst>
              <a:ext uri="{FF2B5EF4-FFF2-40B4-BE49-F238E27FC236}">
                <a16:creationId xmlns:a16="http://schemas.microsoft.com/office/drawing/2014/main" id="{FFA701BD-EE69-198C-116F-1A371A63A5A6}"/>
              </a:ext>
            </a:extLst>
          </p:cNvPr>
          <p:cNvSpPr/>
          <p:nvPr/>
        </p:nvSpPr>
        <p:spPr>
          <a:xfrm>
            <a:off x="4535283" y="4711185"/>
            <a:ext cx="1586284" cy="1269023"/>
          </a:xfrm>
          <a:prstGeom prst="roundRect">
            <a:avLst/>
          </a:prstGeom>
          <a:solidFill>
            <a:schemeClr val="bg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cs typeface="Calibri"/>
              </a:rPr>
              <a:t>Ensure Safety Of User</a:t>
            </a:r>
            <a:endParaRPr lang="en-US" b="1">
              <a:solidFill>
                <a:schemeClr val="tx1"/>
              </a:solidFill>
            </a:endParaRPr>
          </a:p>
        </p:txBody>
      </p:sp>
      <p:sp>
        <p:nvSpPr>
          <p:cNvPr id="18" name="Rectangle: Rounded Corners 17">
            <a:extLst>
              <a:ext uri="{FF2B5EF4-FFF2-40B4-BE49-F238E27FC236}">
                <a16:creationId xmlns:a16="http://schemas.microsoft.com/office/drawing/2014/main" id="{9D9107CE-45CF-A577-5A4E-465672827DA8}"/>
              </a:ext>
            </a:extLst>
          </p:cNvPr>
          <p:cNvSpPr/>
          <p:nvPr/>
        </p:nvSpPr>
        <p:spPr>
          <a:xfrm>
            <a:off x="6648770" y="4714258"/>
            <a:ext cx="1593106" cy="1266413"/>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cs typeface="Calibri"/>
              </a:rPr>
              <a:t>Allow User Ease Of Usage</a:t>
            </a:r>
          </a:p>
        </p:txBody>
      </p:sp>
      <p:sp>
        <p:nvSpPr>
          <p:cNvPr id="20" name="Rectangle: Rounded Corners 19">
            <a:extLst>
              <a:ext uri="{FF2B5EF4-FFF2-40B4-BE49-F238E27FC236}">
                <a16:creationId xmlns:a16="http://schemas.microsoft.com/office/drawing/2014/main" id="{372ED985-4094-1C33-60A9-D3FDCF42A13F}"/>
              </a:ext>
            </a:extLst>
          </p:cNvPr>
          <p:cNvSpPr/>
          <p:nvPr/>
        </p:nvSpPr>
        <p:spPr>
          <a:xfrm>
            <a:off x="8805067" y="4735440"/>
            <a:ext cx="1586235" cy="1272251"/>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cs typeface="Calibri"/>
              </a:rPr>
              <a:t>Optimize Cost</a:t>
            </a:r>
            <a:r>
              <a:rPr lang="en-US" b="1">
                <a:solidFill>
                  <a:srgbClr val="FFFFFF"/>
                </a:solidFill>
                <a:cs typeface="Calibri"/>
              </a:rPr>
              <a:t> </a:t>
            </a:r>
            <a:endParaRPr lang="en-US">
              <a:solidFill>
                <a:srgbClr val="FFFFFF"/>
              </a:solidFill>
              <a:cs typeface="Calibri"/>
            </a:endParaRPr>
          </a:p>
        </p:txBody>
      </p:sp>
      <p:pic>
        <p:nvPicPr>
          <p:cNvPr id="22" name="Graphic 21" descr="Construction worker male with solid fill">
            <a:extLst>
              <a:ext uri="{FF2B5EF4-FFF2-40B4-BE49-F238E27FC236}">
                <a16:creationId xmlns:a16="http://schemas.microsoft.com/office/drawing/2014/main" id="{B3956A8B-907C-3648-EE47-B8E02941A60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66496" y="3753911"/>
            <a:ext cx="723859" cy="734516"/>
          </a:xfrm>
          <a:prstGeom prst="rect">
            <a:avLst/>
          </a:prstGeom>
        </p:spPr>
      </p:pic>
      <p:pic>
        <p:nvPicPr>
          <p:cNvPr id="24" name="Graphic 23" descr="Checkbox Checked with solid fill">
            <a:extLst>
              <a:ext uri="{FF2B5EF4-FFF2-40B4-BE49-F238E27FC236}">
                <a16:creationId xmlns:a16="http://schemas.microsoft.com/office/drawing/2014/main" id="{E1A9AF8E-213B-053F-5F0D-C2608C294DD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49575" y="3749490"/>
            <a:ext cx="791497" cy="791497"/>
          </a:xfrm>
          <a:prstGeom prst="rect">
            <a:avLst/>
          </a:prstGeom>
        </p:spPr>
      </p:pic>
      <p:grpSp>
        <p:nvGrpSpPr>
          <p:cNvPr id="11" name="Group 10">
            <a:extLst>
              <a:ext uri="{FF2B5EF4-FFF2-40B4-BE49-F238E27FC236}">
                <a16:creationId xmlns:a16="http://schemas.microsoft.com/office/drawing/2014/main" id="{AB2FC107-B235-AFB7-4877-854D65575540}"/>
              </a:ext>
            </a:extLst>
          </p:cNvPr>
          <p:cNvGrpSpPr/>
          <p:nvPr/>
        </p:nvGrpSpPr>
        <p:grpSpPr>
          <a:xfrm>
            <a:off x="2823756" y="3764848"/>
            <a:ext cx="791497" cy="1116498"/>
            <a:chOff x="2823756" y="3764848"/>
            <a:chExt cx="791497" cy="1116498"/>
          </a:xfrm>
        </p:grpSpPr>
        <p:pic>
          <p:nvPicPr>
            <p:cNvPr id="26" name="Graphic 25" descr="Arrow Down with solid fill">
              <a:extLst>
                <a:ext uri="{FF2B5EF4-FFF2-40B4-BE49-F238E27FC236}">
                  <a16:creationId xmlns:a16="http://schemas.microsoft.com/office/drawing/2014/main" id="{1827B5F7-B44A-9C58-152D-C85351214B9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65533" y="3764848"/>
              <a:ext cx="507943" cy="456796"/>
            </a:xfrm>
            <a:prstGeom prst="rect">
              <a:avLst/>
            </a:prstGeom>
          </p:spPr>
        </p:pic>
        <p:pic>
          <p:nvPicPr>
            <p:cNvPr id="28" name="Graphic 27" descr="Comb outline">
              <a:extLst>
                <a:ext uri="{FF2B5EF4-FFF2-40B4-BE49-F238E27FC236}">
                  <a16:creationId xmlns:a16="http://schemas.microsoft.com/office/drawing/2014/main" id="{BD557447-8138-AEBF-32A0-D1A2D84C95C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700000">
              <a:off x="2823756" y="4089849"/>
              <a:ext cx="791497" cy="791497"/>
            </a:xfrm>
            <a:prstGeom prst="rect">
              <a:avLst/>
            </a:prstGeom>
          </p:spPr>
        </p:pic>
      </p:grpSp>
      <p:sp>
        <p:nvSpPr>
          <p:cNvPr id="30" name="Rectangle 29">
            <a:extLst>
              <a:ext uri="{FF2B5EF4-FFF2-40B4-BE49-F238E27FC236}">
                <a16:creationId xmlns:a16="http://schemas.microsoft.com/office/drawing/2014/main" id="{B4467092-5F27-F672-B1B8-11BD14E8E9BA}"/>
              </a:ext>
            </a:extLst>
          </p:cNvPr>
          <p:cNvSpPr/>
          <p:nvPr/>
        </p:nvSpPr>
        <p:spPr>
          <a:xfrm>
            <a:off x="2823756" y="4460256"/>
            <a:ext cx="791496" cy="802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descr="Money with solid fill">
            <a:extLst>
              <a:ext uri="{FF2B5EF4-FFF2-40B4-BE49-F238E27FC236}">
                <a16:creationId xmlns:a16="http://schemas.microsoft.com/office/drawing/2014/main" id="{F30FB075-8BD1-88DF-DA9A-5F3FCDEB8D1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267819" y="3833841"/>
            <a:ext cx="660731" cy="660731"/>
          </a:xfrm>
          <a:prstGeom prst="rect">
            <a:avLst/>
          </a:prstGeom>
        </p:spPr>
      </p:pic>
      <p:pic>
        <p:nvPicPr>
          <p:cNvPr id="34" name="Graphic 33" descr="Ruler with solid fill">
            <a:extLst>
              <a:ext uri="{FF2B5EF4-FFF2-40B4-BE49-F238E27FC236}">
                <a16:creationId xmlns:a16="http://schemas.microsoft.com/office/drawing/2014/main" id="{A65A914A-6031-9223-6451-B4F0EE107EF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73556" y="3787250"/>
            <a:ext cx="674740" cy="668595"/>
          </a:xfrm>
          <a:prstGeom prst="rect">
            <a:avLst/>
          </a:prstGeom>
        </p:spPr>
      </p:pic>
      <p:sp>
        <p:nvSpPr>
          <p:cNvPr id="35" name="TextBox 34">
            <a:extLst>
              <a:ext uri="{FF2B5EF4-FFF2-40B4-BE49-F238E27FC236}">
                <a16:creationId xmlns:a16="http://schemas.microsoft.com/office/drawing/2014/main" id="{A64EE1A1-8C52-27C1-2994-3A9C5E79BFC0}"/>
              </a:ext>
            </a:extLst>
          </p:cNvPr>
          <p:cNvSpPr txBox="1"/>
          <p:nvPr/>
        </p:nvSpPr>
        <p:spPr>
          <a:xfrm>
            <a:off x="-1229" y="134456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Black"/>
              </a:rPr>
              <a:t>​</a:t>
            </a:r>
            <a:r>
              <a:rPr lang="en-US" b="1" u="sng">
                <a:latin typeface="Calibri"/>
                <a:ea typeface="Calibri"/>
                <a:cs typeface="Calibri"/>
              </a:rPr>
              <a:t>Targets and Metrics</a:t>
            </a:r>
            <a:endParaRPr lang="en-US" b="1" u="sng"/>
          </a:p>
        </p:txBody>
      </p:sp>
      <p:sp>
        <p:nvSpPr>
          <p:cNvPr id="36" name="TextBox 35">
            <a:extLst>
              <a:ext uri="{FF2B5EF4-FFF2-40B4-BE49-F238E27FC236}">
                <a16:creationId xmlns:a16="http://schemas.microsoft.com/office/drawing/2014/main" id="{AC7C540A-0203-58F2-158B-636A7297D833}"/>
              </a:ext>
            </a:extLst>
          </p:cNvPr>
          <p:cNvSpPr txBox="1"/>
          <p:nvPr/>
        </p:nvSpPr>
        <p:spPr>
          <a:xfrm>
            <a:off x="17205" y="324341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Black"/>
              </a:rPr>
              <a:t>​</a:t>
            </a:r>
            <a:r>
              <a:rPr lang="en-US" b="1" u="sng">
                <a:latin typeface="Calibri"/>
                <a:ea typeface="Calibri"/>
                <a:cs typeface="Calibri"/>
              </a:rPr>
              <a:t>Key Goals</a:t>
            </a:r>
            <a:endParaRPr lang="en-US" b="1" u="sng"/>
          </a:p>
        </p:txBody>
      </p:sp>
      <p:pic>
        <p:nvPicPr>
          <p:cNvPr id="37" name="Graphic 36" descr="Checkmark with solid fill">
            <a:extLst>
              <a:ext uri="{FF2B5EF4-FFF2-40B4-BE49-F238E27FC236}">
                <a16:creationId xmlns:a16="http://schemas.microsoft.com/office/drawing/2014/main" id="{E5661A95-A0DD-B91A-D3EC-72F0EEE26AB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1766" y="5669525"/>
            <a:ext cx="318321" cy="306030"/>
          </a:xfrm>
          <a:prstGeom prst="rect">
            <a:avLst/>
          </a:prstGeom>
        </p:spPr>
      </p:pic>
      <p:pic>
        <p:nvPicPr>
          <p:cNvPr id="39" name="Graphic 38" descr="Checkmark with solid fill">
            <a:extLst>
              <a:ext uri="{FF2B5EF4-FFF2-40B4-BE49-F238E27FC236}">
                <a16:creationId xmlns:a16="http://schemas.microsoft.com/office/drawing/2014/main" id="{8A493C04-0D49-32F5-D27D-01B6A61B5A8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69265" y="5706397"/>
            <a:ext cx="318321" cy="306030"/>
          </a:xfrm>
          <a:prstGeom prst="rect">
            <a:avLst/>
          </a:prstGeom>
        </p:spPr>
      </p:pic>
      <p:pic>
        <p:nvPicPr>
          <p:cNvPr id="40" name="Graphic 39" descr="Checkmark with solid fill">
            <a:extLst>
              <a:ext uri="{FF2B5EF4-FFF2-40B4-BE49-F238E27FC236}">
                <a16:creationId xmlns:a16="http://schemas.microsoft.com/office/drawing/2014/main" id="{6BEBDF47-9252-814D-2D51-7C0882AA7A3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86163" y="5706396"/>
            <a:ext cx="318321" cy="306030"/>
          </a:xfrm>
          <a:prstGeom prst="rect">
            <a:avLst/>
          </a:prstGeom>
        </p:spPr>
      </p:pic>
      <p:sp>
        <p:nvSpPr>
          <p:cNvPr id="45" name="TextBox 44">
            <a:extLst>
              <a:ext uri="{FF2B5EF4-FFF2-40B4-BE49-F238E27FC236}">
                <a16:creationId xmlns:a16="http://schemas.microsoft.com/office/drawing/2014/main" id="{6042B5B2-89FB-76B3-0FFF-4032DBA33692}"/>
              </a:ext>
            </a:extLst>
          </p:cNvPr>
          <p:cNvSpPr txBox="1"/>
          <p:nvPr/>
        </p:nvSpPr>
        <p:spPr>
          <a:xfrm>
            <a:off x="2539520" y="5661403"/>
            <a:ext cx="13661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Arial Black"/>
              </a:rPr>
              <a:t>​</a:t>
            </a:r>
            <a:r>
              <a:rPr lang="en-US">
                <a:latin typeface="Calibri"/>
                <a:ea typeface="Calibri"/>
                <a:cs typeface="Calibri"/>
              </a:rPr>
              <a:t>TBD</a:t>
            </a:r>
            <a:endParaRPr lang="en-US"/>
          </a:p>
        </p:txBody>
      </p:sp>
      <p:pic>
        <p:nvPicPr>
          <p:cNvPr id="41" name="Graphic 40" descr="Checkmark with solid fill">
            <a:extLst>
              <a:ext uri="{FF2B5EF4-FFF2-40B4-BE49-F238E27FC236}">
                <a16:creationId xmlns:a16="http://schemas.microsoft.com/office/drawing/2014/main" id="{FDAC49A2-1B53-B050-305C-7776207C0DE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39024" y="5706397"/>
            <a:ext cx="318321" cy="306030"/>
          </a:xfrm>
          <a:prstGeom prst="rect">
            <a:avLst/>
          </a:prstGeom>
        </p:spPr>
      </p:pic>
    </p:spTree>
    <p:extLst>
      <p:ext uri="{BB962C8B-B14F-4D97-AF65-F5344CB8AC3E}">
        <p14:creationId xmlns:p14="http://schemas.microsoft.com/office/powerpoint/2010/main" val="247412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0" presetClass="entr" presetSubtype="0" fill="hold" nodeType="withEffect">
                                  <p:stCondLst>
                                    <p:cond delay="0"/>
                                  </p:stCondLst>
                                  <p:childTnLst>
                                    <p:set>
                                      <p:cBhvr>
                                        <p:cTn id="9" dur="1" fill="hold">
                                          <p:stCondLst>
                                            <p:cond delay="0"/>
                                          </p:stCondLst>
                                        </p:cTn>
                                        <p:tgtEl>
                                          <p:spTgt spid="259"/>
                                        </p:tgtEl>
                                        <p:attrNameLst>
                                          <p:attrName>style.visibility</p:attrName>
                                        </p:attrNameLst>
                                      </p:cBhvr>
                                      <p:to>
                                        <p:strVal val="visible"/>
                                      </p:to>
                                    </p:set>
                                    <p:animEffect transition="in" filter="fade">
                                      <p:cBhvr>
                                        <p:cTn id="10" dur="500"/>
                                        <p:tgtEl>
                                          <p:spTgt spid="25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fade">
                                      <p:cBhvr>
                                        <p:cTn id="19" dur="500"/>
                                        <p:tgtEl>
                                          <p:spTgt spid="6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childTnLst>
                                </p:cTn>
                              </p:par>
                              <p:par>
                                <p:cTn id="23" presetID="10" presetClass="entr" presetSubtype="0" fill="hold" nodeType="withEffect">
                                  <p:stCondLst>
                                    <p:cond delay="0"/>
                                  </p:stCondLst>
                                  <p:childTnLst>
                                    <p:set>
                                      <p:cBhvr>
                                        <p:cTn id="24" dur="1" fill="hold">
                                          <p:stCondLst>
                                            <p:cond delay="0"/>
                                          </p:stCondLst>
                                        </p:cTn>
                                        <p:tgtEl>
                                          <p:spTgt spid="257"/>
                                        </p:tgtEl>
                                        <p:attrNameLst>
                                          <p:attrName>style.visibility</p:attrName>
                                        </p:attrNameLst>
                                      </p:cBhvr>
                                      <p:to>
                                        <p:strVal val="visible"/>
                                      </p:to>
                                    </p:set>
                                    <p:animEffect transition="in" filter="fade">
                                      <p:cBhvr>
                                        <p:cTn id="25" dur="500"/>
                                        <p:tgtEl>
                                          <p:spTgt spid="25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fade">
                                      <p:cBhvr>
                                        <p:cTn id="28" dur="500"/>
                                        <p:tgtEl>
                                          <p:spTgt spid="59"/>
                                        </p:tgtEl>
                                      </p:cBhvr>
                                    </p:animEffect>
                                  </p:childTnLst>
                                </p:cTn>
                              </p:par>
                              <p:par>
                                <p:cTn id="29" presetID="1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fade">
                                      <p:cBhvr>
                                        <p:cTn id="54" dur="500"/>
                                        <p:tgtEl>
                                          <p:spTgt spid="45"/>
                                        </p:tgtEl>
                                      </p:cBhvr>
                                    </p:animEffect>
                                  </p:childTnLst>
                                </p:cTn>
                              </p:par>
                              <p:par>
                                <p:cTn id="55" presetID="10" presetClass="entr" presetSubtype="0"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par>
                                <p:cTn id="58" presetID="10" presetClass="entr" presetSubtype="0" fill="hold"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fade">
                                      <p:cBhvr>
                                        <p:cTn id="60" dur="500"/>
                                        <p:tgtEl>
                                          <p:spTgt spid="3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0" presetClass="entr" presetSubtype="0" fill="hold"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500"/>
                                        <p:tgtEl>
                                          <p:spTgt spid="24"/>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500"/>
                                        <p:tgtEl>
                                          <p:spTgt spid="18"/>
                                        </p:tgtEl>
                                      </p:cBhvr>
                                    </p:animEffect>
                                  </p:childTnLst>
                                </p:cTn>
                              </p:par>
                              <p:par>
                                <p:cTn id="70" presetID="10" presetClass="entr" presetSubtype="0" fill="hold"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fade">
                                      <p:cBhvr>
                                        <p:cTn id="75" dur="500"/>
                                        <p:tgtEl>
                                          <p:spTgt spid="3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500"/>
                                        <p:tgtEl>
                                          <p:spTgt spid="20"/>
                                        </p:tgtEl>
                                      </p:cBhvr>
                                    </p:animEffect>
                                  </p:childTnLst>
                                </p:cTn>
                              </p:par>
                              <p:par>
                                <p:cTn id="79" presetID="10" presetClass="entr" presetSubtype="0" fill="hold" nodeType="with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fade">
                                      <p:cBhvr>
                                        <p:cTn id="8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7" grpId="0"/>
      <p:bldP spid="59" grpId="0"/>
      <p:bldP spid="12" grpId="0" animBg="1"/>
      <p:bldP spid="14" grpId="0" animBg="1"/>
      <p:bldP spid="16" grpId="0" animBg="1"/>
      <p:bldP spid="18" grpId="0" animBg="1"/>
      <p:bldP spid="20" grpId="0" animBg="1"/>
      <p:bldP spid="30" grpId="0" animBg="1"/>
      <p:bldP spid="4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3A4EF-846B-76AF-40CB-53ECBC5B9158}"/>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31073B7E-F8CE-63D0-E728-347E7DA43610}"/>
              </a:ext>
            </a:extLst>
          </p:cNvPr>
          <p:cNvSpPr>
            <a:spLocks noGrp="1"/>
          </p:cNvSpPr>
          <p:nvPr>
            <p:ph type="ftr" sz="quarter" idx="11"/>
          </p:nvPr>
        </p:nvSpPr>
        <p:spPr/>
        <p:txBody>
          <a:bodyPr/>
          <a:lstStyle/>
          <a:p>
            <a:r>
              <a:rPr lang="en-US" sz="1200">
                <a:solidFill>
                  <a:srgbClr val="898989"/>
                </a:solidFill>
                <a:ea typeface="Calibri"/>
                <a:cs typeface="Calibri"/>
              </a:rPr>
              <a:t>Colby Gullo</a:t>
            </a:r>
            <a:endParaRPr lang="en-US" sz="1200">
              <a:solidFill>
                <a:srgbClr val="898989"/>
              </a:solidFill>
            </a:endParaRPr>
          </a:p>
        </p:txBody>
      </p:sp>
      <p:sp>
        <p:nvSpPr>
          <p:cNvPr id="4" name="Slide Number Placeholder 3">
            <a:extLst>
              <a:ext uri="{FF2B5EF4-FFF2-40B4-BE49-F238E27FC236}">
                <a16:creationId xmlns:a16="http://schemas.microsoft.com/office/drawing/2014/main" id="{37AF80EC-7474-6736-CB6D-F234D9D3EA23}"/>
              </a:ext>
            </a:extLst>
          </p:cNvPr>
          <p:cNvSpPr>
            <a:spLocks noGrp="1"/>
          </p:cNvSpPr>
          <p:nvPr>
            <p:ph type="sldNum" sz="quarter" idx="12"/>
          </p:nvPr>
        </p:nvSpPr>
        <p:spPr>
          <a:xfrm>
            <a:off x="4945374" y="6324600"/>
            <a:ext cx="731520" cy="274320"/>
          </a:xfrm>
        </p:spPr>
        <p:txBody>
          <a:bodyPr/>
          <a:lstStyle/>
          <a:p>
            <a:fld id="{A5AEF524-62EC-C340-82A1-9F47B6C43E55}" type="slidenum">
              <a:rPr lang="en-US" smtClean="0"/>
              <a:t>53</a:t>
            </a:fld>
            <a:endParaRPr lang="en-US"/>
          </a:p>
        </p:txBody>
      </p:sp>
      <p:graphicFrame>
        <p:nvGraphicFramePr>
          <p:cNvPr id="28" name="Diagram 27">
            <a:extLst>
              <a:ext uri="{FF2B5EF4-FFF2-40B4-BE49-F238E27FC236}">
                <a16:creationId xmlns:a16="http://schemas.microsoft.com/office/drawing/2014/main" id="{D0FCBA5D-17AC-5E63-E823-E8DF2B9AA1BA}"/>
              </a:ext>
            </a:extLst>
          </p:cNvPr>
          <p:cNvGraphicFramePr/>
          <p:nvPr>
            <p:extLst>
              <p:ext uri="{D42A27DB-BD31-4B8C-83A1-F6EECF244321}">
                <p14:modId xmlns:p14="http://schemas.microsoft.com/office/powerpoint/2010/main" val="537530094"/>
              </p:ext>
            </p:extLst>
          </p:nvPr>
        </p:nvGraphicFramePr>
        <p:xfrm>
          <a:off x="1242903" y="1165413"/>
          <a:ext cx="8143986" cy="4968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37" name="Oval 1436">
            <a:extLst>
              <a:ext uri="{FF2B5EF4-FFF2-40B4-BE49-F238E27FC236}">
                <a16:creationId xmlns:a16="http://schemas.microsoft.com/office/drawing/2014/main" id="{7969D931-010B-98E0-A232-6F0AF9DDE506}"/>
              </a:ext>
            </a:extLst>
          </p:cNvPr>
          <p:cNvSpPr/>
          <p:nvPr/>
        </p:nvSpPr>
        <p:spPr>
          <a:xfrm>
            <a:off x="4464984" y="2957793"/>
            <a:ext cx="1738032" cy="1682002"/>
          </a:xfrm>
          <a:prstGeom prst="ellipse">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8" name="Graphic 1437" descr="Users with solid fill">
            <a:extLst>
              <a:ext uri="{FF2B5EF4-FFF2-40B4-BE49-F238E27FC236}">
                <a16:creationId xmlns:a16="http://schemas.microsoft.com/office/drawing/2014/main" id="{3725D26D-635E-88C2-3238-E7DCFDC43E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76800" y="3341594"/>
            <a:ext cx="914400" cy="914400"/>
          </a:xfrm>
          <a:prstGeom prst="rect">
            <a:avLst/>
          </a:prstGeom>
        </p:spPr>
      </p:pic>
      <p:pic>
        <p:nvPicPr>
          <p:cNvPr id="51" name="Graphic 50" descr="Settings with solid fill">
            <a:extLst>
              <a:ext uri="{FF2B5EF4-FFF2-40B4-BE49-F238E27FC236}">
                <a16:creationId xmlns:a16="http://schemas.microsoft.com/office/drawing/2014/main" id="{688135F8-E652-AA96-8407-C255DD11FCD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94403" y="1284963"/>
            <a:ext cx="734716" cy="727096"/>
          </a:xfrm>
          <a:prstGeom prst="rect">
            <a:avLst/>
          </a:prstGeom>
        </p:spPr>
      </p:pic>
      <p:pic>
        <p:nvPicPr>
          <p:cNvPr id="55" name="Graphic 54" descr="Telephone with solid fill">
            <a:extLst>
              <a:ext uri="{FF2B5EF4-FFF2-40B4-BE49-F238E27FC236}">
                <a16:creationId xmlns:a16="http://schemas.microsoft.com/office/drawing/2014/main" id="{0F70EC2D-50B3-49D5-FA3E-007A8805991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03016" y="5302983"/>
            <a:ext cx="773062" cy="779207"/>
          </a:xfrm>
          <a:prstGeom prst="rect">
            <a:avLst/>
          </a:prstGeom>
        </p:spPr>
      </p:pic>
      <p:pic>
        <p:nvPicPr>
          <p:cNvPr id="57" name="Graphic 56" descr="Clipboard with solid fill">
            <a:extLst>
              <a:ext uri="{FF2B5EF4-FFF2-40B4-BE49-F238E27FC236}">
                <a16:creationId xmlns:a16="http://schemas.microsoft.com/office/drawing/2014/main" id="{6A66DF40-BCC4-F6FA-A89E-60B852466885}"/>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795746" y="3297022"/>
            <a:ext cx="705465" cy="705465"/>
          </a:xfrm>
          <a:prstGeom prst="rect">
            <a:avLst/>
          </a:prstGeom>
        </p:spPr>
      </p:pic>
      <p:pic>
        <p:nvPicPr>
          <p:cNvPr id="59" name="Graphic 58" descr="Logarithmic Graph with solid fill">
            <a:extLst>
              <a:ext uri="{FF2B5EF4-FFF2-40B4-BE49-F238E27FC236}">
                <a16:creationId xmlns:a16="http://schemas.microsoft.com/office/drawing/2014/main" id="{366FD48E-AC03-2AE7-EF16-FD9213379AD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111491" y="3325291"/>
            <a:ext cx="632214" cy="648929"/>
          </a:xfrm>
          <a:prstGeom prst="rect">
            <a:avLst/>
          </a:prstGeom>
        </p:spPr>
      </p:pic>
      <p:sp>
        <p:nvSpPr>
          <p:cNvPr id="1417" name="Title 5">
            <a:extLst>
              <a:ext uri="{FF2B5EF4-FFF2-40B4-BE49-F238E27FC236}">
                <a16:creationId xmlns:a16="http://schemas.microsoft.com/office/drawing/2014/main" id="{8AC6A6F9-6F0B-983C-A8CB-8076B951449D}"/>
              </a:ext>
            </a:extLst>
          </p:cNvPr>
          <p:cNvSpPr>
            <a:spLocks noGrp="1"/>
          </p:cNvSpPr>
          <p:nvPr>
            <p:ph type="title"/>
          </p:nvPr>
        </p:nvSpPr>
        <p:spPr>
          <a:xfrm>
            <a:off x="314794" y="72887"/>
            <a:ext cx="9301396" cy="688607"/>
          </a:xfrm>
          <a:ln>
            <a:noFill/>
          </a:ln>
        </p:spPr>
        <p:txBody>
          <a:bodyPr/>
          <a:lstStyle/>
          <a:p>
            <a:r>
              <a:rPr lang="en-US">
                <a:solidFill>
                  <a:srgbClr val="EE7624"/>
                </a:solidFill>
                <a:ea typeface="+mj-lt"/>
                <a:cs typeface="+mj-lt"/>
              </a:rPr>
              <a:t>Lessons Learned As A Team</a:t>
            </a:r>
            <a:endParaRPr lang="en-US"/>
          </a:p>
        </p:txBody>
      </p:sp>
    </p:spTree>
    <p:extLst>
      <p:ext uri="{BB962C8B-B14F-4D97-AF65-F5344CB8AC3E}">
        <p14:creationId xmlns:p14="http://schemas.microsoft.com/office/powerpoint/2010/main" val="32652832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graphicEl>
                                              <a:dgm id="{77C59418-B5E3-4D67-A409-ECA7FDB44229}"/>
                                            </p:graphicEl>
                                          </p:spTgt>
                                        </p:tgtEl>
                                        <p:attrNameLst>
                                          <p:attrName>style.visibility</p:attrName>
                                        </p:attrNameLst>
                                      </p:cBhvr>
                                      <p:to>
                                        <p:strVal val="visible"/>
                                      </p:to>
                                    </p:set>
                                    <p:animEffect transition="in" filter="fade">
                                      <p:cBhvr>
                                        <p:cTn id="7" dur="500"/>
                                        <p:tgtEl>
                                          <p:spTgt spid="28">
                                            <p:graphicEl>
                                              <a:dgm id="{77C59418-B5E3-4D67-A409-ECA7FDB44229}"/>
                                            </p:graphic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graphicEl>
                                              <a:dgm id="{F9937302-639A-4413-BA80-8EDD5F6CC37D}"/>
                                            </p:graphicEl>
                                          </p:spTgt>
                                        </p:tgtEl>
                                        <p:attrNameLst>
                                          <p:attrName>style.visibility</p:attrName>
                                        </p:attrNameLst>
                                      </p:cBhvr>
                                      <p:to>
                                        <p:strVal val="visible"/>
                                      </p:to>
                                    </p:set>
                                    <p:animEffect transition="in" filter="fade">
                                      <p:cBhvr>
                                        <p:cTn id="15" dur="500"/>
                                        <p:tgtEl>
                                          <p:spTgt spid="28">
                                            <p:graphicEl>
                                              <a:dgm id="{F9937302-639A-4413-BA80-8EDD5F6CC37D}"/>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graphicEl>
                                              <a:dgm id="{EA8D927E-57C4-4E8B-98BC-49A592BE9E48}"/>
                                            </p:graphicEl>
                                          </p:spTgt>
                                        </p:tgtEl>
                                        <p:attrNameLst>
                                          <p:attrName>style.visibility</p:attrName>
                                        </p:attrNameLst>
                                      </p:cBhvr>
                                      <p:to>
                                        <p:strVal val="visible"/>
                                      </p:to>
                                    </p:set>
                                    <p:animEffect transition="in" filter="fade">
                                      <p:cBhvr>
                                        <p:cTn id="18" dur="500"/>
                                        <p:tgtEl>
                                          <p:spTgt spid="28">
                                            <p:graphicEl>
                                              <a:dgm id="{EA8D927E-57C4-4E8B-98BC-49A592BE9E48}"/>
                                            </p:graphic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fade">
                                      <p:cBhvr>
                                        <p:cTn id="21" dur="500"/>
                                        <p:tgtEl>
                                          <p:spTgt spid="5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8">
                                            <p:graphicEl>
                                              <a:dgm id="{94CCEE80-54A6-4FB8-96DD-07DA32BEA00F}"/>
                                            </p:graphicEl>
                                          </p:spTgt>
                                        </p:tgtEl>
                                        <p:attrNameLst>
                                          <p:attrName>style.visibility</p:attrName>
                                        </p:attrNameLst>
                                      </p:cBhvr>
                                      <p:to>
                                        <p:strVal val="visible"/>
                                      </p:to>
                                    </p:set>
                                    <p:animEffect transition="in" filter="fade">
                                      <p:cBhvr>
                                        <p:cTn id="26" dur="500"/>
                                        <p:tgtEl>
                                          <p:spTgt spid="28">
                                            <p:graphicEl>
                                              <a:dgm id="{94CCEE80-54A6-4FB8-96DD-07DA32BEA00F}"/>
                                            </p:graphic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8">
                                            <p:graphicEl>
                                              <a:dgm id="{90A27EA5-3B5C-4023-A137-8090EBF1845E}"/>
                                            </p:graphicEl>
                                          </p:spTgt>
                                        </p:tgtEl>
                                        <p:attrNameLst>
                                          <p:attrName>style.visibility</p:attrName>
                                        </p:attrNameLst>
                                      </p:cBhvr>
                                      <p:to>
                                        <p:strVal val="visible"/>
                                      </p:to>
                                    </p:set>
                                    <p:animEffect transition="in" filter="fade">
                                      <p:cBhvr>
                                        <p:cTn id="29" dur="500"/>
                                        <p:tgtEl>
                                          <p:spTgt spid="28">
                                            <p:graphicEl>
                                              <a:dgm id="{90A27EA5-3B5C-4023-A137-8090EBF1845E}"/>
                                            </p:graphic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fade">
                                      <p:cBhvr>
                                        <p:cTn id="32" dur="5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8">
                                            <p:graphicEl>
                                              <a:dgm id="{65F15EC9-D0F8-45AE-BD4C-8B23FF65FE61}"/>
                                            </p:graphicEl>
                                          </p:spTgt>
                                        </p:tgtEl>
                                        <p:attrNameLst>
                                          <p:attrName>style.visibility</p:attrName>
                                        </p:attrNameLst>
                                      </p:cBhvr>
                                      <p:to>
                                        <p:strVal val="visible"/>
                                      </p:to>
                                    </p:set>
                                    <p:animEffect transition="in" filter="fade">
                                      <p:cBhvr>
                                        <p:cTn id="37" dur="500"/>
                                        <p:tgtEl>
                                          <p:spTgt spid="28">
                                            <p:graphicEl>
                                              <a:dgm id="{65F15EC9-D0F8-45AE-BD4C-8B23FF65FE61}"/>
                                            </p:graphic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8">
                                            <p:graphicEl>
                                              <a:dgm id="{A50C34DA-A9AC-4AD8-9DCA-6E043BEFD982}"/>
                                            </p:graphicEl>
                                          </p:spTgt>
                                        </p:tgtEl>
                                        <p:attrNameLst>
                                          <p:attrName>style.visibility</p:attrName>
                                        </p:attrNameLst>
                                      </p:cBhvr>
                                      <p:to>
                                        <p:strVal val="visible"/>
                                      </p:to>
                                    </p:set>
                                    <p:animEffect transition="in" filter="fade">
                                      <p:cBhvr>
                                        <p:cTn id="40" dur="500"/>
                                        <p:tgtEl>
                                          <p:spTgt spid="28">
                                            <p:graphicEl>
                                              <a:dgm id="{A50C34DA-A9AC-4AD8-9DCA-6E043BEFD982}"/>
                                            </p:graphic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8">
                                            <p:graphicEl>
                                              <a:dgm id="{FCC93FC0-FD81-47FF-A753-4E54AB2B0851}"/>
                                            </p:graphicEl>
                                          </p:spTgt>
                                        </p:tgtEl>
                                        <p:attrNameLst>
                                          <p:attrName>style.visibility</p:attrName>
                                        </p:attrNameLst>
                                      </p:cBhvr>
                                      <p:to>
                                        <p:strVal val="visible"/>
                                      </p:to>
                                    </p:set>
                                    <p:animEffect transition="in" filter="fade">
                                      <p:cBhvr>
                                        <p:cTn id="43" dur="500"/>
                                        <p:tgtEl>
                                          <p:spTgt spid="28">
                                            <p:graphicEl>
                                              <a:dgm id="{FCC93FC0-FD81-47FF-A753-4E54AB2B0851}"/>
                                            </p:graphic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57"/>
                                        </p:tgtEl>
                                        <p:attrNameLst>
                                          <p:attrName>style.visibility</p:attrName>
                                        </p:attrNameLst>
                                      </p:cBhvr>
                                      <p:to>
                                        <p:strVal val="visible"/>
                                      </p:to>
                                    </p:set>
                                    <p:animEffect transition="in" filter="fade">
                                      <p:cBhvr>
                                        <p:cTn id="46"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8" grpId="0" uiExpand="1">
        <p:bldSub>
          <a:bldDgm bld="one"/>
        </p:bldSub>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AA5DF1-6D6C-C612-FD45-A08FE1C4C2CD}"/>
              </a:ext>
            </a:extLst>
          </p:cNvPr>
          <p:cNvSpPr>
            <a:spLocks noGrp="1"/>
          </p:cNvSpPr>
          <p:nvPr>
            <p:ph type="title"/>
          </p:nvPr>
        </p:nvSpPr>
        <p:spPr>
          <a:xfrm>
            <a:off x="417653" y="277219"/>
            <a:ext cx="9601200" cy="603595"/>
          </a:xfrm>
        </p:spPr>
        <p:txBody>
          <a:bodyPr anchor="b">
            <a:normAutofit/>
          </a:bodyPr>
          <a:lstStyle/>
          <a:p>
            <a:r>
              <a:rPr lang="en-US"/>
              <a:t>Thank You</a:t>
            </a:r>
          </a:p>
        </p:txBody>
      </p:sp>
      <p:pic>
        <p:nvPicPr>
          <p:cNvPr id="9" name="Content Placeholder 9" descr="FAMU-FSU College of Engineering - Florida Board of Professional Engineers">
            <a:extLst>
              <a:ext uri="{FF2B5EF4-FFF2-40B4-BE49-F238E27FC236}">
                <a16:creationId xmlns:a16="http://schemas.microsoft.com/office/drawing/2014/main" id="{BC7648EE-BF1D-38AA-EC67-CE3357A1E2E9}"/>
              </a:ext>
            </a:extLst>
          </p:cNvPr>
          <p:cNvPicPr>
            <a:picLocks noChangeAspect="1"/>
          </p:cNvPicPr>
          <p:nvPr/>
        </p:nvPicPr>
        <p:blipFill rotWithShape="1">
          <a:blip r:embed="rId2"/>
          <a:srcRect t="5463" b="3994"/>
          <a:stretch/>
        </p:blipFill>
        <p:spPr>
          <a:xfrm>
            <a:off x="7240680" y="5754093"/>
            <a:ext cx="3256841" cy="1477367"/>
          </a:xfrm>
          <a:prstGeom prst="rect">
            <a:avLst/>
          </a:prstGeom>
          <a:noFill/>
        </p:spPr>
      </p:pic>
      <p:sp>
        <p:nvSpPr>
          <p:cNvPr id="3" name="Footer Placeholder 2">
            <a:extLst>
              <a:ext uri="{FF2B5EF4-FFF2-40B4-BE49-F238E27FC236}">
                <a16:creationId xmlns:a16="http://schemas.microsoft.com/office/drawing/2014/main" id="{9E41A422-6A68-5B0F-EEB1-6AD5F5FEDC1A}"/>
              </a:ext>
            </a:extLst>
          </p:cNvPr>
          <p:cNvSpPr>
            <a:spLocks noGrp="1"/>
          </p:cNvSpPr>
          <p:nvPr>
            <p:ph type="ftr" sz="quarter" idx="3"/>
          </p:nvPr>
        </p:nvSpPr>
        <p:spPr>
          <a:xfrm>
            <a:off x="7240929" y="8471757"/>
            <a:ext cx="4114800" cy="365125"/>
          </a:xfrm>
        </p:spPr>
        <p:txBody>
          <a:bodyPr anchor="ctr">
            <a:normAutofit/>
          </a:bodyPr>
          <a:lstStyle/>
          <a:p>
            <a:pPr>
              <a:spcAft>
                <a:spcPts val="600"/>
              </a:spcAft>
            </a:pPr>
            <a:r>
              <a:rPr lang="en-US">
                <a:latin typeface="Arial"/>
                <a:cs typeface="Arial"/>
              </a:rPr>
              <a:t>Team 512</a:t>
            </a:r>
            <a:endParaRPr lang="en-US"/>
          </a:p>
        </p:txBody>
      </p:sp>
      <p:sp>
        <p:nvSpPr>
          <p:cNvPr id="4" name="Slide Number Placeholder 3">
            <a:extLst>
              <a:ext uri="{FF2B5EF4-FFF2-40B4-BE49-F238E27FC236}">
                <a16:creationId xmlns:a16="http://schemas.microsoft.com/office/drawing/2014/main" id="{A22CC65F-E5BB-F652-9A80-027AF2494EB1}"/>
              </a:ext>
            </a:extLst>
          </p:cNvPr>
          <p:cNvSpPr>
            <a:spLocks noGrp="1"/>
          </p:cNvSpPr>
          <p:nvPr>
            <p:ph type="sldNum" sz="quarter" idx="4"/>
          </p:nvPr>
        </p:nvSpPr>
        <p:spPr>
          <a:xfrm>
            <a:off x="11353800" y="6205048"/>
            <a:ext cx="704088" cy="365125"/>
          </a:xfrm>
        </p:spPr>
        <p:txBody>
          <a:bodyPr anchor="ctr">
            <a:normAutofit/>
          </a:bodyPr>
          <a:lstStyle/>
          <a:p>
            <a:pPr>
              <a:spcAft>
                <a:spcPts val="600"/>
              </a:spcAft>
            </a:pPr>
            <a:fld id="{A5AEF524-62EC-C340-82A1-9F47B6C43E55}" type="slidenum">
              <a:rPr lang="en-US" smtClean="0"/>
              <a:pPr>
                <a:spcAft>
                  <a:spcPts val="600"/>
                </a:spcAft>
              </a:pPr>
              <a:t>54</a:t>
            </a:fld>
            <a:endParaRPr lang="en-US"/>
          </a:p>
        </p:txBody>
      </p:sp>
      <p:pic>
        <p:nvPicPr>
          <p:cNvPr id="2" name="Picture 1" descr="A group of men in suits&#10;&#10;Description automatically generated">
            <a:extLst>
              <a:ext uri="{FF2B5EF4-FFF2-40B4-BE49-F238E27FC236}">
                <a16:creationId xmlns:a16="http://schemas.microsoft.com/office/drawing/2014/main" id="{31B8C383-58A5-A1E5-2BBA-D3F4EC7E2898}"/>
              </a:ext>
            </a:extLst>
          </p:cNvPr>
          <p:cNvPicPr>
            <a:picLocks noChangeAspect="1"/>
          </p:cNvPicPr>
          <p:nvPr/>
        </p:nvPicPr>
        <p:blipFill rotWithShape="1">
          <a:blip r:embed="rId3"/>
          <a:srcRect l="4730" r="-95" b="-238"/>
          <a:stretch/>
        </p:blipFill>
        <p:spPr>
          <a:xfrm>
            <a:off x="354060" y="2121111"/>
            <a:ext cx="9728385" cy="4067311"/>
          </a:xfrm>
          <a:prstGeom prst="rect">
            <a:avLst/>
          </a:prstGeom>
        </p:spPr>
      </p:pic>
      <p:pic>
        <p:nvPicPr>
          <p:cNvPr id="1026" name="Picture 2" descr="Danfoss continues to invest in sustainable transformation - Ventures Africa">
            <a:extLst>
              <a:ext uri="{FF2B5EF4-FFF2-40B4-BE49-F238E27FC236}">
                <a16:creationId xmlns:a16="http://schemas.microsoft.com/office/drawing/2014/main" id="{B283F29D-CA6E-ADE4-6072-8A5090CB24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336" y="2257854"/>
            <a:ext cx="1340239" cy="599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3360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E91482-6119-D665-1B34-DC438710EBB5}"/>
              </a:ext>
            </a:extLst>
          </p:cNvPr>
          <p:cNvSpPr>
            <a:spLocks noGrp="1"/>
          </p:cNvSpPr>
          <p:nvPr>
            <p:ph type="title"/>
          </p:nvPr>
        </p:nvSpPr>
        <p:spPr/>
        <p:txBody>
          <a:bodyPr/>
          <a:lstStyle/>
          <a:p>
            <a:r>
              <a:rPr lang="en-US"/>
              <a:t>Backup Slides</a:t>
            </a:r>
          </a:p>
        </p:txBody>
      </p:sp>
      <p:sp>
        <p:nvSpPr>
          <p:cNvPr id="2" name="Text Placeholder 1">
            <a:extLst>
              <a:ext uri="{FF2B5EF4-FFF2-40B4-BE49-F238E27FC236}">
                <a16:creationId xmlns:a16="http://schemas.microsoft.com/office/drawing/2014/main" id="{2F1A7AC5-208C-41B4-A2B2-99220ECDE1C2}"/>
              </a:ext>
            </a:extLst>
          </p:cNvPr>
          <p:cNvSpPr>
            <a:spLocks noGrp="1"/>
          </p:cNvSpPr>
          <p:nvPr>
            <p:ph type="body" idx="1"/>
          </p:nvPr>
        </p:nvSpPr>
        <p:spPr/>
        <p:txBody>
          <a:bodyPr/>
          <a:lstStyle/>
          <a:p>
            <a:endParaRPr lang="en-US"/>
          </a:p>
        </p:txBody>
      </p:sp>
      <p:sp>
        <p:nvSpPr>
          <p:cNvPr id="3" name="Footer Placeholder 2">
            <a:extLst>
              <a:ext uri="{FF2B5EF4-FFF2-40B4-BE49-F238E27FC236}">
                <a16:creationId xmlns:a16="http://schemas.microsoft.com/office/drawing/2014/main" id="{74BC3426-83BD-28FF-BA17-3D1E091E3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0E3564-AC10-7763-9FF7-AECA4F1813AB}"/>
              </a:ext>
            </a:extLst>
          </p:cNvPr>
          <p:cNvSpPr>
            <a:spLocks noGrp="1"/>
          </p:cNvSpPr>
          <p:nvPr>
            <p:ph type="sldNum" sz="quarter" idx="12"/>
          </p:nvPr>
        </p:nvSpPr>
        <p:spPr/>
        <p:txBody>
          <a:bodyPr/>
          <a:lstStyle/>
          <a:p>
            <a:fld id="{A5AEF524-62EC-C340-82A1-9F47B6C43E55}" type="slidenum">
              <a:rPr lang="en-US" smtClean="0"/>
              <a:pPr/>
              <a:t>55</a:t>
            </a:fld>
            <a:endParaRPr lang="en-US"/>
          </a:p>
        </p:txBody>
      </p:sp>
    </p:spTree>
    <p:extLst>
      <p:ext uri="{BB962C8B-B14F-4D97-AF65-F5344CB8AC3E}">
        <p14:creationId xmlns:p14="http://schemas.microsoft.com/office/powerpoint/2010/main" val="22088388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ABBE59-4855-2C08-178E-3422B030C0D3}"/>
              </a:ext>
            </a:extLst>
          </p:cNvPr>
          <p:cNvSpPr>
            <a:spLocks noGrp="1"/>
          </p:cNvSpPr>
          <p:nvPr>
            <p:ph sz="half" idx="1"/>
          </p:nvPr>
        </p:nvSpPr>
        <p:spPr/>
        <p:txBody>
          <a:bodyPr/>
          <a:lstStyle/>
          <a:p>
            <a:endParaRPr lang="en-US"/>
          </a:p>
        </p:txBody>
      </p:sp>
      <p:sp>
        <p:nvSpPr>
          <p:cNvPr id="3" name="Content Placeholder 2">
            <a:extLst>
              <a:ext uri="{FF2B5EF4-FFF2-40B4-BE49-F238E27FC236}">
                <a16:creationId xmlns:a16="http://schemas.microsoft.com/office/drawing/2014/main" id="{1301F425-BB96-F0C8-5473-95D6A598A6F4}"/>
              </a:ext>
            </a:extLst>
          </p:cNvPr>
          <p:cNvSpPr>
            <a:spLocks noGrp="1"/>
          </p:cNvSpPr>
          <p:nvPr>
            <p:ph sz="half" idx="2"/>
          </p:nvPr>
        </p:nvSpPr>
        <p:spPr/>
        <p:txBody>
          <a:bodyPr/>
          <a:lstStyle/>
          <a:p>
            <a:endParaRPr lang="en-US"/>
          </a:p>
        </p:txBody>
      </p:sp>
      <p:sp>
        <p:nvSpPr>
          <p:cNvPr id="4" name="Footer Placeholder 3">
            <a:extLst>
              <a:ext uri="{FF2B5EF4-FFF2-40B4-BE49-F238E27FC236}">
                <a16:creationId xmlns:a16="http://schemas.microsoft.com/office/drawing/2014/main" id="{2F3B0450-C7BC-273E-C97D-10E11F045D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54A689-9559-8E55-5B04-13017C61AD2A}"/>
              </a:ext>
            </a:extLst>
          </p:cNvPr>
          <p:cNvSpPr>
            <a:spLocks noGrp="1"/>
          </p:cNvSpPr>
          <p:nvPr>
            <p:ph type="sldNum" sz="quarter" idx="12"/>
          </p:nvPr>
        </p:nvSpPr>
        <p:spPr/>
        <p:txBody>
          <a:bodyPr/>
          <a:lstStyle/>
          <a:p>
            <a:fld id="{A5AEF524-62EC-C340-82A1-9F47B6C43E55}" type="slidenum">
              <a:rPr lang="en-US" smtClean="0"/>
              <a:t>56</a:t>
            </a:fld>
            <a:endParaRPr lang="en-US"/>
          </a:p>
        </p:txBody>
      </p:sp>
      <p:sp>
        <p:nvSpPr>
          <p:cNvPr id="6" name="Title 5">
            <a:extLst>
              <a:ext uri="{FF2B5EF4-FFF2-40B4-BE49-F238E27FC236}">
                <a16:creationId xmlns:a16="http://schemas.microsoft.com/office/drawing/2014/main" id="{41105D1A-FCEF-F13D-6F53-5CCE6A47DAAA}"/>
              </a:ext>
            </a:extLst>
          </p:cNvPr>
          <p:cNvSpPr>
            <a:spLocks noGrp="1"/>
          </p:cNvSpPr>
          <p:nvPr>
            <p:ph type="title"/>
          </p:nvPr>
        </p:nvSpPr>
        <p:spPr/>
        <p:txBody>
          <a:bodyPr/>
          <a:lstStyle/>
          <a:p>
            <a:r>
              <a:rPr lang="en-US"/>
              <a:t>Slides we are not using …....</a:t>
            </a:r>
          </a:p>
        </p:txBody>
      </p:sp>
    </p:spTree>
    <p:extLst>
      <p:ext uri="{BB962C8B-B14F-4D97-AF65-F5344CB8AC3E}">
        <p14:creationId xmlns:p14="http://schemas.microsoft.com/office/powerpoint/2010/main" val="2639184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A816262-55C6-4A98-B193-D19A5A94B4EE}"/>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3CC5D66-87FB-D3FF-94E6-B6D256FD2DDD}"/>
              </a:ext>
            </a:extLst>
          </p:cNvPr>
          <p:cNvSpPr/>
          <p:nvPr/>
        </p:nvSpPr>
        <p:spPr>
          <a:xfrm>
            <a:off x="4724401" y="1514311"/>
            <a:ext cx="4273454" cy="1213434"/>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F2C7D9B1-5A44-83DE-2CB9-90116B4F6F1C}"/>
              </a:ext>
            </a:extLst>
          </p:cNvPr>
          <p:cNvSpPr>
            <a:spLocks noGrp="1"/>
          </p:cNvSpPr>
          <p:nvPr>
            <p:ph type="sldNum" sz="quarter" idx="12"/>
          </p:nvPr>
        </p:nvSpPr>
        <p:spPr/>
        <p:txBody>
          <a:bodyPr/>
          <a:lstStyle/>
          <a:p>
            <a:fld id="{A5AEF524-62EC-C340-82A1-9F47B6C43E55}" type="slidenum">
              <a:rPr lang="en-US" smtClean="0"/>
              <a:t>57</a:t>
            </a:fld>
            <a:endParaRPr lang="en-US"/>
          </a:p>
        </p:txBody>
      </p:sp>
      <p:sp>
        <p:nvSpPr>
          <p:cNvPr id="7" name="Footer Placeholder 2">
            <a:extLst>
              <a:ext uri="{FF2B5EF4-FFF2-40B4-BE49-F238E27FC236}">
                <a16:creationId xmlns:a16="http://schemas.microsoft.com/office/drawing/2014/main" id="{F0D5FCED-EA34-A4FA-4024-29507598FE29}"/>
              </a:ext>
            </a:extLst>
          </p:cNvPr>
          <p:cNvSpPr>
            <a:spLocks noGrp="1"/>
          </p:cNvSpPr>
          <p:nvPr>
            <p:ph type="ftr" sz="quarter" idx="11"/>
          </p:nvPr>
        </p:nvSpPr>
        <p:spPr>
          <a:xfrm>
            <a:off x="533400" y="6377940"/>
            <a:ext cx="4274813" cy="274320"/>
          </a:xfrm>
        </p:spPr>
        <p:txBody>
          <a:bodyPr/>
          <a:lstStyle/>
          <a:p>
            <a:r>
              <a:rPr lang="en-US">
                <a:ea typeface="Calibri"/>
                <a:cs typeface="Calibri"/>
              </a:rPr>
              <a:t>Brent </a:t>
            </a:r>
            <a:r>
              <a:rPr lang="en-US" err="1">
                <a:ea typeface="Calibri"/>
                <a:cs typeface="Calibri"/>
              </a:rPr>
              <a:t>Mynard</a:t>
            </a:r>
            <a:endParaRPr lang="en-US">
              <a:ea typeface="Calibri"/>
              <a:cs typeface="Calibri"/>
            </a:endParaRPr>
          </a:p>
        </p:txBody>
      </p:sp>
      <p:sp>
        <p:nvSpPr>
          <p:cNvPr id="12" name="Title 5">
            <a:extLst>
              <a:ext uri="{FF2B5EF4-FFF2-40B4-BE49-F238E27FC236}">
                <a16:creationId xmlns:a16="http://schemas.microsoft.com/office/drawing/2014/main" id="{2CC6BD3C-391F-F098-0EDE-9F2CFB5BAF58}"/>
              </a:ext>
            </a:extLst>
          </p:cNvPr>
          <p:cNvSpPr>
            <a:spLocks noGrp="1"/>
          </p:cNvSpPr>
          <p:nvPr>
            <p:ph type="title"/>
          </p:nvPr>
        </p:nvSpPr>
        <p:spPr>
          <a:xfrm>
            <a:off x="355635" y="199887"/>
            <a:ext cx="10637743" cy="688607"/>
          </a:xfrm>
          <a:ln>
            <a:noFill/>
          </a:ln>
        </p:spPr>
        <p:txBody>
          <a:bodyPr/>
          <a:lstStyle/>
          <a:p>
            <a:r>
              <a:rPr lang="en-US"/>
              <a:t>Original Design</a:t>
            </a:r>
          </a:p>
        </p:txBody>
      </p:sp>
      <mc:AlternateContent xmlns:mc="http://schemas.openxmlformats.org/markup-compatibility/2006">
        <mc:Choice xmlns:am3d="http://schemas.microsoft.com/office/drawing/2017/model3d" Requires="am3d">
          <p:graphicFrame>
            <p:nvGraphicFramePr>
              <p:cNvPr id="2" name="3D Model 1">
                <a:extLst>
                  <a:ext uri="{FF2B5EF4-FFF2-40B4-BE49-F238E27FC236}">
                    <a16:creationId xmlns:a16="http://schemas.microsoft.com/office/drawing/2014/main" id="{0D6F1C1E-2411-FDE3-A6FF-616CB52BA6D6}"/>
                  </a:ext>
                </a:extLst>
              </p:cNvPr>
              <p:cNvGraphicFramePr>
                <a:graphicFrameLocks/>
              </p:cNvGraphicFramePr>
              <p:nvPr>
                <p:extLst>
                  <p:ext uri="{D42A27DB-BD31-4B8C-83A1-F6EECF244321}">
                    <p14:modId xmlns:p14="http://schemas.microsoft.com/office/powerpoint/2010/main" val="2719110577"/>
                  </p:ext>
                </p:extLst>
              </p:nvPr>
            </p:nvGraphicFramePr>
            <p:xfrm>
              <a:off x="1241850" y="1841673"/>
              <a:ext cx="1877866" cy="4810587"/>
            </p:xfrm>
            <a:graphic>
              <a:graphicData uri="http://schemas.microsoft.com/office/drawing/2017/model3d">
                <am3d:model3d r:embed="rId2">
                  <am3d:spPr>
                    <a:xfrm>
                      <a:off x="0" y="0"/>
                      <a:ext cx="1877866" cy="4810587"/>
                    </a:xfrm>
                    <a:prstGeom prst="rect">
                      <a:avLst/>
                    </a:prstGeom>
                  </am3d:spPr>
                  <am3d:camera>
                    <am3d:pos x="0" y="0" z="53235488"/>
                    <am3d:up dx="0" dy="36000000" dz="0"/>
                    <am3d:lookAt x="0" y="0" z="0"/>
                    <am3d:perspective fov="2669639"/>
                  </am3d:camera>
                  <am3d:trans>
                    <am3d:meterPerModelUnit n="26539" d="1000000"/>
                    <am3d:preTrans dx="4064996" dy="5702798" dz="17990720"/>
                    <am3d:scale>
                      <am3d:sx n="1000000" d="1000000"/>
                      <am3d:sy n="1000000" d="1000000"/>
                      <am3d:sz n="1000000" d="1000000"/>
                    </am3d:scale>
                    <am3d:rot ax="5455505" ay="1799826" az="27748"/>
                    <am3d:postTrans dx="0" dy="0" dz="0"/>
                  </am3d:trans>
                  <am3d:raster rName="Office3DRenderer" rVer="16.0.8326">
                    <am3d:blip r:embed="rId3"/>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a:extLst>
                  <a:ext uri="{FF2B5EF4-FFF2-40B4-BE49-F238E27FC236}">
                    <a16:creationId xmlns:a16="http://schemas.microsoft.com/office/drawing/2014/main" id="{0D6F1C1E-2411-FDE3-A6FF-616CB52BA6D6}"/>
                  </a:ext>
                </a:extLst>
              </p:cNvPr>
              <p:cNvPicPr>
                <a:picLocks noGrp="1" noRot="1" noChangeAspect="1" noMove="1" noResize="1" noEditPoints="1" noAdjustHandles="1" noChangeArrowheads="1" noChangeShapeType="1" noCrop="1"/>
              </p:cNvPicPr>
              <p:nvPr/>
            </p:nvPicPr>
            <p:blipFill>
              <a:blip r:embed="rId3"/>
              <a:stretch>
                <a:fillRect/>
              </a:stretch>
            </p:blipFill>
            <p:spPr>
              <a:xfrm>
                <a:off x="1241850" y="1841673"/>
                <a:ext cx="1877866" cy="4810587"/>
              </a:xfrm>
              <a:prstGeom prst="rect">
                <a:avLst/>
              </a:prstGeom>
            </p:spPr>
          </p:pic>
        </mc:Fallback>
      </mc:AlternateContent>
      <p:sp>
        <p:nvSpPr>
          <p:cNvPr id="10" name="TextBox 9">
            <a:extLst>
              <a:ext uri="{FF2B5EF4-FFF2-40B4-BE49-F238E27FC236}">
                <a16:creationId xmlns:a16="http://schemas.microsoft.com/office/drawing/2014/main" id="{9CD5D39F-78CF-6191-B61D-E8D97E3CAFAC}"/>
              </a:ext>
            </a:extLst>
          </p:cNvPr>
          <p:cNvSpPr txBox="1"/>
          <p:nvPr/>
        </p:nvSpPr>
        <p:spPr>
          <a:xfrm>
            <a:off x="4808213" y="1665069"/>
            <a:ext cx="413362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latin typeface="Arial"/>
                <a:cs typeface="Calibri"/>
              </a:rPr>
              <a:t>The original press had several limitations that prevented it from usage.</a:t>
            </a:r>
          </a:p>
          <a:p>
            <a:endParaRPr lang="en-US">
              <a:latin typeface="Arial"/>
              <a:cs typeface="Calibri"/>
            </a:endParaRPr>
          </a:p>
        </p:txBody>
      </p:sp>
      <p:sp>
        <p:nvSpPr>
          <p:cNvPr id="8" name="Rectangle: Rounded Corners 7">
            <a:extLst>
              <a:ext uri="{FF2B5EF4-FFF2-40B4-BE49-F238E27FC236}">
                <a16:creationId xmlns:a16="http://schemas.microsoft.com/office/drawing/2014/main" id="{D9FB2665-7AF8-F55C-1B9D-E3D95984912B}"/>
              </a:ext>
            </a:extLst>
          </p:cNvPr>
          <p:cNvSpPr/>
          <p:nvPr/>
        </p:nvSpPr>
        <p:spPr>
          <a:xfrm>
            <a:off x="4724400" y="3762436"/>
            <a:ext cx="4273454" cy="148905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5D4E77A-5838-AF4D-2899-15459401C938}"/>
              </a:ext>
            </a:extLst>
          </p:cNvPr>
          <p:cNvSpPr txBox="1"/>
          <p:nvPr/>
        </p:nvSpPr>
        <p:spPr>
          <a:xfrm>
            <a:off x="4808212" y="3840236"/>
            <a:ext cx="413362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latin typeface="Arial"/>
                <a:ea typeface="Calibri"/>
                <a:cs typeface="Calibri"/>
              </a:rPr>
              <a:t>   CAD Issues:</a:t>
            </a:r>
          </a:p>
          <a:p>
            <a:pPr marL="285750" indent="-285750">
              <a:buFont typeface="Arial"/>
              <a:buChar char="•"/>
            </a:pPr>
            <a:r>
              <a:rPr lang="en-US">
                <a:solidFill>
                  <a:srgbClr val="FFFFFF"/>
                </a:solidFill>
                <a:latin typeface="Arial"/>
                <a:ea typeface="Calibri"/>
                <a:cs typeface="Calibri"/>
              </a:rPr>
              <a:t>Not enough room for new shafts and new bearing housing.</a:t>
            </a:r>
          </a:p>
          <a:p>
            <a:pPr marL="285750" indent="-285750">
              <a:buFont typeface="Arial"/>
              <a:buChar char="•"/>
            </a:pPr>
            <a:r>
              <a:rPr lang="en-US">
                <a:solidFill>
                  <a:srgbClr val="FFFFFF"/>
                </a:solidFill>
                <a:latin typeface="Arial"/>
                <a:ea typeface="Calibri"/>
                <a:cs typeface="Calibri"/>
              </a:rPr>
              <a:t>Ineffective cage to protect operator.</a:t>
            </a:r>
          </a:p>
          <a:p>
            <a:pPr marL="285750" indent="-285750">
              <a:buFont typeface="Arial"/>
              <a:buChar char="•"/>
            </a:pPr>
            <a:endParaRPr lang="en-US">
              <a:solidFill>
                <a:srgbClr val="FFFFFF"/>
              </a:solidFill>
              <a:latin typeface="Arial"/>
              <a:ea typeface="Calibri"/>
              <a:cs typeface="Calibri"/>
            </a:endParaRPr>
          </a:p>
        </p:txBody>
      </p:sp>
      <p:sp>
        <p:nvSpPr>
          <p:cNvPr id="9" name="Rectangle: Rounded Corners 8">
            <a:extLst>
              <a:ext uri="{FF2B5EF4-FFF2-40B4-BE49-F238E27FC236}">
                <a16:creationId xmlns:a16="http://schemas.microsoft.com/office/drawing/2014/main" id="{EE9C6759-E55A-142C-3D3C-84791671FAD2}"/>
              </a:ext>
            </a:extLst>
          </p:cNvPr>
          <p:cNvSpPr/>
          <p:nvPr/>
        </p:nvSpPr>
        <p:spPr>
          <a:xfrm>
            <a:off x="1108954" y="1425139"/>
            <a:ext cx="1955029" cy="37037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CDAD671-E6E5-AB4B-6FD4-ACF3FDA3FEB1}"/>
              </a:ext>
            </a:extLst>
          </p:cNvPr>
          <p:cNvSpPr txBox="1"/>
          <p:nvPr/>
        </p:nvSpPr>
        <p:spPr>
          <a:xfrm>
            <a:off x="1109157" y="1423537"/>
            <a:ext cx="19565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FFFF"/>
                </a:solidFill>
                <a:latin typeface="Arial"/>
                <a:ea typeface="Calibri"/>
                <a:cs typeface="Calibri"/>
              </a:rPr>
              <a:t>Original Design</a:t>
            </a:r>
            <a:endParaRPr lang="en-US" b="1">
              <a:solidFill>
                <a:srgbClr val="FFFFFF"/>
              </a:solidFill>
              <a:latin typeface="Arial"/>
              <a:cs typeface="Arial"/>
            </a:endParaRPr>
          </a:p>
        </p:txBody>
      </p:sp>
      <p:sp>
        <p:nvSpPr>
          <p:cNvPr id="3" name="Oval 2">
            <a:extLst>
              <a:ext uri="{FF2B5EF4-FFF2-40B4-BE49-F238E27FC236}">
                <a16:creationId xmlns:a16="http://schemas.microsoft.com/office/drawing/2014/main" id="{41CA4622-36A4-4AE0-4988-F70CFD9A2884}"/>
              </a:ext>
            </a:extLst>
          </p:cNvPr>
          <p:cNvSpPr/>
          <p:nvPr/>
        </p:nvSpPr>
        <p:spPr>
          <a:xfrm>
            <a:off x="4870554" y="4220981"/>
            <a:ext cx="177384" cy="164893"/>
          </a:xfrm>
          <a:prstGeom prst="ellipse">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07F27102-A49C-3075-EC76-762C470CC974}"/>
              </a:ext>
            </a:extLst>
          </p:cNvPr>
          <p:cNvCxnSpPr/>
          <p:nvPr/>
        </p:nvCxnSpPr>
        <p:spPr>
          <a:xfrm flipH="1">
            <a:off x="3311578" y="4595735"/>
            <a:ext cx="3748" cy="1108023"/>
          </a:xfrm>
          <a:prstGeom prst="straightConnector1">
            <a:avLst/>
          </a:prstGeom>
          <a:ln w="38100">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08271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A816262-55C6-4A98-B193-D19A5A94B4EE}"/>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3CC5D66-87FB-D3FF-94E6-B6D256FD2DDD}"/>
              </a:ext>
            </a:extLst>
          </p:cNvPr>
          <p:cNvSpPr/>
          <p:nvPr/>
        </p:nvSpPr>
        <p:spPr>
          <a:xfrm>
            <a:off x="4724401" y="1514311"/>
            <a:ext cx="4273454" cy="1213434"/>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F2C7D9B1-5A44-83DE-2CB9-90116B4F6F1C}"/>
              </a:ext>
            </a:extLst>
          </p:cNvPr>
          <p:cNvSpPr>
            <a:spLocks noGrp="1"/>
          </p:cNvSpPr>
          <p:nvPr>
            <p:ph type="sldNum" sz="quarter" idx="12"/>
          </p:nvPr>
        </p:nvSpPr>
        <p:spPr/>
        <p:txBody>
          <a:bodyPr/>
          <a:lstStyle/>
          <a:p>
            <a:fld id="{A5AEF524-62EC-C340-82A1-9F47B6C43E55}" type="slidenum">
              <a:rPr lang="en-US" smtClean="0"/>
              <a:t>58</a:t>
            </a:fld>
            <a:endParaRPr lang="en-US"/>
          </a:p>
        </p:txBody>
      </p:sp>
      <p:sp>
        <p:nvSpPr>
          <p:cNvPr id="7" name="Footer Placeholder 2">
            <a:extLst>
              <a:ext uri="{FF2B5EF4-FFF2-40B4-BE49-F238E27FC236}">
                <a16:creationId xmlns:a16="http://schemas.microsoft.com/office/drawing/2014/main" id="{F0D5FCED-EA34-A4FA-4024-29507598FE29}"/>
              </a:ext>
            </a:extLst>
          </p:cNvPr>
          <p:cNvSpPr>
            <a:spLocks noGrp="1"/>
          </p:cNvSpPr>
          <p:nvPr>
            <p:ph type="ftr" sz="quarter" idx="11"/>
          </p:nvPr>
        </p:nvSpPr>
        <p:spPr>
          <a:xfrm>
            <a:off x="533400" y="6377940"/>
            <a:ext cx="4274813" cy="274320"/>
          </a:xfrm>
        </p:spPr>
        <p:txBody>
          <a:bodyPr/>
          <a:lstStyle/>
          <a:p>
            <a:r>
              <a:rPr lang="en-US">
                <a:ea typeface="Calibri"/>
                <a:cs typeface="Calibri"/>
              </a:rPr>
              <a:t>Brent </a:t>
            </a:r>
            <a:r>
              <a:rPr lang="en-US" err="1">
                <a:ea typeface="Calibri"/>
                <a:cs typeface="Calibri"/>
              </a:rPr>
              <a:t>Mynard</a:t>
            </a:r>
            <a:endParaRPr lang="en-US">
              <a:ea typeface="Calibri"/>
              <a:cs typeface="Calibri"/>
            </a:endParaRPr>
          </a:p>
        </p:txBody>
      </p:sp>
      <p:sp>
        <p:nvSpPr>
          <p:cNvPr id="12" name="Title 5">
            <a:extLst>
              <a:ext uri="{FF2B5EF4-FFF2-40B4-BE49-F238E27FC236}">
                <a16:creationId xmlns:a16="http://schemas.microsoft.com/office/drawing/2014/main" id="{2CC6BD3C-391F-F098-0EDE-9F2CFB5BAF58}"/>
              </a:ext>
            </a:extLst>
          </p:cNvPr>
          <p:cNvSpPr>
            <a:spLocks noGrp="1"/>
          </p:cNvSpPr>
          <p:nvPr>
            <p:ph type="title"/>
          </p:nvPr>
        </p:nvSpPr>
        <p:spPr>
          <a:xfrm>
            <a:off x="355635" y="199887"/>
            <a:ext cx="10637743" cy="688607"/>
          </a:xfrm>
          <a:ln>
            <a:noFill/>
          </a:ln>
        </p:spPr>
        <p:txBody>
          <a:bodyPr/>
          <a:lstStyle/>
          <a:p>
            <a:r>
              <a:rPr lang="en-US"/>
              <a:t>CAD Modeling: Original Design</a:t>
            </a:r>
          </a:p>
        </p:txBody>
      </p:sp>
      <mc:AlternateContent xmlns:mc="http://schemas.openxmlformats.org/markup-compatibility/2006">
        <mc:Choice xmlns:am3d="http://schemas.microsoft.com/office/drawing/2017/model3d" Requires="am3d">
          <p:graphicFrame>
            <p:nvGraphicFramePr>
              <p:cNvPr id="2" name="3D Model 1">
                <a:extLst>
                  <a:ext uri="{FF2B5EF4-FFF2-40B4-BE49-F238E27FC236}">
                    <a16:creationId xmlns:a16="http://schemas.microsoft.com/office/drawing/2014/main" id="{0D6F1C1E-2411-FDE3-A6FF-616CB52BA6D6}"/>
                  </a:ext>
                </a:extLst>
              </p:cNvPr>
              <p:cNvGraphicFramePr>
                <a:graphicFrameLocks/>
              </p:cNvGraphicFramePr>
              <p:nvPr/>
            </p:nvGraphicFramePr>
            <p:xfrm>
              <a:off x="1241850" y="1841673"/>
              <a:ext cx="1877866" cy="4810587"/>
            </p:xfrm>
            <a:graphic>
              <a:graphicData uri="http://schemas.microsoft.com/office/drawing/2017/model3d">
                <am3d:model3d r:embed="rId2">
                  <am3d:spPr>
                    <a:xfrm>
                      <a:off x="0" y="0"/>
                      <a:ext cx="1877866" cy="4810587"/>
                    </a:xfrm>
                    <a:prstGeom prst="rect">
                      <a:avLst/>
                    </a:prstGeom>
                  </am3d:spPr>
                  <am3d:camera>
                    <am3d:pos x="0" y="0" z="53235488"/>
                    <am3d:up dx="0" dy="36000000" dz="0"/>
                    <am3d:lookAt x="0" y="0" z="0"/>
                    <am3d:perspective fov="2669639"/>
                  </am3d:camera>
                  <am3d:trans>
                    <am3d:meterPerModelUnit n="26539" d="1000000"/>
                    <am3d:preTrans dx="4064996" dy="5702798" dz="17990720"/>
                    <am3d:scale>
                      <am3d:sx n="1000000" d="1000000"/>
                      <am3d:sy n="1000000" d="1000000"/>
                      <am3d:sz n="1000000" d="1000000"/>
                    </am3d:scale>
                    <am3d:rot ax="5455505" ay="1799826" az="27748"/>
                    <am3d:postTrans dx="0" dy="0" dz="0"/>
                  </am3d:trans>
                  <am3d:raster rName="Office3DRenderer" rVer="16.0.8326">
                    <am3d:blip r:embed="rId3"/>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a:extLst>
                  <a:ext uri="{FF2B5EF4-FFF2-40B4-BE49-F238E27FC236}">
                    <a16:creationId xmlns:a16="http://schemas.microsoft.com/office/drawing/2014/main" id="{0D6F1C1E-2411-FDE3-A6FF-616CB52BA6D6}"/>
                  </a:ext>
                </a:extLst>
              </p:cNvPr>
              <p:cNvPicPr>
                <a:picLocks noGrp="1" noRot="1" noChangeAspect="1" noMove="1" noResize="1" noEditPoints="1" noAdjustHandles="1" noChangeArrowheads="1" noChangeShapeType="1" noCrop="1"/>
              </p:cNvPicPr>
              <p:nvPr/>
            </p:nvPicPr>
            <p:blipFill>
              <a:blip r:embed="rId3"/>
              <a:stretch>
                <a:fillRect/>
              </a:stretch>
            </p:blipFill>
            <p:spPr>
              <a:xfrm>
                <a:off x="1241850" y="1841673"/>
                <a:ext cx="1877866" cy="4810587"/>
              </a:xfrm>
              <a:prstGeom prst="rect">
                <a:avLst/>
              </a:prstGeom>
            </p:spPr>
          </p:pic>
        </mc:Fallback>
      </mc:AlternateContent>
      <p:sp>
        <p:nvSpPr>
          <p:cNvPr id="10" name="TextBox 9">
            <a:extLst>
              <a:ext uri="{FF2B5EF4-FFF2-40B4-BE49-F238E27FC236}">
                <a16:creationId xmlns:a16="http://schemas.microsoft.com/office/drawing/2014/main" id="{9CD5D39F-78CF-6191-B61D-E8D97E3CAFAC}"/>
              </a:ext>
            </a:extLst>
          </p:cNvPr>
          <p:cNvSpPr txBox="1"/>
          <p:nvPr/>
        </p:nvSpPr>
        <p:spPr>
          <a:xfrm>
            <a:off x="4808213" y="1665069"/>
            <a:ext cx="413362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latin typeface="Arial"/>
                <a:cs typeface="Calibri"/>
              </a:rPr>
              <a:t>The original press had several limitations that prevented it from usage.</a:t>
            </a:r>
          </a:p>
          <a:p>
            <a:endParaRPr lang="en-US">
              <a:latin typeface="Arial"/>
              <a:cs typeface="Calibri"/>
            </a:endParaRPr>
          </a:p>
        </p:txBody>
      </p:sp>
      <p:sp>
        <p:nvSpPr>
          <p:cNvPr id="8" name="Rectangle: Rounded Corners 7">
            <a:extLst>
              <a:ext uri="{FF2B5EF4-FFF2-40B4-BE49-F238E27FC236}">
                <a16:creationId xmlns:a16="http://schemas.microsoft.com/office/drawing/2014/main" id="{D9FB2665-7AF8-F55C-1B9D-E3D95984912B}"/>
              </a:ext>
            </a:extLst>
          </p:cNvPr>
          <p:cNvSpPr/>
          <p:nvPr/>
        </p:nvSpPr>
        <p:spPr>
          <a:xfrm>
            <a:off x="4724400" y="3762436"/>
            <a:ext cx="4273454" cy="148905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5D4E77A-5838-AF4D-2899-15459401C938}"/>
              </a:ext>
            </a:extLst>
          </p:cNvPr>
          <p:cNvSpPr txBox="1"/>
          <p:nvPr/>
        </p:nvSpPr>
        <p:spPr>
          <a:xfrm>
            <a:off x="4808212" y="3840236"/>
            <a:ext cx="413362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latin typeface="Arial"/>
                <a:ea typeface="Calibri"/>
                <a:cs typeface="Calibri"/>
              </a:rPr>
              <a:t>   CAD Issues:</a:t>
            </a:r>
          </a:p>
          <a:p>
            <a:pPr marL="285750" indent="-285750">
              <a:buFont typeface="Arial"/>
              <a:buChar char="•"/>
            </a:pPr>
            <a:r>
              <a:rPr lang="en-US">
                <a:solidFill>
                  <a:srgbClr val="FFFFFF"/>
                </a:solidFill>
                <a:latin typeface="Arial"/>
                <a:ea typeface="Calibri"/>
                <a:cs typeface="Calibri"/>
              </a:rPr>
              <a:t>Not enough room for new shafts and new bearing housing.</a:t>
            </a:r>
          </a:p>
          <a:p>
            <a:pPr marL="285750" indent="-285750">
              <a:buFont typeface="Arial"/>
              <a:buChar char="•"/>
            </a:pPr>
            <a:r>
              <a:rPr lang="en-US">
                <a:solidFill>
                  <a:srgbClr val="FFFFFF"/>
                </a:solidFill>
                <a:latin typeface="Arial"/>
                <a:ea typeface="Calibri"/>
                <a:cs typeface="Calibri"/>
              </a:rPr>
              <a:t>Ineffective cage to protect operator.</a:t>
            </a:r>
          </a:p>
          <a:p>
            <a:pPr marL="285750" indent="-285750">
              <a:buFont typeface="Arial"/>
              <a:buChar char="•"/>
            </a:pPr>
            <a:endParaRPr lang="en-US">
              <a:solidFill>
                <a:srgbClr val="FFFFFF"/>
              </a:solidFill>
              <a:latin typeface="Arial"/>
              <a:ea typeface="Calibri"/>
              <a:cs typeface="Calibri"/>
            </a:endParaRPr>
          </a:p>
        </p:txBody>
      </p:sp>
      <p:sp>
        <p:nvSpPr>
          <p:cNvPr id="9" name="Rectangle: Rounded Corners 8">
            <a:extLst>
              <a:ext uri="{FF2B5EF4-FFF2-40B4-BE49-F238E27FC236}">
                <a16:creationId xmlns:a16="http://schemas.microsoft.com/office/drawing/2014/main" id="{EE9C6759-E55A-142C-3D3C-84791671FAD2}"/>
              </a:ext>
            </a:extLst>
          </p:cNvPr>
          <p:cNvSpPr/>
          <p:nvPr/>
        </p:nvSpPr>
        <p:spPr>
          <a:xfrm>
            <a:off x="1108954" y="1425139"/>
            <a:ext cx="1955029" cy="37037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CDAD671-E6E5-AB4B-6FD4-ACF3FDA3FEB1}"/>
              </a:ext>
            </a:extLst>
          </p:cNvPr>
          <p:cNvSpPr txBox="1"/>
          <p:nvPr/>
        </p:nvSpPr>
        <p:spPr>
          <a:xfrm>
            <a:off x="1109157" y="1423537"/>
            <a:ext cx="19565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FFFF"/>
                </a:solidFill>
                <a:latin typeface="Arial"/>
                <a:ea typeface="Calibri"/>
                <a:cs typeface="Calibri"/>
              </a:rPr>
              <a:t>Original Design</a:t>
            </a:r>
            <a:endParaRPr lang="en-US" b="1">
              <a:solidFill>
                <a:srgbClr val="FFFFFF"/>
              </a:solidFill>
              <a:latin typeface="Arial"/>
              <a:cs typeface="Arial"/>
            </a:endParaRPr>
          </a:p>
        </p:txBody>
      </p:sp>
      <p:sp>
        <p:nvSpPr>
          <p:cNvPr id="3" name="Oval 2">
            <a:extLst>
              <a:ext uri="{FF2B5EF4-FFF2-40B4-BE49-F238E27FC236}">
                <a16:creationId xmlns:a16="http://schemas.microsoft.com/office/drawing/2014/main" id="{41CA4622-36A4-4AE0-4988-F70CFD9A2884}"/>
              </a:ext>
            </a:extLst>
          </p:cNvPr>
          <p:cNvSpPr/>
          <p:nvPr/>
        </p:nvSpPr>
        <p:spPr>
          <a:xfrm>
            <a:off x="4870554" y="4770619"/>
            <a:ext cx="177384" cy="164893"/>
          </a:xfrm>
          <a:prstGeom prst="ellipse">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A9AA2B3D-4044-5486-E09C-5E5F9AA71B13}"/>
              </a:ext>
            </a:extLst>
          </p:cNvPr>
          <p:cNvCxnSpPr/>
          <p:nvPr/>
        </p:nvCxnSpPr>
        <p:spPr>
          <a:xfrm>
            <a:off x="828676" y="4163988"/>
            <a:ext cx="1507758" cy="389742"/>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001260F-55B7-3495-C677-46E880028781}"/>
              </a:ext>
            </a:extLst>
          </p:cNvPr>
          <p:cNvCxnSpPr>
            <a:cxnSpLocks/>
          </p:cNvCxnSpPr>
          <p:nvPr/>
        </p:nvCxnSpPr>
        <p:spPr>
          <a:xfrm>
            <a:off x="2833608" y="4157741"/>
            <a:ext cx="720778" cy="314794"/>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3EBF041-4B58-9E44-4D7E-6FEC2688149A}"/>
              </a:ext>
            </a:extLst>
          </p:cNvPr>
          <p:cNvCxnSpPr>
            <a:cxnSpLocks/>
          </p:cNvCxnSpPr>
          <p:nvPr/>
        </p:nvCxnSpPr>
        <p:spPr>
          <a:xfrm flipH="1" flipV="1">
            <a:off x="849912" y="4185224"/>
            <a:ext cx="22484" cy="2033665"/>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FA62D1F-D48B-23DE-6337-2B2D3A5DBFC7}"/>
              </a:ext>
            </a:extLst>
          </p:cNvPr>
          <p:cNvCxnSpPr>
            <a:cxnSpLocks/>
          </p:cNvCxnSpPr>
          <p:nvPr/>
        </p:nvCxnSpPr>
        <p:spPr>
          <a:xfrm flipV="1">
            <a:off x="2315199" y="4497519"/>
            <a:ext cx="1245434" cy="53716"/>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028281A-1BA3-77C3-3861-090A1B429120}"/>
              </a:ext>
            </a:extLst>
          </p:cNvPr>
          <p:cNvCxnSpPr>
            <a:cxnSpLocks/>
          </p:cNvCxnSpPr>
          <p:nvPr/>
        </p:nvCxnSpPr>
        <p:spPr>
          <a:xfrm flipH="1">
            <a:off x="2305207" y="4538742"/>
            <a:ext cx="28728" cy="2344708"/>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64F840D-998B-0388-B556-33108D0CA44E}"/>
              </a:ext>
            </a:extLst>
          </p:cNvPr>
          <p:cNvCxnSpPr>
            <a:cxnSpLocks/>
          </p:cNvCxnSpPr>
          <p:nvPr/>
        </p:nvCxnSpPr>
        <p:spPr>
          <a:xfrm>
            <a:off x="859099" y="6170372"/>
            <a:ext cx="1432810" cy="670803"/>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CDCCBDE-F067-B63A-05E8-44A68940C56C}"/>
              </a:ext>
            </a:extLst>
          </p:cNvPr>
          <p:cNvCxnSpPr>
            <a:cxnSpLocks/>
          </p:cNvCxnSpPr>
          <p:nvPr/>
        </p:nvCxnSpPr>
        <p:spPr>
          <a:xfrm flipV="1">
            <a:off x="834923" y="4141502"/>
            <a:ext cx="1226692" cy="22483"/>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14BFB5D-6DBA-2E6D-DD47-94DFC202BC7E}"/>
              </a:ext>
            </a:extLst>
          </p:cNvPr>
          <p:cNvCxnSpPr>
            <a:cxnSpLocks/>
          </p:cNvCxnSpPr>
          <p:nvPr/>
        </p:nvCxnSpPr>
        <p:spPr>
          <a:xfrm>
            <a:off x="2708693" y="4176478"/>
            <a:ext cx="164888" cy="2499"/>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DD9C37E-3571-7FBF-580C-B96CBC234AE5}"/>
              </a:ext>
            </a:extLst>
          </p:cNvPr>
          <p:cNvCxnSpPr>
            <a:cxnSpLocks/>
          </p:cNvCxnSpPr>
          <p:nvPr/>
        </p:nvCxnSpPr>
        <p:spPr>
          <a:xfrm flipH="1">
            <a:off x="3491926" y="4507511"/>
            <a:ext cx="22486" cy="1863775"/>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AF9614F-7A23-345A-41C3-971AFBCD0212}"/>
              </a:ext>
            </a:extLst>
          </p:cNvPr>
          <p:cNvCxnSpPr>
            <a:cxnSpLocks/>
          </p:cNvCxnSpPr>
          <p:nvPr/>
        </p:nvCxnSpPr>
        <p:spPr>
          <a:xfrm flipV="1">
            <a:off x="2315201" y="6346304"/>
            <a:ext cx="1176726" cy="459699"/>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8E0EEFF-AAA5-9FE3-4E8A-914444BF54A1}"/>
              </a:ext>
            </a:extLst>
          </p:cNvPr>
          <p:cNvCxnSpPr>
            <a:cxnSpLocks/>
          </p:cNvCxnSpPr>
          <p:nvPr/>
        </p:nvCxnSpPr>
        <p:spPr>
          <a:xfrm>
            <a:off x="853658" y="4213954"/>
            <a:ext cx="1476530" cy="914399"/>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971584E-197F-DB2D-CA12-E90C6698303B}"/>
              </a:ext>
            </a:extLst>
          </p:cNvPr>
          <p:cNvCxnSpPr>
            <a:cxnSpLocks/>
          </p:cNvCxnSpPr>
          <p:nvPr/>
        </p:nvCxnSpPr>
        <p:spPr>
          <a:xfrm>
            <a:off x="847414" y="4569971"/>
            <a:ext cx="1476530" cy="1076792"/>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3B4FBFB-2686-B935-F114-EAD8B8BA9816}"/>
              </a:ext>
            </a:extLst>
          </p:cNvPr>
          <p:cNvCxnSpPr>
            <a:cxnSpLocks/>
          </p:cNvCxnSpPr>
          <p:nvPr/>
        </p:nvCxnSpPr>
        <p:spPr>
          <a:xfrm>
            <a:off x="847413" y="5013430"/>
            <a:ext cx="1470284" cy="1220447"/>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1E53056-95F9-83C6-D6DE-52414A4F7FD7}"/>
              </a:ext>
            </a:extLst>
          </p:cNvPr>
          <p:cNvCxnSpPr>
            <a:cxnSpLocks/>
          </p:cNvCxnSpPr>
          <p:nvPr/>
        </p:nvCxnSpPr>
        <p:spPr>
          <a:xfrm>
            <a:off x="859905" y="5675496"/>
            <a:ext cx="1420316" cy="1126758"/>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01115D4-F691-8053-7DEA-627FA7E6FDD4}"/>
              </a:ext>
            </a:extLst>
          </p:cNvPr>
          <p:cNvCxnSpPr>
            <a:cxnSpLocks/>
          </p:cNvCxnSpPr>
          <p:nvPr/>
        </p:nvCxnSpPr>
        <p:spPr>
          <a:xfrm flipV="1">
            <a:off x="853659" y="4547485"/>
            <a:ext cx="1457792" cy="378500"/>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75852DF-BCD1-A2C8-B257-7EA403235356}"/>
              </a:ext>
            </a:extLst>
          </p:cNvPr>
          <p:cNvCxnSpPr>
            <a:cxnSpLocks/>
          </p:cNvCxnSpPr>
          <p:nvPr/>
        </p:nvCxnSpPr>
        <p:spPr>
          <a:xfrm flipV="1">
            <a:off x="878643" y="4997190"/>
            <a:ext cx="1432808" cy="509665"/>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DD75D7F-38AC-F0E5-D7F9-A7F60504A909}"/>
              </a:ext>
            </a:extLst>
          </p:cNvPr>
          <p:cNvCxnSpPr>
            <a:cxnSpLocks/>
          </p:cNvCxnSpPr>
          <p:nvPr/>
        </p:nvCxnSpPr>
        <p:spPr>
          <a:xfrm flipV="1">
            <a:off x="872398" y="5509353"/>
            <a:ext cx="1432806" cy="534649"/>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13926CF-755E-6656-F34D-8429A6DF41BC}"/>
              </a:ext>
            </a:extLst>
          </p:cNvPr>
          <p:cNvCxnSpPr>
            <a:cxnSpLocks/>
          </p:cNvCxnSpPr>
          <p:nvPr/>
        </p:nvCxnSpPr>
        <p:spPr>
          <a:xfrm flipV="1">
            <a:off x="984824" y="5971549"/>
            <a:ext cx="1351608" cy="259831"/>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3CE6023-B867-EF43-CF0D-B56EE4F17ECB}"/>
              </a:ext>
            </a:extLst>
          </p:cNvPr>
          <p:cNvCxnSpPr>
            <a:cxnSpLocks/>
          </p:cNvCxnSpPr>
          <p:nvPr/>
        </p:nvCxnSpPr>
        <p:spPr>
          <a:xfrm flipV="1">
            <a:off x="1434528" y="6265107"/>
            <a:ext cx="864431" cy="178634"/>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65FC567-C70D-133C-D4D0-08161AADD74D}"/>
              </a:ext>
            </a:extLst>
          </p:cNvPr>
          <p:cNvCxnSpPr>
            <a:cxnSpLocks/>
          </p:cNvCxnSpPr>
          <p:nvPr/>
        </p:nvCxnSpPr>
        <p:spPr>
          <a:xfrm flipV="1">
            <a:off x="1871740" y="6521189"/>
            <a:ext cx="420974" cy="134913"/>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4D3DA4BC-AE0E-E01E-590E-BD7A057709F5}"/>
              </a:ext>
            </a:extLst>
          </p:cNvPr>
          <p:cNvCxnSpPr>
            <a:cxnSpLocks/>
          </p:cNvCxnSpPr>
          <p:nvPr/>
        </p:nvCxnSpPr>
        <p:spPr>
          <a:xfrm flipV="1">
            <a:off x="2077854" y="6664841"/>
            <a:ext cx="246089" cy="66211"/>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E737EDAD-DFEB-C89C-C131-475E3EFBDF85}"/>
              </a:ext>
            </a:extLst>
          </p:cNvPr>
          <p:cNvCxnSpPr>
            <a:cxnSpLocks/>
          </p:cNvCxnSpPr>
          <p:nvPr/>
        </p:nvCxnSpPr>
        <p:spPr>
          <a:xfrm flipV="1">
            <a:off x="853658" y="4441303"/>
            <a:ext cx="1008086" cy="141160"/>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416885E-E6D5-F134-1CE7-73C81EAD1123}"/>
              </a:ext>
            </a:extLst>
          </p:cNvPr>
          <p:cNvCxnSpPr>
            <a:cxnSpLocks/>
          </p:cNvCxnSpPr>
          <p:nvPr/>
        </p:nvCxnSpPr>
        <p:spPr>
          <a:xfrm flipV="1">
            <a:off x="834921" y="4147746"/>
            <a:ext cx="695792" cy="222355"/>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4E7A93A7-8A3E-E168-E3A7-570F7720BE59}"/>
              </a:ext>
            </a:extLst>
          </p:cNvPr>
          <p:cNvCxnSpPr>
            <a:cxnSpLocks/>
          </p:cNvCxnSpPr>
          <p:nvPr/>
        </p:nvCxnSpPr>
        <p:spPr>
          <a:xfrm>
            <a:off x="2590018" y="4544985"/>
            <a:ext cx="883170" cy="489677"/>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AC92B869-FA9F-8549-DD82-1DAAF2B8CF5F}"/>
              </a:ext>
            </a:extLst>
          </p:cNvPr>
          <p:cNvCxnSpPr>
            <a:cxnSpLocks/>
          </p:cNvCxnSpPr>
          <p:nvPr/>
        </p:nvCxnSpPr>
        <p:spPr>
          <a:xfrm>
            <a:off x="3495672" y="5075887"/>
            <a:ext cx="183630" cy="8742"/>
          </a:xfrm>
          <a:prstGeom prst="straightConnector1">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2CDB62FE-9214-94B3-1A25-D2E6FD9AEF42}"/>
              </a:ext>
            </a:extLst>
          </p:cNvPr>
          <p:cNvCxnSpPr>
            <a:cxnSpLocks/>
          </p:cNvCxnSpPr>
          <p:nvPr/>
        </p:nvCxnSpPr>
        <p:spPr>
          <a:xfrm flipH="1">
            <a:off x="3648075" y="5082132"/>
            <a:ext cx="9992" cy="321037"/>
          </a:xfrm>
          <a:prstGeom prst="straightConnector1">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5CD8A6C3-43C1-65F6-4F33-143831355210}"/>
              </a:ext>
            </a:extLst>
          </p:cNvPr>
          <p:cNvCxnSpPr>
            <a:cxnSpLocks/>
          </p:cNvCxnSpPr>
          <p:nvPr/>
        </p:nvCxnSpPr>
        <p:spPr>
          <a:xfrm flipV="1">
            <a:off x="3520656" y="5403171"/>
            <a:ext cx="139909" cy="3748"/>
          </a:xfrm>
          <a:prstGeom prst="straightConnector1">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EEB9A8B-EAD7-990A-04B0-F027D0CB0EC6}"/>
              </a:ext>
            </a:extLst>
          </p:cNvPr>
          <p:cNvCxnSpPr>
            <a:cxnSpLocks/>
          </p:cNvCxnSpPr>
          <p:nvPr/>
        </p:nvCxnSpPr>
        <p:spPr>
          <a:xfrm>
            <a:off x="2346428" y="4669903"/>
            <a:ext cx="1151743" cy="677053"/>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26EE4139-CF19-F1B9-71F6-D307DBE8FCF3}"/>
              </a:ext>
            </a:extLst>
          </p:cNvPr>
          <p:cNvCxnSpPr>
            <a:cxnSpLocks/>
          </p:cNvCxnSpPr>
          <p:nvPr/>
        </p:nvCxnSpPr>
        <p:spPr>
          <a:xfrm>
            <a:off x="2346427" y="5025919"/>
            <a:ext cx="1133006" cy="677054"/>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C57B360-DC29-0680-E011-8761BEB03F53}"/>
              </a:ext>
            </a:extLst>
          </p:cNvPr>
          <p:cNvCxnSpPr>
            <a:cxnSpLocks/>
          </p:cNvCxnSpPr>
          <p:nvPr/>
        </p:nvCxnSpPr>
        <p:spPr>
          <a:xfrm>
            <a:off x="2321443" y="5500607"/>
            <a:ext cx="1164236" cy="720777"/>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C2C02C5C-586A-7C9A-44BC-B3E04E9C01D1}"/>
              </a:ext>
            </a:extLst>
          </p:cNvPr>
          <p:cNvCxnSpPr>
            <a:cxnSpLocks/>
          </p:cNvCxnSpPr>
          <p:nvPr/>
        </p:nvCxnSpPr>
        <p:spPr>
          <a:xfrm>
            <a:off x="2315198" y="6012772"/>
            <a:ext cx="814466" cy="464693"/>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2CE0812A-C19B-EFBF-CC0B-C570E06CDD29}"/>
              </a:ext>
            </a:extLst>
          </p:cNvPr>
          <p:cNvCxnSpPr>
            <a:cxnSpLocks/>
          </p:cNvCxnSpPr>
          <p:nvPr/>
        </p:nvCxnSpPr>
        <p:spPr>
          <a:xfrm>
            <a:off x="2315197" y="6318820"/>
            <a:ext cx="470941" cy="277317"/>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16CEF707-9F29-3900-DC0E-9F226496E11E}"/>
              </a:ext>
            </a:extLst>
          </p:cNvPr>
          <p:cNvCxnSpPr>
            <a:cxnSpLocks/>
          </p:cNvCxnSpPr>
          <p:nvPr/>
        </p:nvCxnSpPr>
        <p:spPr>
          <a:xfrm flipV="1">
            <a:off x="2327690" y="4516252"/>
            <a:ext cx="483430" cy="709537"/>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882DA38A-21E5-B000-1B39-1FF7909CF98B}"/>
              </a:ext>
            </a:extLst>
          </p:cNvPr>
          <p:cNvCxnSpPr>
            <a:cxnSpLocks/>
          </p:cNvCxnSpPr>
          <p:nvPr/>
        </p:nvCxnSpPr>
        <p:spPr>
          <a:xfrm flipV="1">
            <a:off x="2302705" y="4510006"/>
            <a:ext cx="958120" cy="1327880"/>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7419B48C-8871-538D-A601-799854214896}"/>
              </a:ext>
            </a:extLst>
          </p:cNvPr>
          <p:cNvCxnSpPr>
            <a:cxnSpLocks/>
          </p:cNvCxnSpPr>
          <p:nvPr/>
        </p:nvCxnSpPr>
        <p:spPr>
          <a:xfrm flipV="1">
            <a:off x="2327689" y="4503761"/>
            <a:ext cx="1176723" cy="1796323"/>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D2B3C4C5-518C-6450-6A9A-F31C9FBD1380}"/>
              </a:ext>
            </a:extLst>
          </p:cNvPr>
          <p:cNvCxnSpPr>
            <a:cxnSpLocks/>
          </p:cNvCxnSpPr>
          <p:nvPr/>
        </p:nvCxnSpPr>
        <p:spPr>
          <a:xfrm flipV="1">
            <a:off x="2315198" y="5028415"/>
            <a:ext cx="1157988" cy="1765095"/>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27578106-B68B-DDFF-3FAC-38DE1099C617}"/>
              </a:ext>
            </a:extLst>
          </p:cNvPr>
          <p:cNvCxnSpPr>
            <a:cxnSpLocks/>
          </p:cNvCxnSpPr>
          <p:nvPr/>
        </p:nvCxnSpPr>
        <p:spPr>
          <a:xfrm flipV="1">
            <a:off x="2783640" y="5465629"/>
            <a:ext cx="720774" cy="1121765"/>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32E50BEE-F1F2-DF14-12CA-896F58E9A01D}"/>
              </a:ext>
            </a:extLst>
          </p:cNvPr>
          <p:cNvCxnSpPr>
            <a:cxnSpLocks/>
          </p:cNvCxnSpPr>
          <p:nvPr/>
        </p:nvCxnSpPr>
        <p:spPr>
          <a:xfrm flipV="1">
            <a:off x="3070951" y="5871613"/>
            <a:ext cx="433463" cy="647078"/>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079A916D-CA29-677D-432F-073523263B35}"/>
              </a:ext>
            </a:extLst>
          </p:cNvPr>
          <p:cNvCxnSpPr>
            <a:cxnSpLocks/>
          </p:cNvCxnSpPr>
          <p:nvPr/>
        </p:nvCxnSpPr>
        <p:spPr>
          <a:xfrm flipV="1">
            <a:off x="1465755" y="4135253"/>
            <a:ext cx="402235" cy="184879"/>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FD3BF66-15FA-42F3-2DC6-093A33859C7D}"/>
              </a:ext>
            </a:extLst>
          </p:cNvPr>
          <p:cNvCxnSpPr>
            <a:cxnSpLocks/>
          </p:cNvCxnSpPr>
          <p:nvPr/>
        </p:nvCxnSpPr>
        <p:spPr>
          <a:xfrm flipV="1">
            <a:off x="866149" y="4316383"/>
            <a:ext cx="664561" cy="478436"/>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83E2F75A-15E2-1589-7FEC-A4BEB6886FAF}"/>
              </a:ext>
            </a:extLst>
          </p:cNvPr>
          <p:cNvCxnSpPr>
            <a:cxnSpLocks/>
          </p:cNvCxnSpPr>
          <p:nvPr/>
        </p:nvCxnSpPr>
        <p:spPr>
          <a:xfrm flipV="1">
            <a:off x="2977263" y="4391334"/>
            <a:ext cx="339777" cy="141159"/>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210EF9D2-126C-5921-0BDA-597EEA009624}"/>
              </a:ext>
            </a:extLst>
          </p:cNvPr>
          <p:cNvCxnSpPr>
            <a:cxnSpLocks/>
          </p:cNvCxnSpPr>
          <p:nvPr/>
        </p:nvCxnSpPr>
        <p:spPr>
          <a:xfrm flipV="1">
            <a:off x="2989753" y="4310138"/>
            <a:ext cx="202368" cy="122420"/>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66167B84-0CB0-0E45-909F-AA6C6A6AD833}"/>
              </a:ext>
            </a:extLst>
          </p:cNvPr>
          <p:cNvCxnSpPr>
            <a:cxnSpLocks/>
          </p:cNvCxnSpPr>
          <p:nvPr/>
        </p:nvCxnSpPr>
        <p:spPr>
          <a:xfrm flipH="1">
            <a:off x="2861090" y="4170232"/>
            <a:ext cx="34975" cy="164889"/>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7535A8D0-473E-E9E3-387C-72D646BD7400}"/>
              </a:ext>
            </a:extLst>
          </p:cNvPr>
          <p:cNvCxnSpPr>
            <a:cxnSpLocks/>
          </p:cNvCxnSpPr>
          <p:nvPr/>
        </p:nvCxnSpPr>
        <p:spPr>
          <a:xfrm flipV="1">
            <a:off x="878641" y="4147746"/>
            <a:ext cx="1108023" cy="1046812"/>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B9FAA92E-5E3F-E67C-BBF7-8D980A6B8239}"/>
              </a:ext>
            </a:extLst>
          </p:cNvPr>
          <p:cNvCxnSpPr>
            <a:cxnSpLocks/>
          </p:cNvCxnSpPr>
          <p:nvPr/>
        </p:nvCxnSpPr>
        <p:spPr>
          <a:xfrm>
            <a:off x="3008497" y="4220200"/>
            <a:ext cx="314790" cy="283565"/>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A78A0BDE-1422-BC05-58F3-074E043E0A3E}"/>
              </a:ext>
            </a:extLst>
          </p:cNvPr>
          <p:cNvCxnSpPr>
            <a:cxnSpLocks/>
          </p:cNvCxnSpPr>
          <p:nvPr/>
        </p:nvCxnSpPr>
        <p:spPr>
          <a:xfrm>
            <a:off x="2939790" y="4201461"/>
            <a:ext cx="139905" cy="339778"/>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4243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Picture 14" descr="A machine with a piece of paper&#10;&#10;Description automatically generated">
            <a:extLst>
              <a:ext uri="{FF2B5EF4-FFF2-40B4-BE49-F238E27FC236}">
                <a16:creationId xmlns:a16="http://schemas.microsoft.com/office/drawing/2014/main" id="{5DB453DC-2298-2A29-7001-24CE3E6B17FC}"/>
              </a:ext>
            </a:extLst>
          </p:cNvPr>
          <p:cNvPicPr>
            <a:picLocks noChangeAspect="1"/>
          </p:cNvPicPr>
          <p:nvPr/>
        </p:nvPicPr>
        <p:blipFill>
          <a:blip r:embed="rId2"/>
          <a:stretch>
            <a:fillRect/>
          </a:stretch>
        </p:blipFill>
        <p:spPr>
          <a:xfrm>
            <a:off x="6097024" y="879562"/>
            <a:ext cx="3630022" cy="4671191"/>
          </a:xfrm>
          <a:prstGeom prst="rect">
            <a:avLst/>
          </a:prstGeom>
          <a:ln>
            <a:solidFill>
              <a:schemeClr val="bg2"/>
            </a:solidFill>
          </a:ln>
        </p:spPr>
      </p:pic>
      <p:sp>
        <p:nvSpPr>
          <p:cNvPr id="8" name="Rectangle: Rounded Corners 7">
            <a:extLst>
              <a:ext uri="{FF2B5EF4-FFF2-40B4-BE49-F238E27FC236}">
                <a16:creationId xmlns:a16="http://schemas.microsoft.com/office/drawing/2014/main" id="{AFC066E1-03F4-BCD5-A40E-401150C4A63C}"/>
              </a:ext>
            </a:extLst>
          </p:cNvPr>
          <p:cNvSpPr/>
          <p:nvPr/>
        </p:nvSpPr>
        <p:spPr>
          <a:xfrm>
            <a:off x="1297710" y="-214747"/>
            <a:ext cx="2576945" cy="7229762"/>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a typeface="Calibri"/>
              <a:cs typeface="Calibri"/>
            </a:endParaRPr>
          </a:p>
        </p:txBody>
      </p:sp>
      <p:sp>
        <p:nvSpPr>
          <p:cNvPr id="7" name="Rectangle: Rounded Corners 6">
            <a:extLst>
              <a:ext uri="{FF2B5EF4-FFF2-40B4-BE49-F238E27FC236}">
                <a16:creationId xmlns:a16="http://schemas.microsoft.com/office/drawing/2014/main" id="{B535B2D3-1510-8F3C-0B20-BD2B8F53BF31}"/>
              </a:ext>
            </a:extLst>
          </p:cNvPr>
          <p:cNvSpPr/>
          <p:nvPr/>
        </p:nvSpPr>
        <p:spPr>
          <a:xfrm>
            <a:off x="385620" y="-214745"/>
            <a:ext cx="2576945" cy="7356762"/>
          </a:xfrm>
          <a:prstGeom prst="roundRect">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a typeface="Calibri"/>
              <a:cs typeface="Calibri"/>
            </a:endParaRPr>
          </a:p>
        </p:txBody>
      </p:sp>
      <p:sp>
        <p:nvSpPr>
          <p:cNvPr id="6" name="Rectangle: Rounded Corners 5">
            <a:extLst>
              <a:ext uri="{FF2B5EF4-FFF2-40B4-BE49-F238E27FC236}">
                <a16:creationId xmlns:a16="http://schemas.microsoft.com/office/drawing/2014/main" id="{0724B700-F0A7-1852-ECC1-3A3C376798D0}"/>
              </a:ext>
            </a:extLst>
          </p:cNvPr>
          <p:cNvSpPr/>
          <p:nvPr/>
        </p:nvSpPr>
        <p:spPr>
          <a:xfrm>
            <a:off x="-514927" y="-214746"/>
            <a:ext cx="2576945" cy="7356762"/>
          </a:xfrm>
          <a:prstGeom prst="round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a typeface="Calibri"/>
              <a:cs typeface="Calibri"/>
            </a:endParaRPr>
          </a:p>
        </p:txBody>
      </p:sp>
      <p:sp>
        <p:nvSpPr>
          <p:cNvPr id="4" name="Footer Placeholder 3">
            <a:extLst>
              <a:ext uri="{FF2B5EF4-FFF2-40B4-BE49-F238E27FC236}">
                <a16:creationId xmlns:a16="http://schemas.microsoft.com/office/drawing/2014/main" id="{E1042865-450D-14AC-BE80-30E773A030E5}"/>
              </a:ext>
            </a:extLst>
          </p:cNvPr>
          <p:cNvSpPr>
            <a:spLocks noGrp="1"/>
          </p:cNvSpPr>
          <p:nvPr>
            <p:ph type="ftr" sz="quarter" idx="11"/>
          </p:nvPr>
        </p:nvSpPr>
        <p:spPr/>
        <p:txBody>
          <a:bodyPr/>
          <a:lstStyle/>
          <a:p>
            <a:r>
              <a:rPr lang="en-US">
                <a:cs typeface="Calibri"/>
              </a:rPr>
              <a:t>Cassie Bentley</a:t>
            </a:r>
            <a:endParaRPr lang="en-US"/>
          </a:p>
        </p:txBody>
      </p:sp>
      <p:sp>
        <p:nvSpPr>
          <p:cNvPr id="5" name="Slide Number Placeholder 4">
            <a:extLst>
              <a:ext uri="{FF2B5EF4-FFF2-40B4-BE49-F238E27FC236}">
                <a16:creationId xmlns:a16="http://schemas.microsoft.com/office/drawing/2014/main" id="{031EFD30-3255-A499-664C-6C95A9650BAE}"/>
              </a:ext>
            </a:extLst>
          </p:cNvPr>
          <p:cNvSpPr>
            <a:spLocks noGrp="1"/>
          </p:cNvSpPr>
          <p:nvPr>
            <p:ph type="sldNum" sz="quarter" idx="12"/>
          </p:nvPr>
        </p:nvSpPr>
        <p:spPr/>
        <p:txBody>
          <a:bodyPr/>
          <a:lstStyle/>
          <a:p>
            <a:fld id="{A5AEF524-62EC-C340-82A1-9F47B6C43E55}" type="slidenum">
              <a:rPr lang="en-US" smtClean="0"/>
              <a:t>59</a:t>
            </a:fld>
            <a:endParaRPr lang="en-US"/>
          </a:p>
        </p:txBody>
      </p:sp>
      <p:sp>
        <p:nvSpPr>
          <p:cNvPr id="10" name="Title 5">
            <a:extLst>
              <a:ext uri="{FF2B5EF4-FFF2-40B4-BE49-F238E27FC236}">
                <a16:creationId xmlns:a16="http://schemas.microsoft.com/office/drawing/2014/main" id="{2E4C8357-C498-A11C-8C51-B0C06A247D5B}"/>
              </a:ext>
            </a:extLst>
          </p:cNvPr>
          <p:cNvSpPr>
            <a:spLocks noGrp="1"/>
          </p:cNvSpPr>
          <p:nvPr>
            <p:ph type="title"/>
          </p:nvPr>
        </p:nvSpPr>
        <p:spPr>
          <a:xfrm>
            <a:off x="3974702" y="-42568"/>
            <a:ext cx="6427147" cy="688607"/>
          </a:xfrm>
          <a:ln>
            <a:noFill/>
          </a:ln>
        </p:spPr>
        <p:txBody>
          <a:bodyPr/>
          <a:lstStyle/>
          <a:p>
            <a:r>
              <a:rPr lang="en-US" sz="3600">
                <a:solidFill>
                  <a:srgbClr val="EE7624"/>
                </a:solidFill>
                <a:ea typeface="+mj-lt"/>
                <a:cs typeface="+mj-lt"/>
              </a:rPr>
              <a:t>Fall Semester</a:t>
            </a:r>
            <a:endParaRPr lang="en-US" sz="3600"/>
          </a:p>
        </p:txBody>
      </p:sp>
      <p:sp>
        <p:nvSpPr>
          <p:cNvPr id="9" name="Rectangle 8">
            <a:extLst>
              <a:ext uri="{FF2B5EF4-FFF2-40B4-BE49-F238E27FC236}">
                <a16:creationId xmlns:a16="http://schemas.microsoft.com/office/drawing/2014/main" id="{0A6D4BC5-2B45-8333-D559-63B1AD89BC11}"/>
              </a:ext>
            </a:extLst>
          </p:cNvPr>
          <p:cNvSpPr/>
          <p:nvPr/>
        </p:nvSpPr>
        <p:spPr>
          <a:xfrm>
            <a:off x="2802947" y="3472584"/>
            <a:ext cx="487219" cy="914400"/>
          </a:xfrm>
          <a:prstGeom prst="rect">
            <a:avLst/>
          </a:prstGeom>
          <a:solidFill>
            <a:schemeClr val="bg2">
              <a:lumMod val="40000"/>
              <a:lumOff val="60000"/>
            </a:schemeClr>
          </a:solidFill>
          <a:ln>
            <a:solidFill>
              <a:schemeClr val="bg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7DA0087-9469-3915-9DF6-AB1E4F8BF4E9}"/>
              </a:ext>
            </a:extLst>
          </p:cNvPr>
          <p:cNvSpPr/>
          <p:nvPr/>
        </p:nvSpPr>
        <p:spPr>
          <a:xfrm>
            <a:off x="1890855" y="5412220"/>
            <a:ext cx="487219" cy="914400"/>
          </a:xfrm>
          <a:prstGeom prst="rect">
            <a:avLst/>
          </a:prstGeom>
          <a:solidFill>
            <a:schemeClr val="bg2">
              <a:lumMod val="60000"/>
              <a:lumOff val="40000"/>
            </a:schemeClr>
          </a:solidFill>
          <a:ln>
            <a:solidFill>
              <a:schemeClr val="bg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F9AE1A7-496C-2D93-7739-549E8439FBCA}"/>
              </a:ext>
            </a:extLst>
          </p:cNvPr>
          <p:cNvSpPr/>
          <p:nvPr/>
        </p:nvSpPr>
        <p:spPr>
          <a:xfrm>
            <a:off x="3726582" y="1590674"/>
            <a:ext cx="487219" cy="9144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0BB78AA-FD82-14BA-6BF1-E16598AD28FA}"/>
              </a:ext>
            </a:extLst>
          </p:cNvPr>
          <p:cNvSpPr txBox="1"/>
          <p:nvPr/>
        </p:nvSpPr>
        <p:spPr>
          <a:xfrm>
            <a:off x="4516583" y="5807810"/>
            <a:ext cx="5885053" cy="369332"/>
          </a:xfrm>
          <a:prstGeom prst="rect">
            <a:avLst/>
          </a:prstGeom>
          <a:noFill/>
          <a:ln>
            <a:solidFill>
              <a:schemeClr val="tx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0D0D0D"/>
                </a:solidFill>
                <a:latin typeface="Arial"/>
                <a:ea typeface="+mn-lt"/>
                <a:cs typeface="+mn-lt"/>
              </a:rPr>
              <a:t>Current Press</a:t>
            </a:r>
          </a:p>
        </p:txBody>
      </p:sp>
      <p:pic>
        <p:nvPicPr>
          <p:cNvPr id="3" name="Picture 2" descr="A blue and silver circle with black text&#10;&#10;Description automatically generated">
            <a:extLst>
              <a:ext uri="{FF2B5EF4-FFF2-40B4-BE49-F238E27FC236}">
                <a16:creationId xmlns:a16="http://schemas.microsoft.com/office/drawing/2014/main" id="{C9DB08FF-48DF-78F0-2A80-C30035C49029}"/>
              </a:ext>
            </a:extLst>
          </p:cNvPr>
          <p:cNvPicPr>
            <a:picLocks noChangeAspect="1"/>
          </p:cNvPicPr>
          <p:nvPr/>
        </p:nvPicPr>
        <p:blipFill>
          <a:blip r:embed="rId3"/>
          <a:stretch>
            <a:fillRect/>
          </a:stretch>
        </p:blipFill>
        <p:spPr>
          <a:xfrm>
            <a:off x="6203516" y="1018167"/>
            <a:ext cx="893331" cy="919309"/>
          </a:xfrm>
          <a:prstGeom prst="rect">
            <a:avLst/>
          </a:prstGeom>
        </p:spPr>
      </p:pic>
    </p:spTree>
    <p:extLst>
      <p:ext uri="{BB962C8B-B14F-4D97-AF65-F5344CB8AC3E}">
        <p14:creationId xmlns:p14="http://schemas.microsoft.com/office/powerpoint/2010/main" val="28923976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blue and white drawing of a pipe&#10;&#10;Description automatically generated">
            <a:extLst>
              <a:ext uri="{FF2B5EF4-FFF2-40B4-BE49-F238E27FC236}">
                <a16:creationId xmlns:a16="http://schemas.microsoft.com/office/drawing/2014/main" id="{E5F7DEF5-48C5-A24F-87A3-76AE1E73206A}"/>
              </a:ext>
            </a:extLst>
          </p:cNvPr>
          <p:cNvPicPr>
            <a:picLocks noChangeAspect="1"/>
          </p:cNvPicPr>
          <p:nvPr/>
        </p:nvPicPr>
        <p:blipFill>
          <a:blip r:embed="rId2"/>
          <a:stretch>
            <a:fillRect/>
          </a:stretch>
        </p:blipFill>
        <p:spPr>
          <a:xfrm flipH="1">
            <a:off x="6616779" y="3380509"/>
            <a:ext cx="2895442" cy="3445163"/>
          </a:xfrm>
          <a:prstGeom prst="rect">
            <a:avLst/>
          </a:prstGeom>
        </p:spPr>
      </p:pic>
      <p:pic>
        <p:nvPicPr>
          <p:cNvPr id="17" name="Picture 16">
            <a:extLst>
              <a:ext uri="{FF2B5EF4-FFF2-40B4-BE49-F238E27FC236}">
                <a16:creationId xmlns:a16="http://schemas.microsoft.com/office/drawing/2014/main" id="{66E7DE87-02D6-1C0B-784A-B14D998FCFC2}"/>
              </a:ext>
            </a:extLst>
          </p:cNvPr>
          <p:cNvPicPr>
            <a:picLocks noChangeAspect="1"/>
          </p:cNvPicPr>
          <p:nvPr/>
        </p:nvPicPr>
        <p:blipFill>
          <a:blip r:embed="rId3"/>
          <a:stretch>
            <a:fillRect/>
          </a:stretch>
        </p:blipFill>
        <p:spPr>
          <a:xfrm flipH="1">
            <a:off x="6853459" y="107373"/>
            <a:ext cx="2893885" cy="3329710"/>
          </a:xfrm>
          <a:prstGeom prst="rect">
            <a:avLst/>
          </a:prstGeom>
        </p:spPr>
      </p:pic>
      <p:sp>
        <p:nvSpPr>
          <p:cNvPr id="4" name="Footer Placeholder 3">
            <a:extLst>
              <a:ext uri="{FF2B5EF4-FFF2-40B4-BE49-F238E27FC236}">
                <a16:creationId xmlns:a16="http://schemas.microsoft.com/office/drawing/2014/main" id="{E1042865-450D-14AC-BE80-30E773A030E5}"/>
              </a:ext>
            </a:extLst>
          </p:cNvPr>
          <p:cNvSpPr>
            <a:spLocks noGrp="1"/>
          </p:cNvSpPr>
          <p:nvPr>
            <p:ph type="ftr" sz="quarter" idx="11"/>
          </p:nvPr>
        </p:nvSpPr>
        <p:spPr/>
        <p:txBody>
          <a:bodyPr/>
          <a:lstStyle/>
          <a:p>
            <a:r>
              <a:rPr lang="en-US">
                <a:ea typeface="Calibri"/>
                <a:cs typeface="Calibri"/>
              </a:rPr>
              <a:t>Cassie Bentley</a:t>
            </a:r>
            <a:endParaRPr lang="en-US">
              <a:cs typeface="Calibri"/>
            </a:endParaRPr>
          </a:p>
        </p:txBody>
      </p:sp>
      <p:sp>
        <p:nvSpPr>
          <p:cNvPr id="5" name="Slide Number Placeholder 4">
            <a:extLst>
              <a:ext uri="{FF2B5EF4-FFF2-40B4-BE49-F238E27FC236}">
                <a16:creationId xmlns:a16="http://schemas.microsoft.com/office/drawing/2014/main" id="{031EFD30-3255-A499-664C-6C95A9650BAE}"/>
              </a:ext>
            </a:extLst>
          </p:cNvPr>
          <p:cNvSpPr>
            <a:spLocks noGrp="1"/>
          </p:cNvSpPr>
          <p:nvPr>
            <p:ph type="sldNum" sz="quarter" idx="12"/>
          </p:nvPr>
        </p:nvSpPr>
        <p:spPr/>
        <p:txBody>
          <a:bodyPr/>
          <a:lstStyle/>
          <a:p>
            <a:r>
              <a:rPr lang="en-US">
                <a:cs typeface="Calibri"/>
              </a:rPr>
              <a:t>5</a:t>
            </a:r>
          </a:p>
        </p:txBody>
      </p:sp>
      <p:sp>
        <p:nvSpPr>
          <p:cNvPr id="10" name="Title 5">
            <a:extLst>
              <a:ext uri="{FF2B5EF4-FFF2-40B4-BE49-F238E27FC236}">
                <a16:creationId xmlns:a16="http://schemas.microsoft.com/office/drawing/2014/main" id="{2E4C8357-C498-A11C-8C51-B0C06A247D5B}"/>
              </a:ext>
            </a:extLst>
          </p:cNvPr>
          <p:cNvSpPr>
            <a:spLocks noGrp="1"/>
          </p:cNvSpPr>
          <p:nvPr>
            <p:ph type="title"/>
          </p:nvPr>
        </p:nvSpPr>
        <p:spPr>
          <a:xfrm>
            <a:off x="533400" y="72887"/>
            <a:ext cx="9601200" cy="688607"/>
          </a:xfrm>
          <a:ln>
            <a:noFill/>
          </a:ln>
        </p:spPr>
        <p:txBody>
          <a:bodyPr/>
          <a:lstStyle/>
          <a:p>
            <a:r>
              <a:rPr lang="en-US"/>
              <a:t> Project Background</a:t>
            </a:r>
          </a:p>
        </p:txBody>
      </p:sp>
      <p:sp>
        <p:nvSpPr>
          <p:cNvPr id="7" name="Rectangle 6">
            <a:extLst>
              <a:ext uri="{FF2B5EF4-FFF2-40B4-BE49-F238E27FC236}">
                <a16:creationId xmlns:a16="http://schemas.microsoft.com/office/drawing/2014/main" id="{30BB4A9E-4B7A-4B4C-2568-0DC1C4751CA8}"/>
              </a:ext>
            </a:extLst>
          </p:cNvPr>
          <p:cNvSpPr/>
          <p:nvPr/>
        </p:nvSpPr>
        <p:spPr>
          <a:xfrm>
            <a:off x="4959664" y="1479379"/>
            <a:ext cx="1814792" cy="745191"/>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Calibri"/>
                <a:cs typeface="Calibri"/>
              </a:rPr>
              <a:t>Previous Shaft</a:t>
            </a:r>
            <a:endParaRPr lang="en-US">
              <a:cs typeface="Calibri"/>
            </a:endParaRPr>
          </a:p>
          <a:p>
            <a:pPr algn="ctr"/>
            <a:r>
              <a:rPr lang="en-US">
                <a:cs typeface="Calibri"/>
              </a:rPr>
              <a:t>Length: 5.6 inch</a:t>
            </a:r>
          </a:p>
        </p:txBody>
      </p:sp>
      <p:cxnSp>
        <p:nvCxnSpPr>
          <p:cNvPr id="28" name="Straight Arrow Connector 27">
            <a:extLst>
              <a:ext uri="{FF2B5EF4-FFF2-40B4-BE49-F238E27FC236}">
                <a16:creationId xmlns:a16="http://schemas.microsoft.com/office/drawing/2014/main" id="{6E3714E5-B45D-BE19-40FB-BF79E282DF73}"/>
              </a:ext>
            </a:extLst>
          </p:cNvPr>
          <p:cNvCxnSpPr>
            <a:cxnSpLocks/>
          </p:cNvCxnSpPr>
          <p:nvPr/>
        </p:nvCxnSpPr>
        <p:spPr>
          <a:xfrm>
            <a:off x="7071739" y="3671733"/>
            <a:ext cx="1957387" cy="2706207"/>
          </a:xfrm>
          <a:prstGeom prst="straightConnector1">
            <a:avLst/>
          </a:prstGeom>
          <a:ln w="38100">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74D29CD-67B4-BF25-DB30-444EEA6E38F2}"/>
              </a:ext>
            </a:extLst>
          </p:cNvPr>
          <p:cNvCxnSpPr>
            <a:cxnSpLocks/>
          </p:cNvCxnSpPr>
          <p:nvPr/>
        </p:nvCxnSpPr>
        <p:spPr>
          <a:xfrm>
            <a:off x="7379530" y="441118"/>
            <a:ext cx="1707320" cy="2321132"/>
          </a:xfrm>
          <a:prstGeom prst="straightConnector1">
            <a:avLst/>
          </a:prstGeom>
          <a:ln w="38100">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050E6E9-04A3-F402-F5E2-3A3BFEF938AC}"/>
              </a:ext>
            </a:extLst>
          </p:cNvPr>
          <p:cNvPicPr>
            <a:picLocks noChangeAspect="1"/>
          </p:cNvPicPr>
          <p:nvPr/>
        </p:nvPicPr>
        <p:blipFill>
          <a:blip r:embed="rId4"/>
          <a:stretch>
            <a:fillRect/>
          </a:stretch>
        </p:blipFill>
        <p:spPr>
          <a:xfrm>
            <a:off x="370478" y="1202835"/>
            <a:ext cx="3630022" cy="4671191"/>
          </a:xfrm>
          <a:prstGeom prst="rect">
            <a:avLst/>
          </a:prstGeom>
          <a:ln>
            <a:noFill/>
          </a:ln>
        </p:spPr>
      </p:pic>
      <p:sp>
        <p:nvSpPr>
          <p:cNvPr id="6" name="Rectangle 5">
            <a:extLst>
              <a:ext uri="{FF2B5EF4-FFF2-40B4-BE49-F238E27FC236}">
                <a16:creationId xmlns:a16="http://schemas.microsoft.com/office/drawing/2014/main" id="{DEC10DAF-87F0-CB51-9D4F-F7C7A9AC0B5E}"/>
              </a:ext>
            </a:extLst>
          </p:cNvPr>
          <p:cNvSpPr/>
          <p:nvPr/>
        </p:nvSpPr>
        <p:spPr>
          <a:xfrm>
            <a:off x="4963587" y="4278048"/>
            <a:ext cx="1805267" cy="75471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Calibri"/>
                <a:cs typeface="Calibri"/>
              </a:rPr>
              <a:t>Updated Shaft</a:t>
            </a:r>
          </a:p>
          <a:p>
            <a:pPr algn="ctr"/>
            <a:r>
              <a:rPr lang="en-US">
                <a:cs typeface="Calibri"/>
              </a:rPr>
              <a:t>Length: 7.5 inch</a:t>
            </a:r>
          </a:p>
        </p:txBody>
      </p:sp>
    </p:spTree>
    <p:extLst>
      <p:ext uri="{BB962C8B-B14F-4D97-AF65-F5344CB8AC3E}">
        <p14:creationId xmlns:p14="http://schemas.microsoft.com/office/powerpoint/2010/main" val="32273813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FC066E1-03F4-BCD5-A40E-401150C4A63C}"/>
              </a:ext>
            </a:extLst>
          </p:cNvPr>
          <p:cNvSpPr/>
          <p:nvPr/>
        </p:nvSpPr>
        <p:spPr>
          <a:xfrm>
            <a:off x="1297710" y="-214747"/>
            <a:ext cx="9388763" cy="7229762"/>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a:ea typeface="Calibri"/>
              <a:cs typeface="Calibri"/>
            </a:endParaRPr>
          </a:p>
        </p:txBody>
      </p:sp>
      <p:sp>
        <p:nvSpPr>
          <p:cNvPr id="7" name="Rectangle: Rounded Corners 6">
            <a:extLst>
              <a:ext uri="{FF2B5EF4-FFF2-40B4-BE49-F238E27FC236}">
                <a16:creationId xmlns:a16="http://schemas.microsoft.com/office/drawing/2014/main" id="{B535B2D3-1510-8F3C-0B20-BD2B8F53BF31}"/>
              </a:ext>
            </a:extLst>
          </p:cNvPr>
          <p:cNvSpPr/>
          <p:nvPr/>
        </p:nvSpPr>
        <p:spPr>
          <a:xfrm>
            <a:off x="385620" y="-214745"/>
            <a:ext cx="2576945" cy="7356762"/>
          </a:xfrm>
          <a:prstGeom prst="roundRect">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a typeface="Calibri"/>
              <a:cs typeface="Calibri"/>
            </a:endParaRPr>
          </a:p>
        </p:txBody>
      </p:sp>
      <p:sp>
        <p:nvSpPr>
          <p:cNvPr id="6" name="Rectangle: Rounded Corners 5">
            <a:extLst>
              <a:ext uri="{FF2B5EF4-FFF2-40B4-BE49-F238E27FC236}">
                <a16:creationId xmlns:a16="http://schemas.microsoft.com/office/drawing/2014/main" id="{0724B700-F0A7-1852-ECC1-3A3C376798D0}"/>
              </a:ext>
            </a:extLst>
          </p:cNvPr>
          <p:cNvSpPr/>
          <p:nvPr/>
        </p:nvSpPr>
        <p:spPr>
          <a:xfrm>
            <a:off x="-514927" y="-214746"/>
            <a:ext cx="2576945" cy="7356762"/>
          </a:xfrm>
          <a:prstGeom prst="round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a typeface="Calibri"/>
              <a:cs typeface="Calibri"/>
            </a:endParaRPr>
          </a:p>
        </p:txBody>
      </p:sp>
      <p:sp>
        <p:nvSpPr>
          <p:cNvPr id="4" name="Footer Placeholder 3">
            <a:extLst>
              <a:ext uri="{FF2B5EF4-FFF2-40B4-BE49-F238E27FC236}">
                <a16:creationId xmlns:a16="http://schemas.microsoft.com/office/drawing/2014/main" id="{E1042865-450D-14AC-BE80-30E773A030E5}"/>
              </a:ext>
            </a:extLst>
          </p:cNvPr>
          <p:cNvSpPr>
            <a:spLocks noGrp="1"/>
          </p:cNvSpPr>
          <p:nvPr>
            <p:ph type="ftr" sz="quarter" idx="11"/>
          </p:nvPr>
        </p:nvSpPr>
        <p:spPr/>
        <p:txBody>
          <a:bodyPr/>
          <a:lstStyle/>
          <a:p>
            <a:r>
              <a:rPr lang="en-US">
                <a:cs typeface="Calibri"/>
              </a:rPr>
              <a:t>Cassie Bentley</a:t>
            </a:r>
            <a:endParaRPr lang="en-US"/>
          </a:p>
        </p:txBody>
      </p:sp>
      <p:sp>
        <p:nvSpPr>
          <p:cNvPr id="5" name="Slide Number Placeholder 4">
            <a:extLst>
              <a:ext uri="{FF2B5EF4-FFF2-40B4-BE49-F238E27FC236}">
                <a16:creationId xmlns:a16="http://schemas.microsoft.com/office/drawing/2014/main" id="{031EFD30-3255-A499-664C-6C95A9650BAE}"/>
              </a:ext>
            </a:extLst>
          </p:cNvPr>
          <p:cNvSpPr>
            <a:spLocks noGrp="1"/>
          </p:cNvSpPr>
          <p:nvPr>
            <p:ph type="sldNum" sz="quarter" idx="12"/>
          </p:nvPr>
        </p:nvSpPr>
        <p:spPr/>
        <p:txBody>
          <a:bodyPr/>
          <a:lstStyle/>
          <a:p>
            <a:fld id="{A5AEF524-62EC-C340-82A1-9F47B6C43E55}" type="slidenum">
              <a:rPr lang="en-US" smtClean="0"/>
              <a:t>60</a:t>
            </a:fld>
            <a:endParaRPr lang="en-US"/>
          </a:p>
        </p:txBody>
      </p:sp>
      <p:sp>
        <p:nvSpPr>
          <p:cNvPr id="10" name="Title 5">
            <a:extLst>
              <a:ext uri="{FF2B5EF4-FFF2-40B4-BE49-F238E27FC236}">
                <a16:creationId xmlns:a16="http://schemas.microsoft.com/office/drawing/2014/main" id="{2E4C8357-C498-A11C-8C51-B0C06A247D5B}"/>
              </a:ext>
            </a:extLst>
          </p:cNvPr>
          <p:cNvSpPr>
            <a:spLocks noGrp="1"/>
          </p:cNvSpPr>
          <p:nvPr>
            <p:ph type="title"/>
          </p:nvPr>
        </p:nvSpPr>
        <p:spPr>
          <a:xfrm>
            <a:off x="4147884" y="3614"/>
            <a:ext cx="9521328" cy="688607"/>
          </a:xfrm>
          <a:ln>
            <a:noFill/>
          </a:ln>
        </p:spPr>
        <p:txBody>
          <a:bodyPr/>
          <a:lstStyle/>
          <a:p>
            <a:r>
              <a:rPr lang="en-US" sz="3600">
                <a:solidFill>
                  <a:schemeClr val="bg1"/>
                </a:solidFill>
                <a:ea typeface="+mj-lt"/>
                <a:cs typeface="+mj-lt"/>
              </a:rPr>
              <a:t>Fall Semester</a:t>
            </a:r>
            <a:endParaRPr lang="en-US" sz="3600">
              <a:solidFill>
                <a:schemeClr val="bg1"/>
              </a:solidFill>
            </a:endParaRPr>
          </a:p>
        </p:txBody>
      </p:sp>
      <p:sp>
        <p:nvSpPr>
          <p:cNvPr id="2" name="TextBox 1">
            <a:extLst>
              <a:ext uri="{FF2B5EF4-FFF2-40B4-BE49-F238E27FC236}">
                <a16:creationId xmlns:a16="http://schemas.microsoft.com/office/drawing/2014/main" id="{CB9020C6-BAFF-E651-788D-33DA15F5B208}"/>
              </a:ext>
            </a:extLst>
          </p:cNvPr>
          <p:cNvSpPr txBox="1"/>
          <p:nvPr/>
        </p:nvSpPr>
        <p:spPr>
          <a:xfrm>
            <a:off x="21269038" y="2692400"/>
            <a:ext cx="6206836"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
              <a:buChar char="•"/>
            </a:pPr>
            <a:r>
              <a:rPr lang="en-US" b="1">
                <a:solidFill>
                  <a:srgbClr val="0D0D0D"/>
                </a:solidFill>
                <a:latin typeface="Söhne"/>
              </a:rPr>
              <a:t>Providing Regular Updates:</a:t>
            </a:r>
            <a:r>
              <a:rPr lang="en-US">
                <a:solidFill>
                  <a:srgbClr val="0D0D0D"/>
                </a:solidFill>
                <a:latin typeface="Söhne"/>
              </a:rPr>
              <a:t> Describe how you maintained regular communication with the sponsor, keeping them informed about project progress, milestones achieved, and any potential issues encountered.</a:t>
            </a:r>
          </a:p>
          <a:p>
            <a:pPr>
              <a:buFont typeface=""/>
              <a:buChar char="•"/>
            </a:pPr>
            <a:endParaRPr lang="en-US">
              <a:solidFill>
                <a:srgbClr val="0D0D0D"/>
              </a:solidFill>
              <a:latin typeface="Söhne"/>
            </a:endParaRPr>
          </a:p>
        </p:txBody>
      </p:sp>
      <p:sp>
        <p:nvSpPr>
          <p:cNvPr id="9" name="Rectangle 8">
            <a:extLst>
              <a:ext uri="{FF2B5EF4-FFF2-40B4-BE49-F238E27FC236}">
                <a16:creationId xmlns:a16="http://schemas.microsoft.com/office/drawing/2014/main" id="{0A6D4BC5-2B45-8333-D559-63B1AD89BC11}"/>
              </a:ext>
            </a:extLst>
          </p:cNvPr>
          <p:cNvSpPr/>
          <p:nvPr/>
        </p:nvSpPr>
        <p:spPr>
          <a:xfrm>
            <a:off x="2802947" y="3472584"/>
            <a:ext cx="487219" cy="914400"/>
          </a:xfrm>
          <a:prstGeom prst="rect">
            <a:avLst/>
          </a:prstGeom>
          <a:solidFill>
            <a:schemeClr val="bg2">
              <a:lumMod val="40000"/>
              <a:lumOff val="60000"/>
            </a:schemeClr>
          </a:solidFill>
          <a:ln>
            <a:solidFill>
              <a:schemeClr val="bg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7DA0087-9469-3915-9DF6-AB1E4F8BF4E9}"/>
              </a:ext>
            </a:extLst>
          </p:cNvPr>
          <p:cNvSpPr/>
          <p:nvPr/>
        </p:nvSpPr>
        <p:spPr>
          <a:xfrm>
            <a:off x="1890855" y="5412220"/>
            <a:ext cx="487219" cy="914400"/>
          </a:xfrm>
          <a:prstGeom prst="rect">
            <a:avLst/>
          </a:prstGeom>
          <a:solidFill>
            <a:schemeClr val="bg2">
              <a:lumMod val="60000"/>
              <a:lumOff val="40000"/>
            </a:schemeClr>
          </a:solidFill>
          <a:ln>
            <a:solidFill>
              <a:schemeClr val="bg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F9AE1A7-496C-2D93-7739-549E8439FBCA}"/>
              </a:ext>
            </a:extLst>
          </p:cNvPr>
          <p:cNvSpPr/>
          <p:nvPr/>
        </p:nvSpPr>
        <p:spPr>
          <a:xfrm>
            <a:off x="25291985" y="3644610"/>
            <a:ext cx="487219" cy="914400"/>
          </a:xfrm>
          <a:prstGeom prst="rect">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694B563-A174-0CAD-B231-7148C84AE8EA}"/>
              </a:ext>
            </a:extLst>
          </p:cNvPr>
          <p:cNvSpPr/>
          <p:nvPr/>
        </p:nvSpPr>
        <p:spPr>
          <a:xfrm>
            <a:off x="3726582" y="1590674"/>
            <a:ext cx="487219" cy="914400"/>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machine with a piece of paper&#10;&#10;Description automatically generated">
            <a:extLst>
              <a:ext uri="{FF2B5EF4-FFF2-40B4-BE49-F238E27FC236}">
                <a16:creationId xmlns:a16="http://schemas.microsoft.com/office/drawing/2014/main" id="{B3CDD6BF-D00B-6D56-EC28-C085B42AF550}"/>
              </a:ext>
            </a:extLst>
          </p:cNvPr>
          <p:cNvPicPr>
            <a:picLocks noChangeAspect="1"/>
          </p:cNvPicPr>
          <p:nvPr/>
        </p:nvPicPr>
        <p:blipFill>
          <a:blip r:embed="rId2"/>
          <a:stretch>
            <a:fillRect/>
          </a:stretch>
        </p:blipFill>
        <p:spPr>
          <a:xfrm>
            <a:off x="4965569" y="1122016"/>
            <a:ext cx="2717932" cy="3505101"/>
          </a:xfrm>
          <a:prstGeom prst="rect">
            <a:avLst/>
          </a:prstGeom>
          <a:ln>
            <a:solidFill>
              <a:schemeClr val="bg2"/>
            </a:solidFill>
          </a:ln>
        </p:spPr>
      </p:pic>
      <p:sp>
        <p:nvSpPr>
          <p:cNvPr id="12" name="TextBox 11">
            <a:extLst>
              <a:ext uri="{FF2B5EF4-FFF2-40B4-BE49-F238E27FC236}">
                <a16:creationId xmlns:a16="http://schemas.microsoft.com/office/drawing/2014/main" id="{D58BB708-E5E1-AD8B-BDA0-6FD84F7F4C94}"/>
              </a:ext>
            </a:extLst>
          </p:cNvPr>
          <p:cNvSpPr txBox="1"/>
          <p:nvPr/>
        </p:nvSpPr>
        <p:spPr>
          <a:xfrm>
            <a:off x="3650673" y="5001491"/>
            <a:ext cx="6622472" cy="16312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0D0D0D"/>
                </a:solidFill>
                <a:latin typeface="Arial"/>
                <a:cs typeface="Arial"/>
              </a:rPr>
              <a:t>Problems:</a:t>
            </a:r>
          </a:p>
          <a:p>
            <a:pPr marL="342900" indent="-342900">
              <a:buFont typeface="Arial"/>
              <a:buChar char="•"/>
            </a:pPr>
            <a:r>
              <a:rPr lang="en-US" sz="2000">
                <a:solidFill>
                  <a:srgbClr val="0D0D0D"/>
                </a:solidFill>
                <a:latin typeface="Arial"/>
                <a:cs typeface="Arial"/>
              </a:rPr>
              <a:t>The current press won't fit the new shaft size</a:t>
            </a:r>
          </a:p>
          <a:p>
            <a:pPr marL="342900" indent="-342900">
              <a:buFont typeface="Arial"/>
              <a:buChar char="•"/>
            </a:pPr>
            <a:r>
              <a:rPr lang="en-US" sz="2000">
                <a:solidFill>
                  <a:srgbClr val="0D0D0D"/>
                </a:solidFill>
                <a:latin typeface="Arial"/>
                <a:cs typeface="Arial"/>
              </a:rPr>
              <a:t>The plexiglass is a safety concern</a:t>
            </a:r>
          </a:p>
          <a:p>
            <a:pPr marL="342900" indent="-342900">
              <a:buFont typeface="Arial"/>
              <a:buChar char="•"/>
            </a:pPr>
            <a:r>
              <a:rPr lang="en-US" sz="2000">
                <a:solidFill>
                  <a:srgbClr val="0D0D0D"/>
                </a:solidFill>
                <a:latin typeface="Arial"/>
                <a:cs typeface="Arial"/>
              </a:rPr>
              <a:t>Press should not operate if door is open</a:t>
            </a:r>
          </a:p>
          <a:p>
            <a:pPr marL="342900" indent="-342900">
              <a:buFont typeface="Arial"/>
              <a:buChar char="•"/>
            </a:pPr>
            <a:endParaRPr lang="en-US" sz="2000">
              <a:solidFill>
                <a:srgbClr val="0D0D0D"/>
              </a:solidFill>
              <a:latin typeface="Arial"/>
              <a:cs typeface="Arial"/>
            </a:endParaRPr>
          </a:p>
        </p:txBody>
      </p:sp>
    </p:spTree>
    <p:extLst>
      <p:ext uri="{BB962C8B-B14F-4D97-AF65-F5344CB8AC3E}">
        <p14:creationId xmlns:p14="http://schemas.microsoft.com/office/powerpoint/2010/main" val="3789140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FC066E1-03F4-BCD5-A40E-401150C4A63C}"/>
              </a:ext>
            </a:extLst>
          </p:cNvPr>
          <p:cNvSpPr/>
          <p:nvPr/>
        </p:nvSpPr>
        <p:spPr>
          <a:xfrm>
            <a:off x="1297710" y="-214747"/>
            <a:ext cx="9388763" cy="7229762"/>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a:ea typeface="Calibri"/>
              <a:cs typeface="Calibri"/>
            </a:endParaRPr>
          </a:p>
        </p:txBody>
      </p:sp>
      <p:sp>
        <p:nvSpPr>
          <p:cNvPr id="7" name="Rectangle: Rounded Corners 6">
            <a:extLst>
              <a:ext uri="{FF2B5EF4-FFF2-40B4-BE49-F238E27FC236}">
                <a16:creationId xmlns:a16="http://schemas.microsoft.com/office/drawing/2014/main" id="{B535B2D3-1510-8F3C-0B20-BD2B8F53BF31}"/>
              </a:ext>
            </a:extLst>
          </p:cNvPr>
          <p:cNvSpPr/>
          <p:nvPr/>
        </p:nvSpPr>
        <p:spPr>
          <a:xfrm>
            <a:off x="385620" y="-214745"/>
            <a:ext cx="2576945" cy="7356762"/>
          </a:xfrm>
          <a:prstGeom prst="roundRect">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a typeface="Calibri"/>
              <a:cs typeface="Calibri"/>
            </a:endParaRPr>
          </a:p>
        </p:txBody>
      </p:sp>
      <p:sp>
        <p:nvSpPr>
          <p:cNvPr id="6" name="Rectangle: Rounded Corners 5">
            <a:extLst>
              <a:ext uri="{FF2B5EF4-FFF2-40B4-BE49-F238E27FC236}">
                <a16:creationId xmlns:a16="http://schemas.microsoft.com/office/drawing/2014/main" id="{0724B700-F0A7-1852-ECC1-3A3C376798D0}"/>
              </a:ext>
            </a:extLst>
          </p:cNvPr>
          <p:cNvSpPr/>
          <p:nvPr/>
        </p:nvSpPr>
        <p:spPr>
          <a:xfrm>
            <a:off x="-514927" y="-214746"/>
            <a:ext cx="2576945" cy="7356762"/>
          </a:xfrm>
          <a:prstGeom prst="round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a typeface="Calibri"/>
              <a:cs typeface="Calibri"/>
            </a:endParaRPr>
          </a:p>
        </p:txBody>
      </p:sp>
      <p:sp>
        <p:nvSpPr>
          <p:cNvPr id="4" name="Footer Placeholder 3">
            <a:extLst>
              <a:ext uri="{FF2B5EF4-FFF2-40B4-BE49-F238E27FC236}">
                <a16:creationId xmlns:a16="http://schemas.microsoft.com/office/drawing/2014/main" id="{E1042865-450D-14AC-BE80-30E773A030E5}"/>
              </a:ext>
            </a:extLst>
          </p:cNvPr>
          <p:cNvSpPr>
            <a:spLocks noGrp="1"/>
          </p:cNvSpPr>
          <p:nvPr>
            <p:ph type="ftr" sz="quarter" idx="11"/>
          </p:nvPr>
        </p:nvSpPr>
        <p:spPr/>
        <p:txBody>
          <a:bodyPr/>
          <a:lstStyle/>
          <a:p>
            <a:r>
              <a:rPr lang="en-US">
                <a:cs typeface="Calibri"/>
              </a:rPr>
              <a:t>Cassie Bentley</a:t>
            </a:r>
            <a:endParaRPr lang="en-US"/>
          </a:p>
        </p:txBody>
      </p:sp>
      <p:sp>
        <p:nvSpPr>
          <p:cNvPr id="5" name="Slide Number Placeholder 4">
            <a:extLst>
              <a:ext uri="{FF2B5EF4-FFF2-40B4-BE49-F238E27FC236}">
                <a16:creationId xmlns:a16="http://schemas.microsoft.com/office/drawing/2014/main" id="{031EFD30-3255-A499-664C-6C95A9650BAE}"/>
              </a:ext>
            </a:extLst>
          </p:cNvPr>
          <p:cNvSpPr>
            <a:spLocks noGrp="1"/>
          </p:cNvSpPr>
          <p:nvPr>
            <p:ph type="sldNum" sz="quarter" idx="12"/>
          </p:nvPr>
        </p:nvSpPr>
        <p:spPr/>
        <p:txBody>
          <a:bodyPr/>
          <a:lstStyle/>
          <a:p>
            <a:fld id="{A5AEF524-62EC-C340-82A1-9F47B6C43E55}" type="slidenum">
              <a:rPr lang="en-US" smtClean="0"/>
              <a:t>61</a:t>
            </a:fld>
            <a:endParaRPr lang="en-US"/>
          </a:p>
        </p:txBody>
      </p:sp>
      <p:sp>
        <p:nvSpPr>
          <p:cNvPr id="10" name="Title 5">
            <a:extLst>
              <a:ext uri="{FF2B5EF4-FFF2-40B4-BE49-F238E27FC236}">
                <a16:creationId xmlns:a16="http://schemas.microsoft.com/office/drawing/2014/main" id="{2E4C8357-C498-A11C-8C51-B0C06A247D5B}"/>
              </a:ext>
            </a:extLst>
          </p:cNvPr>
          <p:cNvSpPr>
            <a:spLocks noGrp="1"/>
          </p:cNvSpPr>
          <p:nvPr>
            <p:ph type="title"/>
          </p:nvPr>
        </p:nvSpPr>
        <p:spPr>
          <a:xfrm>
            <a:off x="4147884" y="3614"/>
            <a:ext cx="9521328" cy="688607"/>
          </a:xfrm>
          <a:ln>
            <a:noFill/>
          </a:ln>
        </p:spPr>
        <p:txBody>
          <a:bodyPr/>
          <a:lstStyle/>
          <a:p>
            <a:r>
              <a:rPr lang="en-US" sz="3600">
                <a:solidFill>
                  <a:schemeClr val="bg1"/>
                </a:solidFill>
                <a:ea typeface="+mj-lt"/>
                <a:cs typeface="+mj-lt"/>
              </a:rPr>
              <a:t>Fall Semester</a:t>
            </a:r>
            <a:endParaRPr lang="en-US" sz="3600">
              <a:solidFill>
                <a:schemeClr val="bg1"/>
              </a:solidFill>
            </a:endParaRPr>
          </a:p>
        </p:txBody>
      </p:sp>
      <p:sp>
        <p:nvSpPr>
          <p:cNvPr id="2" name="TextBox 1">
            <a:extLst>
              <a:ext uri="{FF2B5EF4-FFF2-40B4-BE49-F238E27FC236}">
                <a16:creationId xmlns:a16="http://schemas.microsoft.com/office/drawing/2014/main" id="{CB9020C6-BAFF-E651-788D-33DA15F5B208}"/>
              </a:ext>
            </a:extLst>
          </p:cNvPr>
          <p:cNvSpPr txBox="1"/>
          <p:nvPr/>
        </p:nvSpPr>
        <p:spPr>
          <a:xfrm>
            <a:off x="21269038" y="2692400"/>
            <a:ext cx="6206836"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
              <a:buChar char="•"/>
            </a:pPr>
            <a:r>
              <a:rPr lang="en-US" b="1">
                <a:solidFill>
                  <a:srgbClr val="0D0D0D"/>
                </a:solidFill>
                <a:latin typeface="Söhne"/>
              </a:rPr>
              <a:t>Providing Regular Updates:</a:t>
            </a:r>
            <a:r>
              <a:rPr lang="en-US">
                <a:solidFill>
                  <a:srgbClr val="0D0D0D"/>
                </a:solidFill>
                <a:latin typeface="Söhne"/>
              </a:rPr>
              <a:t> Describe how you maintained regular communication with the sponsor, keeping them informed about project progress, milestones achieved, and any potential issues encountered.</a:t>
            </a:r>
          </a:p>
          <a:p>
            <a:pPr>
              <a:buFont typeface=""/>
              <a:buChar char="•"/>
            </a:pPr>
            <a:endParaRPr lang="en-US">
              <a:solidFill>
                <a:srgbClr val="0D0D0D"/>
              </a:solidFill>
              <a:latin typeface="Söhne"/>
            </a:endParaRPr>
          </a:p>
        </p:txBody>
      </p:sp>
      <p:sp>
        <p:nvSpPr>
          <p:cNvPr id="9" name="Rectangle 8">
            <a:extLst>
              <a:ext uri="{FF2B5EF4-FFF2-40B4-BE49-F238E27FC236}">
                <a16:creationId xmlns:a16="http://schemas.microsoft.com/office/drawing/2014/main" id="{0A6D4BC5-2B45-8333-D559-63B1AD89BC11}"/>
              </a:ext>
            </a:extLst>
          </p:cNvPr>
          <p:cNvSpPr/>
          <p:nvPr/>
        </p:nvSpPr>
        <p:spPr>
          <a:xfrm>
            <a:off x="2802947" y="3472584"/>
            <a:ext cx="487219" cy="914400"/>
          </a:xfrm>
          <a:prstGeom prst="rect">
            <a:avLst/>
          </a:prstGeom>
          <a:solidFill>
            <a:schemeClr val="bg2">
              <a:lumMod val="40000"/>
              <a:lumOff val="60000"/>
            </a:schemeClr>
          </a:solidFill>
          <a:ln>
            <a:solidFill>
              <a:schemeClr val="bg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7DA0087-9469-3915-9DF6-AB1E4F8BF4E9}"/>
              </a:ext>
            </a:extLst>
          </p:cNvPr>
          <p:cNvSpPr/>
          <p:nvPr/>
        </p:nvSpPr>
        <p:spPr>
          <a:xfrm>
            <a:off x="1890855" y="5412220"/>
            <a:ext cx="487219" cy="914400"/>
          </a:xfrm>
          <a:prstGeom prst="rect">
            <a:avLst/>
          </a:prstGeom>
          <a:solidFill>
            <a:schemeClr val="bg2">
              <a:lumMod val="60000"/>
              <a:lumOff val="40000"/>
            </a:schemeClr>
          </a:solidFill>
          <a:ln>
            <a:solidFill>
              <a:schemeClr val="bg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F9AE1A7-496C-2D93-7739-549E8439FBCA}"/>
              </a:ext>
            </a:extLst>
          </p:cNvPr>
          <p:cNvSpPr/>
          <p:nvPr/>
        </p:nvSpPr>
        <p:spPr>
          <a:xfrm>
            <a:off x="25291985" y="3644610"/>
            <a:ext cx="487219" cy="914400"/>
          </a:xfrm>
          <a:prstGeom prst="rect">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CC0756E-ED5E-F8EC-4DE6-B2EA146AC89F}"/>
              </a:ext>
            </a:extLst>
          </p:cNvPr>
          <p:cNvSpPr txBox="1"/>
          <p:nvPr/>
        </p:nvSpPr>
        <p:spPr>
          <a:xfrm>
            <a:off x="3650673" y="5001491"/>
            <a:ext cx="6622472" cy="16312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0D0D0D"/>
                </a:solidFill>
                <a:latin typeface="Arial"/>
                <a:cs typeface="Arial"/>
              </a:rPr>
              <a:t>Problems:</a:t>
            </a:r>
          </a:p>
          <a:p>
            <a:pPr marL="342900" indent="-342900">
              <a:buFont typeface="Arial"/>
              <a:buChar char="•"/>
            </a:pPr>
            <a:r>
              <a:rPr lang="en-US" sz="2000">
                <a:solidFill>
                  <a:srgbClr val="0D0D0D"/>
                </a:solidFill>
                <a:latin typeface="Arial"/>
                <a:cs typeface="Arial"/>
              </a:rPr>
              <a:t>The current press won't fit the new shaft size</a:t>
            </a:r>
          </a:p>
          <a:p>
            <a:pPr marL="342900" indent="-342900">
              <a:buFont typeface="Arial"/>
              <a:buChar char="•"/>
            </a:pPr>
            <a:r>
              <a:rPr lang="en-US" sz="2000">
                <a:solidFill>
                  <a:srgbClr val="0D0D0D"/>
                </a:solidFill>
                <a:latin typeface="Arial"/>
                <a:cs typeface="Arial"/>
              </a:rPr>
              <a:t>The plexiglass is a safety concern</a:t>
            </a:r>
          </a:p>
          <a:p>
            <a:pPr marL="342900" indent="-342900">
              <a:buFont typeface="Arial"/>
              <a:buChar char="•"/>
            </a:pPr>
            <a:r>
              <a:rPr lang="en-US" sz="2000">
                <a:solidFill>
                  <a:srgbClr val="0D0D0D"/>
                </a:solidFill>
                <a:latin typeface="Arial"/>
                <a:cs typeface="Arial"/>
              </a:rPr>
              <a:t>Press should not operate if door is open</a:t>
            </a:r>
          </a:p>
          <a:p>
            <a:pPr marL="342900" indent="-342900">
              <a:buFont typeface="Arial"/>
              <a:buChar char="•"/>
            </a:pPr>
            <a:endParaRPr lang="en-US" sz="2000">
              <a:solidFill>
                <a:srgbClr val="0D0D0D"/>
              </a:solidFill>
              <a:latin typeface="Arial"/>
              <a:cs typeface="Arial"/>
            </a:endParaRPr>
          </a:p>
        </p:txBody>
      </p:sp>
      <p:sp>
        <p:nvSpPr>
          <p:cNvPr id="18" name="Rectangle 17">
            <a:extLst>
              <a:ext uri="{FF2B5EF4-FFF2-40B4-BE49-F238E27FC236}">
                <a16:creationId xmlns:a16="http://schemas.microsoft.com/office/drawing/2014/main" id="{7694B563-A174-0CAD-B231-7148C84AE8EA}"/>
              </a:ext>
            </a:extLst>
          </p:cNvPr>
          <p:cNvSpPr/>
          <p:nvPr/>
        </p:nvSpPr>
        <p:spPr>
          <a:xfrm>
            <a:off x="3726582" y="1590674"/>
            <a:ext cx="487219" cy="914400"/>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machine with a piece of paper&#10;&#10;Description automatically generated">
            <a:extLst>
              <a:ext uri="{FF2B5EF4-FFF2-40B4-BE49-F238E27FC236}">
                <a16:creationId xmlns:a16="http://schemas.microsoft.com/office/drawing/2014/main" id="{B3CDD6BF-D00B-6D56-EC28-C085B42AF550}"/>
              </a:ext>
            </a:extLst>
          </p:cNvPr>
          <p:cNvPicPr>
            <a:picLocks noChangeAspect="1"/>
          </p:cNvPicPr>
          <p:nvPr/>
        </p:nvPicPr>
        <p:blipFill>
          <a:blip r:embed="rId2"/>
          <a:stretch>
            <a:fillRect/>
          </a:stretch>
        </p:blipFill>
        <p:spPr>
          <a:xfrm>
            <a:off x="4965569" y="1122016"/>
            <a:ext cx="2717932" cy="3505101"/>
          </a:xfrm>
          <a:prstGeom prst="rect">
            <a:avLst/>
          </a:prstGeom>
          <a:ln>
            <a:solidFill>
              <a:schemeClr val="bg2"/>
            </a:solidFill>
          </a:ln>
        </p:spPr>
      </p:pic>
      <p:cxnSp>
        <p:nvCxnSpPr>
          <p:cNvPr id="17" name="Straight Arrow Connector 16">
            <a:extLst>
              <a:ext uri="{FF2B5EF4-FFF2-40B4-BE49-F238E27FC236}">
                <a16:creationId xmlns:a16="http://schemas.microsoft.com/office/drawing/2014/main" id="{CFABF9C6-2482-B8CA-D3CA-E02486F84E1E}"/>
              </a:ext>
            </a:extLst>
          </p:cNvPr>
          <p:cNvCxnSpPr>
            <a:cxnSpLocks/>
          </p:cNvCxnSpPr>
          <p:nvPr/>
        </p:nvCxnSpPr>
        <p:spPr>
          <a:xfrm>
            <a:off x="6344374" y="2794278"/>
            <a:ext cx="46612" cy="837922"/>
          </a:xfrm>
          <a:prstGeom prst="straightConnector1">
            <a:avLst/>
          </a:prstGeom>
          <a:ln w="38100">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F00ECF50-DB45-988E-D0FD-77E7B3CD2112}"/>
              </a:ext>
            </a:extLst>
          </p:cNvPr>
          <p:cNvSpPr/>
          <p:nvPr/>
        </p:nvSpPr>
        <p:spPr>
          <a:xfrm>
            <a:off x="3651488" y="5415529"/>
            <a:ext cx="250934" cy="244365"/>
          </a:xfrm>
          <a:prstGeom prst="ellipse">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8377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FC066E1-03F4-BCD5-A40E-401150C4A63C}"/>
              </a:ext>
            </a:extLst>
          </p:cNvPr>
          <p:cNvSpPr/>
          <p:nvPr/>
        </p:nvSpPr>
        <p:spPr>
          <a:xfrm>
            <a:off x="1297710" y="-214747"/>
            <a:ext cx="9388763" cy="7229762"/>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a:ea typeface="Calibri"/>
              <a:cs typeface="Calibri"/>
            </a:endParaRPr>
          </a:p>
        </p:txBody>
      </p:sp>
      <p:sp>
        <p:nvSpPr>
          <p:cNvPr id="7" name="Rectangle: Rounded Corners 6">
            <a:extLst>
              <a:ext uri="{FF2B5EF4-FFF2-40B4-BE49-F238E27FC236}">
                <a16:creationId xmlns:a16="http://schemas.microsoft.com/office/drawing/2014/main" id="{B535B2D3-1510-8F3C-0B20-BD2B8F53BF31}"/>
              </a:ext>
            </a:extLst>
          </p:cNvPr>
          <p:cNvSpPr/>
          <p:nvPr/>
        </p:nvSpPr>
        <p:spPr>
          <a:xfrm>
            <a:off x="385620" y="-214745"/>
            <a:ext cx="2576945" cy="7356762"/>
          </a:xfrm>
          <a:prstGeom prst="roundRect">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a typeface="Calibri"/>
              <a:cs typeface="Calibri"/>
            </a:endParaRPr>
          </a:p>
        </p:txBody>
      </p:sp>
      <p:sp>
        <p:nvSpPr>
          <p:cNvPr id="6" name="Rectangle: Rounded Corners 5">
            <a:extLst>
              <a:ext uri="{FF2B5EF4-FFF2-40B4-BE49-F238E27FC236}">
                <a16:creationId xmlns:a16="http://schemas.microsoft.com/office/drawing/2014/main" id="{0724B700-F0A7-1852-ECC1-3A3C376798D0}"/>
              </a:ext>
            </a:extLst>
          </p:cNvPr>
          <p:cNvSpPr/>
          <p:nvPr/>
        </p:nvSpPr>
        <p:spPr>
          <a:xfrm>
            <a:off x="-514927" y="-214746"/>
            <a:ext cx="2576945" cy="7356762"/>
          </a:xfrm>
          <a:prstGeom prst="round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a typeface="Calibri"/>
              <a:cs typeface="Calibri"/>
            </a:endParaRPr>
          </a:p>
        </p:txBody>
      </p:sp>
      <p:sp>
        <p:nvSpPr>
          <p:cNvPr id="4" name="Footer Placeholder 3">
            <a:extLst>
              <a:ext uri="{FF2B5EF4-FFF2-40B4-BE49-F238E27FC236}">
                <a16:creationId xmlns:a16="http://schemas.microsoft.com/office/drawing/2014/main" id="{E1042865-450D-14AC-BE80-30E773A030E5}"/>
              </a:ext>
            </a:extLst>
          </p:cNvPr>
          <p:cNvSpPr>
            <a:spLocks noGrp="1"/>
          </p:cNvSpPr>
          <p:nvPr>
            <p:ph type="ftr" sz="quarter" idx="11"/>
          </p:nvPr>
        </p:nvSpPr>
        <p:spPr/>
        <p:txBody>
          <a:bodyPr/>
          <a:lstStyle/>
          <a:p>
            <a:r>
              <a:rPr lang="en-US">
                <a:cs typeface="Calibri"/>
              </a:rPr>
              <a:t>Cassie Bentley</a:t>
            </a:r>
            <a:endParaRPr lang="en-US"/>
          </a:p>
        </p:txBody>
      </p:sp>
      <p:sp>
        <p:nvSpPr>
          <p:cNvPr id="5" name="Slide Number Placeholder 4">
            <a:extLst>
              <a:ext uri="{FF2B5EF4-FFF2-40B4-BE49-F238E27FC236}">
                <a16:creationId xmlns:a16="http://schemas.microsoft.com/office/drawing/2014/main" id="{031EFD30-3255-A499-664C-6C95A9650BAE}"/>
              </a:ext>
            </a:extLst>
          </p:cNvPr>
          <p:cNvSpPr>
            <a:spLocks noGrp="1"/>
          </p:cNvSpPr>
          <p:nvPr>
            <p:ph type="sldNum" sz="quarter" idx="12"/>
          </p:nvPr>
        </p:nvSpPr>
        <p:spPr/>
        <p:txBody>
          <a:bodyPr/>
          <a:lstStyle/>
          <a:p>
            <a:fld id="{A5AEF524-62EC-C340-82A1-9F47B6C43E55}" type="slidenum">
              <a:rPr lang="en-US" smtClean="0"/>
              <a:t>62</a:t>
            </a:fld>
            <a:endParaRPr lang="en-US"/>
          </a:p>
        </p:txBody>
      </p:sp>
      <p:sp>
        <p:nvSpPr>
          <p:cNvPr id="10" name="Title 5">
            <a:extLst>
              <a:ext uri="{FF2B5EF4-FFF2-40B4-BE49-F238E27FC236}">
                <a16:creationId xmlns:a16="http://schemas.microsoft.com/office/drawing/2014/main" id="{2E4C8357-C498-A11C-8C51-B0C06A247D5B}"/>
              </a:ext>
            </a:extLst>
          </p:cNvPr>
          <p:cNvSpPr>
            <a:spLocks noGrp="1"/>
          </p:cNvSpPr>
          <p:nvPr>
            <p:ph type="title"/>
          </p:nvPr>
        </p:nvSpPr>
        <p:spPr>
          <a:xfrm>
            <a:off x="4147884" y="3614"/>
            <a:ext cx="9521328" cy="688607"/>
          </a:xfrm>
          <a:ln>
            <a:noFill/>
          </a:ln>
        </p:spPr>
        <p:txBody>
          <a:bodyPr/>
          <a:lstStyle/>
          <a:p>
            <a:r>
              <a:rPr lang="en-US" sz="3600">
                <a:solidFill>
                  <a:schemeClr val="bg1"/>
                </a:solidFill>
                <a:ea typeface="+mj-lt"/>
                <a:cs typeface="+mj-lt"/>
              </a:rPr>
              <a:t>Fall Semester</a:t>
            </a:r>
            <a:endParaRPr lang="en-US" sz="3600">
              <a:solidFill>
                <a:schemeClr val="bg1"/>
              </a:solidFill>
            </a:endParaRPr>
          </a:p>
        </p:txBody>
      </p:sp>
      <p:sp>
        <p:nvSpPr>
          <p:cNvPr id="2" name="TextBox 1">
            <a:extLst>
              <a:ext uri="{FF2B5EF4-FFF2-40B4-BE49-F238E27FC236}">
                <a16:creationId xmlns:a16="http://schemas.microsoft.com/office/drawing/2014/main" id="{CB9020C6-BAFF-E651-788D-33DA15F5B208}"/>
              </a:ext>
            </a:extLst>
          </p:cNvPr>
          <p:cNvSpPr txBox="1"/>
          <p:nvPr/>
        </p:nvSpPr>
        <p:spPr>
          <a:xfrm>
            <a:off x="21269038" y="2692400"/>
            <a:ext cx="6206836"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
              <a:buChar char="•"/>
            </a:pPr>
            <a:r>
              <a:rPr lang="en-US" b="1">
                <a:solidFill>
                  <a:srgbClr val="0D0D0D"/>
                </a:solidFill>
                <a:latin typeface="Söhne"/>
              </a:rPr>
              <a:t>Providing Regular Updates:</a:t>
            </a:r>
            <a:r>
              <a:rPr lang="en-US">
                <a:solidFill>
                  <a:srgbClr val="0D0D0D"/>
                </a:solidFill>
                <a:latin typeface="Söhne"/>
              </a:rPr>
              <a:t> Describe how you maintained regular communication with the sponsor, keeping them informed about project progress, milestones achieved, and any potential issues encountered.</a:t>
            </a:r>
          </a:p>
          <a:p>
            <a:pPr>
              <a:buFont typeface=""/>
              <a:buChar char="•"/>
            </a:pPr>
            <a:endParaRPr lang="en-US">
              <a:solidFill>
                <a:srgbClr val="0D0D0D"/>
              </a:solidFill>
              <a:latin typeface="Söhne"/>
            </a:endParaRPr>
          </a:p>
        </p:txBody>
      </p:sp>
      <p:sp>
        <p:nvSpPr>
          <p:cNvPr id="9" name="Rectangle 8">
            <a:extLst>
              <a:ext uri="{FF2B5EF4-FFF2-40B4-BE49-F238E27FC236}">
                <a16:creationId xmlns:a16="http://schemas.microsoft.com/office/drawing/2014/main" id="{0A6D4BC5-2B45-8333-D559-63B1AD89BC11}"/>
              </a:ext>
            </a:extLst>
          </p:cNvPr>
          <p:cNvSpPr/>
          <p:nvPr/>
        </p:nvSpPr>
        <p:spPr>
          <a:xfrm>
            <a:off x="2802947" y="3472584"/>
            <a:ext cx="487219" cy="914400"/>
          </a:xfrm>
          <a:prstGeom prst="rect">
            <a:avLst/>
          </a:prstGeom>
          <a:solidFill>
            <a:schemeClr val="bg2">
              <a:lumMod val="40000"/>
              <a:lumOff val="60000"/>
            </a:schemeClr>
          </a:solidFill>
          <a:ln>
            <a:solidFill>
              <a:schemeClr val="bg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7DA0087-9469-3915-9DF6-AB1E4F8BF4E9}"/>
              </a:ext>
            </a:extLst>
          </p:cNvPr>
          <p:cNvSpPr/>
          <p:nvPr/>
        </p:nvSpPr>
        <p:spPr>
          <a:xfrm>
            <a:off x="1890855" y="5412220"/>
            <a:ext cx="487219" cy="914400"/>
          </a:xfrm>
          <a:prstGeom prst="rect">
            <a:avLst/>
          </a:prstGeom>
          <a:solidFill>
            <a:schemeClr val="bg2">
              <a:lumMod val="60000"/>
              <a:lumOff val="40000"/>
            </a:schemeClr>
          </a:solidFill>
          <a:ln>
            <a:solidFill>
              <a:schemeClr val="bg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F9AE1A7-496C-2D93-7739-549E8439FBCA}"/>
              </a:ext>
            </a:extLst>
          </p:cNvPr>
          <p:cNvSpPr/>
          <p:nvPr/>
        </p:nvSpPr>
        <p:spPr>
          <a:xfrm>
            <a:off x="25291985" y="3644610"/>
            <a:ext cx="487219" cy="914400"/>
          </a:xfrm>
          <a:prstGeom prst="rect">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694B563-A174-0CAD-B231-7148C84AE8EA}"/>
              </a:ext>
            </a:extLst>
          </p:cNvPr>
          <p:cNvSpPr/>
          <p:nvPr/>
        </p:nvSpPr>
        <p:spPr>
          <a:xfrm>
            <a:off x="3726582" y="1590674"/>
            <a:ext cx="487219" cy="914400"/>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machine with a piece of paper&#10;&#10;Description automatically generated">
            <a:extLst>
              <a:ext uri="{FF2B5EF4-FFF2-40B4-BE49-F238E27FC236}">
                <a16:creationId xmlns:a16="http://schemas.microsoft.com/office/drawing/2014/main" id="{B3CDD6BF-D00B-6D56-EC28-C085B42AF550}"/>
              </a:ext>
            </a:extLst>
          </p:cNvPr>
          <p:cNvPicPr>
            <a:picLocks noChangeAspect="1"/>
          </p:cNvPicPr>
          <p:nvPr/>
        </p:nvPicPr>
        <p:blipFill>
          <a:blip r:embed="rId2"/>
          <a:stretch>
            <a:fillRect/>
          </a:stretch>
        </p:blipFill>
        <p:spPr>
          <a:xfrm>
            <a:off x="4965569" y="1122016"/>
            <a:ext cx="2717932" cy="3505101"/>
          </a:xfrm>
          <a:prstGeom prst="rect">
            <a:avLst/>
          </a:prstGeom>
          <a:ln>
            <a:solidFill>
              <a:schemeClr val="bg2"/>
            </a:solidFill>
          </a:ln>
        </p:spPr>
      </p:pic>
      <p:cxnSp>
        <p:nvCxnSpPr>
          <p:cNvPr id="3" name="Straight Arrow Connector 2">
            <a:extLst>
              <a:ext uri="{FF2B5EF4-FFF2-40B4-BE49-F238E27FC236}">
                <a16:creationId xmlns:a16="http://schemas.microsoft.com/office/drawing/2014/main" id="{A0AAD503-CB86-A082-5179-29C42C0511AA}"/>
              </a:ext>
            </a:extLst>
          </p:cNvPr>
          <p:cNvCxnSpPr/>
          <p:nvPr/>
        </p:nvCxnSpPr>
        <p:spPr>
          <a:xfrm>
            <a:off x="5176980" y="1944254"/>
            <a:ext cx="406402" cy="671946"/>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6515214-36A2-97E2-04EE-C3E6C03AA79A}"/>
              </a:ext>
            </a:extLst>
          </p:cNvPr>
          <p:cNvSpPr txBox="1"/>
          <p:nvPr/>
        </p:nvSpPr>
        <p:spPr>
          <a:xfrm>
            <a:off x="3650673" y="5001491"/>
            <a:ext cx="6622472" cy="16312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0D0D0D"/>
                </a:solidFill>
                <a:latin typeface="Arial"/>
                <a:cs typeface="Arial"/>
              </a:rPr>
              <a:t>Problems:</a:t>
            </a:r>
          </a:p>
          <a:p>
            <a:pPr marL="342900" indent="-342900">
              <a:buFont typeface="Arial"/>
              <a:buChar char="•"/>
            </a:pPr>
            <a:r>
              <a:rPr lang="en-US" sz="2000">
                <a:solidFill>
                  <a:srgbClr val="0D0D0D"/>
                </a:solidFill>
                <a:latin typeface="Arial"/>
                <a:cs typeface="Arial"/>
              </a:rPr>
              <a:t>The current press won't fit the new shaft size</a:t>
            </a:r>
          </a:p>
          <a:p>
            <a:pPr marL="342900" indent="-342900">
              <a:buFont typeface="Arial"/>
              <a:buChar char="•"/>
            </a:pPr>
            <a:r>
              <a:rPr lang="en-US" sz="2000">
                <a:solidFill>
                  <a:srgbClr val="0D0D0D"/>
                </a:solidFill>
                <a:latin typeface="Arial"/>
                <a:cs typeface="Arial"/>
              </a:rPr>
              <a:t>The plexiglass is a safety concern</a:t>
            </a:r>
          </a:p>
          <a:p>
            <a:pPr marL="342900" indent="-342900">
              <a:buFont typeface="Arial"/>
              <a:buChar char="•"/>
            </a:pPr>
            <a:r>
              <a:rPr lang="en-US" sz="2000">
                <a:solidFill>
                  <a:srgbClr val="0D0D0D"/>
                </a:solidFill>
                <a:latin typeface="Arial"/>
                <a:cs typeface="Arial"/>
              </a:rPr>
              <a:t>Press should not operate if door is open</a:t>
            </a:r>
          </a:p>
          <a:p>
            <a:pPr marL="342900" indent="-342900">
              <a:buFont typeface="Arial"/>
              <a:buChar char="•"/>
            </a:pPr>
            <a:endParaRPr lang="en-US" sz="2000">
              <a:solidFill>
                <a:srgbClr val="0D0D0D"/>
              </a:solidFill>
              <a:latin typeface="Arial"/>
              <a:cs typeface="Arial"/>
            </a:endParaRPr>
          </a:p>
        </p:txBody>
      </p:sp>
      <p:sp>
        <p:nvSpPr>
          <p:cNvPr id="22" name="Oval 21">
            <a:extLst>
              <a:ext uri="{FF2B5EF4-FFF2-40B4-BE49-F238E27FC236}">
                <a16:creationId xmlns:a16="http://schemas.microsoft.com/office/drawing/2014/main" id="{F00ECF50-DB45-988E-D0FD-77E7B3CD2112}"/>
              </a:ext>
            </a:extLst>
          </p:cNvPr>
          <p:cNvSpPr/>
          <p:nvPr/>
        </p:nvSpPr>
        <p:spPr>
          <a:xfrm>
            <a:off x="3651488" y="5698412"/>
            <a:ext cx="250934" cy="244365"/>
          </a:xfrm>
          <a:prstGeom prst="ellipse">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7656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FC066E1-03F4-BCD5-A40E-401150C4A63C}"/>
              </a:ext>
            </a:extLst>
          </p:cNvPr>
          <p:cNvSpPr/>
          <p:nvPr/>
        </p:nvSpPr>
        <p:spPr>
          <a:xfrm>
            <a:off x="1297710" y="-214747"/>
            <a:ext cx="9388763" cy="7229762"/>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a:ea typeface="Calibri"/>
              <a:cs typeface="Calibri"/>
            </a:endParaRPr>
          </a:p>
        </p:txBody>
      </p:sp>
      <p:sp>
        <p:nvSpPr>
          <p:cNvPr id="7" name="Rectangle: Rounded Corners 6">
            <a:extLst>
              <a:ext uri="{FF2B5EF4-FFF2-40B4-BE49-F238E27FC236}">
                <a16:creationId xmlns:a16="http://schemas.microsoft.com/office/drawing/2014/main" id="{B535B2D3-1510-8F3C-0B20-BD2B8F53BF31}"/>
              </a:ext>
            </a:extLst>
          </p:cNvPr>
          <p:cNvSpPr/>
          <p:nvPr/>
        </p:nvSpPr>
        <p:spPr>
          <a:xfrm>
            <a:off x="385620" y="-214745"/>
            <a:ext cx="2576945" cy="7356762"/>
          </a:xfrm>
          <a:prstGeom prst="roundRect">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a typeface="Calibri"/>
              <a:cs typeface="Calibri"/>
            </a:endParaRPr>
          </a:p>
        </p:txBody>
      </p:sp>
      <p:sp>
        <p:nvSpPr>
          <p:cNvPr id="6" name="Rectangle: Rounded Corners 5">
            <a:extLst>
              <a:ext uri="{FF2B5EF4-FFF2-40B4-BE49-F238E27FC236}">
                <a16:creationId xmlns:a16="http://schemas.microsoft.com/office/drawing/2014/main" id="{0724B700-F0A7-1852-ECC1-3A3C376798D0}"/>
              </a:ext>
            </a:extLst>
          </p:cNvPr>
          <p:cNvSpPr/>
          <p:nvPr/>
        </p:nvSpPr>
        <p:spPr>
          <a:xfrm>
            <a:off x="-514927" y="-214746"/>
            <a:ext cx="2576945" cy="7356762"/>
          </a:xfrm>
          <a:prstGeom prst="round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a typeface="Calibri"/>
              <a:cs typeface="Calibri"/>
            </a:endParaRPr>
          </a:p>
        </p:txBody>
      </p:sp>
      <p:sp>
        <p:nvSpPr>
          <p:cNvPr id="4" name="Footer Placeholder 3">
            <a:extLst>
              <a:ext uri="{FF2B5EF4-FFF2-40B4-BE49-F238E27FC236}">
                <a16:creationId xmlns:a16="http://schemas.microsoft.com/office/drawing/2014/main" id="{E1042865-450D-14AC-BE80-30E773A030E5}"/>
              </a:ext>
            </a:extLst>
          </p:cNvPr>
          <p:cNvSpPr>
            <a:spLocks noGrp="1"/>
          </p:cNvSpPr>
          <p:nvPr>
            <p:ph type="ftr" sz="quarter" idx="11"/>
          </p:nvPr>
        </p:nvSpPr>
        <p:spPr/>
        <p:txBody>
          <a:bodyPr/>
          <a:lstStyle/>
          <a:p>
            <a:r>
              <a:rPr lang="en-US">
                <a:cs typeface="Calibri"/>
              </a:rPr>
              <a:t>Cassie Bentley</a:t>
            </a:r>
            <a:endParaRPr lang="en-US"/>
          </a:p>
        </p:txBody>
      </p:sp>
      <p:sp>
        <p:nvSpPr>
          <p:cNvPr id="5" name="Slide Number Placeholder 4">
            <a:extLst>
              <a:ext uri="{FF2B5EF4-FFF2-40B4-BE49-F238E27FC236}">
                <a16:creationId xmlns:a16="http://schemas.microsoft.com/office/drawing/2014/main" id="{031EFD30-3255-A499-664C-6C95A9650BAE}"/>
              </a:ext>
            </a:extLst>
          </p:cNvPr>
          <p:cNvSpPr>
            <a:spLocks noGrp="1"/>
          </p:cNvSpPr>
          <p:nvPr>
            <p:ph type="sldNum" sz="quarter" idx="12"/>
          </p:nvPr>
        </p:nvSpPr>
        <p:spPr/>
        <p:txBody>
          <a:bodyPr/>
          <a:lstStyle/>
          <a:p>
            <a:fld id="{A5AEF524-62EC-C340-82A1-9F47B6C43E55}" type="slidenum">
              <a:rPr lang="en-US" smtClean="0"/>
              <a:t>63</a:t>
            </a:fld>
            <a:endParaRPr lang="en-US"/>
          </a:p>
        </p:txBody>
      </p:sp>
      <p:sp>
        <p:nvSpPr>
          <p:cNvPr id="10" name="Title 5">
            <a:extLst>
              <a:ext uri="{FF2B5EF4-FFF2-40B4-BE49-F238E27FC236}">
                <a16:creationId xmlns:a16="http://schemas.microsoft.com/office/drawing/2014/main" id="{2E4C8357-C498-A11C-8C51-B0C06A247D5B}"/>
              </a:ext>
            </a:extLst>
          </p:cNvPr>
          <p:cNvSpPr>
            <a:spLocks noGrp="1"/>
          </p:cNvSpPr>
          <p:nvPr>
            <p:ph type="title"/>
          </p:nvPr>
        </p:nvSpPr>
        <p:spPr>
          <a:xfrm>
            <a:off x="4147884" y="3614"/>
            <a:ext cx="9521328" cy="688607"/>
          </a:xfrm>
          <a:ln>
            <a:noFill/>
          </a:ln>
        </p:spPr>
        <p:txBody>
          <a:bodyPr/>
          <a:lstStyle/>
          <a:p>
            <a:r>
              <a:rPr lang="en-US" sz="3600">
                <a:solidFill>
                  <a:schemeClr val="bg1"/>
                </a:solidFill>
                <a:ea typeface="+mj-lt"/>
                <a:cs typeface="+mj-lt"/>
              </a:rPr>
              <a:t>Fall Semester</a:t>
            </a:r>
            <a:endParaRPr lang="en-US" sz="3600">
              <a:solidFill>
                <a:schemeClr val="bg1"/>
              </a:solidFill>
            </a:endParaRPr>
          </a:p>
        </p:txBody>
      </p:sp>
      <p:sp>
        <p:nvSpPr>
          <p:cNvPr id="2" name="TextBox 1">
            <a:extLst>
              <a:ext uri="{FF2B5EF4-FFF2-40B4-BE49-F238E27FC236}">
                <a16:creationId xmlns:a16="http://schemas.microsoft.com/office/drawing/2014/main" id="{CB9020C6-BAFF-E651-788D-33DA15F5B208}"/>
              </a:ext>
            </a:extLst>
          </p:cNvPr>
          <p:cNvSpPr txBox="1"/>
          <p:nvPr/>
        </p:nvSpPr>
        <p:spPr>
          <a:xfrm>
            <a:off x="21269038" y="2692400"/>
            <a:ext cx="6206836"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
              <a:buChar char="•"/>
            </a:pPr>
            <a:r>
              <a:rPr lang="en-US" b="1">
                <a:solidFill>
                  <a:srgbClr val="0D0D0D"/>
                </a:solidFill>
                <a:latin typeface="Söhne"/>
              </a:rPr>
              <a:t>Providing Regular Updates:</a:t>
            </a:r>
            <a:r>
              <a:rPr lang="en-US">
                <a:solidFill>
                  <a:srgbClr val="0D0D0D"/>
                </a:solidFill>
                <a:latin typeface="Söhne"/>
              </a:rPr>
              <a:t> Describe how you maintained regular communication with the sponsor, keeping them informed about project progress, milestones achieved, and any potential issues encountered.</a:t>
            </a:r>
          </a:p>
          <a:p>
            <a:pPr>
              <a:buFont typeface=""/>
              <a:buChar char="•"/>
            </a:pPr>
            <a:endParaRPr lang="en-US">
              <a:solidFill>
                <a:srgbClr val="0D0D0D"/>
              </a:solidFill>
              <a:latin typeface="Söhne"/>
            </a:endParaRPr>
          </a:p>
        </p:txBody>
      </p:sp>
      <p:sp>
        <p:nvSpPr>
          <p:cNvPr id="9" name="Rectangle 8">
            <a:extLst>
              <a:ext uri="{FF2B5EF4-FFF2-40B4-BE49-F238E27FC236}">
                <a16:creationId xmlns:a16="http://schemas.microsoft.com/office/drawing/2014/main" id="{0A6D4BC5-2B45-8333-D559-63B1AD89BC11}"/>
              </a:ext>
            </a:extLst>
          </p:cNvPr>
          <p:cNvSpPr/>
          <p:nvPr/>
        </p:nvSpPr>
        <p:spPr>
          <a:xfrm>
            <a:off x="2802947" y="3472584"/>
            <a:ext cx="487219" cy="914400"/>
          </a:xfrm>
          <a:prstGeom prst="rect">
            <a:avLst/>
          </a:prstGeom>
          <a:solidFill>
            <a:schemeClr val="bg2">
              <a:lumMod val="40000"/>
              <a:lumOff val="60000"/>
            </a:schemeClr>
          </a:solidFill>
          <a:ln>
            <a:solidFill>
              <a:schemeClr val="bg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7DA0087-9469-3915-9DF6-AB1E4F8BF4E9}"/>
              </a:ext>
            </a:extLst>
          </p:cNvPr>
          <p:cNvSpPr/>
          <p:nvPr/>
        </p:nvSpPr>
        <p:spPr>
          <a:xfrm>
            <a:off x="1890855" y="5412220"/>
            <a:ext cx="487219" cy="914400"/>
          </a:xfrm>
          <a:prstGeom prst="rect">
            <a:avLst/>
          </a:prstGeom>
          <a:solidFill>
            <a:schemeClr val="bg2">
              <a:lumMod val="60000"/>
              <a:lumOff val="40000"/>
            </a:schemeClr>
          </a:solidFill>
          <a:ln>
            <a:solidFill>
              <a:schemeClr val="bg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F9AE1A7-496C-2D93-7739-549E8439FBCA}"/>
              </a:ext>
            </a:extLst>
          </p:cNvPr>
          <p:cNvSpPr/>
          <p:nvPr/>
        </p:nvSpPr>
        <p:spPr>
          <a:xfrm>
            <a:off x="25291985" y="3644610"/>
            <a:ext cx="487219" cy="914400"/>
          </a:xfrm>
          <a:prstGeom prst="rect">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694B563-A174-0CAD-B231-7148C84AE8EA}"/>
              </a:ext>
            </a:extLst>
          </p:cNvPr>
          <p:cNvSpPr/>
          <p:nvPr/>
        </p:nvSpPr>
        <p:spPr>
          <a:xfrm>
            <a:off x="3726582" y="1590674"/>
            <a:ext cx="487219" cy="914400"/>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machine with a piece of paper&#10;&#10;Description automatically generated">
            <a:extLst>
              <a:ext uri="{FF2B5EF4-FFF2-40B4-BE49-F238E27FC236}">
                <a16:creationId xmlns:a16="http://schemas.microsoft.com/office/drawing/2014/main" id="{B3CDD6BF-D00B-6D56-EC28-C085B42AF550}"/>
              </a:ext>
            </a:extLst>
          </p:cNvPr>
          <p:cNvPicPr>
            <a:picLocks noChangeAspect="1"/>
          </p:cNvPicPr>
          <p:nvPr/>
        </p:nvPicPr>
        <p:blipFill>
          <a:blip r:embed="rId2"/>
          <a:stretch>
            <a:fillRect/>
          </a:stretch>
        </p:blipFill>
        <p:spPr>
          <a:xfrm>
            <a:off x="4965569" y="1122016"/>
            <a:ext cx="2717932" cy="3505101"/>
          </a:xfrm>
          <a:prstGeom prst="rect">
            <a:avLst/>
          </a:prstGeom>
          <a:ln>
            <a:solidFill>
              <a:schemeClr val="bg2"/>
            </a:solidFill>
          </a:ln>
        </p:spPr>
      </p:pic>
      <p:cxnSp>
        <p:nvCxnSpPr>
          <p:cNvPr id="3" name="Straight Arrow Connector 2">
            <a:extLst>
              <a:ext uri="{FF2B5EF4-FFF2-40B4-BE49-F238E27FC236}">
                <a16:creationId xmlns:a16="http://schemas.microsoft.com/office/drawing/2014/main" id="{A0AAD503-CB86-A082-5179-29C42C0511AA}"/>
              </a:ext>
            </a:extLst>
          </p:cNvPr>
          <p:cNvCxnSpPr/>
          <p:nvPr/>
        </p:nvCxnSpPr>
        <p:spPr>
          <a:xfrm flipH="1">
            <a:off x="7234382" y="2406072"/>
            <a:ext cx="909779" cy="348674"/>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6515214-36A2-97E2-04EE-C3E6C03AA79A}"/>
              </a:ext>
            </a:extLst>
          </p:cNvPr>
          <p:cNvSpPr txBox="1"/>
          <p:nvPr/>
        </p:nvSpPr>
        <p:spPr>
          <a:xfrm>
            <a:off x="3650673" y="5001491"/>
            <a:ext cx="6622472" cy="16312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0D0D0D"/>
                </a:solidFill>
                <a:latin typeface="Arial"/>
                <a:cs typeface="Arial"/>
              </a:rPr>
              <a:t>Problems:</a:t>
            </a:r>
          </a:p>
          <a:p>
            <a:pPr marL="342900" indent="-342900">
              <a:buFont typeface="Arial"/>
              <a:buChar char="•"/>
            </a:pPr>
            <a:r>
              <a:rPr lang="en-US" sz="2000">
                <a:solidFill>
                  <a:srgbClr val="0D0D0D"/>
                </a:solidFill>
                <a:latin typeface="Arial"/>
                <a:cs typeface="Arial"/>
              </a:rPr>
              <a:t>The current press won't fit the new shaft size</a:t>
            </a:r>
          </a:p>
          <a:p>
            <a:pPr marL="342900" indent="-342900">
              <a:buFont typeface="Arial"/>
              <a:buChar char="•"/>
            </a:pPr>
            <a:r>
              <a:rPr lang="en-US" sz="2000">
                <a:solidFill>
                  <a:srgbClr val="0D0D0D"/>
                </a:solidFill>
                <a:latin typeface="Arial"/>
                <a:cs typeface="Arial"/>
              </a:rPr>
              <a:t>The plexiglass is a safety concern</a:t>
            </a:r>
          </a:p>
          <a:p>
            <a:pPr marL="342900" indent="-342900">
              <a:buFont typeface="Arial"/>
              <a:buChar char="•"/>
            </a:pPr>
            <a:r>
              <a:rPr lang="en-US" sz="2000">
                <a:solidFill>
                  <a:srgbClr val="0D0D0D"/>
                </a:solidFill>
                <a:latin typeface="Arial"/>
                <a:cs typeface="Arial"/>
              </a:rPr>
              <a:t>Press should not operate if door is open</a:t>
            </a:r>
          </a:p>
          <a:p>
            <a:pPr marL="342900" indent="-342900">
              <a:buFont typeface="Arial"/>
              <a:buChar char="•"/>
            </a:pPr>
            <a:endParaRPr lang="en-US" sz="2000">
              <a:solidFill>
                <a:srgbClr val="0D0D0D"/>
              </a:solidFill>
              <a:latin typeface="Arial"/>
              <a:cs typeface="Arial"/>
            </a:endParaRPr>
          </a:p>
        </p:txBody>
      </p:sp>
      <p:sp>
        <p:nvSpPr>
          <p:cNvPr id="22" name="Oval 21">
            <a:extLst>
              <a:ext uri="{FF2B5EF4-FFF2-40B4-BE49-F238E27FC236}">
                <a16:creationId xmlns:a16="http://schemas.microsoft.com/office/drawing/2014/main" id="{F00ECF50-DB45-988E-D0FD-77E7B3CD2112}"/>
              </a:ext>
            </a:extLst>
          </p:cNvPr>
          <p:cNvSpPr/>
          <p:nvPr/>
        </p:nvSpPr>
        <p:spPr>
          <a:xfrm>
            <a:off x="3651488" y="6004348"/>
            <a:ext cx="250934" cy="244365"/>
          </a:xfrm>
          <a:prstGeom prst="ellipse">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3195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FC066E1-03F4-BCD5-A40E-401150C4A63C}"/>
              </a:ext>
            </a:extLst>
          </p:cNvPr>
          <p:cNvSpPr/>
          <p:nvPr/>
        </p:nvSpPr>
        <p:spPr>
          <a:xfrm>
            <a:off x="13593619" y="62344"/>
            <a:ext cx="4528126" cy="7229762"/>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a typeface="Calibri"/>
              <a:cs typeface="Calibri"/>
            </a:endParaRPr>
          </a:p>
        </p:txBody>
      </p:sp>
      <p:sp>
        <p:nvSpPr>
          <p:cNvPr id="7" name="Rectangle: Rounded Corners 6">
            <a:extLst>
              <a:ext uri="{FF2B5EF4-FFF2-40B4-BE49-F238E27FC236}">
                <a16:creationId xmlns:a16="http://schemas.microsoft.com/office/drawing/2014/main" id="{B535B2D3-1510-8F3C-0B20-BD2B8F53BF31}"/>
              </a:ext>
            </a:extLst>
          </p:cNvPr>
          <p:cNvSpPr/>
          <p:nvPr/>
        </p:nvSpPr>
        <p:spPr>
          <a:xfrm>
            <a:off x="385620" y="-214745"/>
            <a:ext cx="10300854" cy="7356762"/>
          </a:xfrm>
          <a:prstGeom prst="roundRect">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a typeface="Calibri"/>
              <a:cs typeface="Calibri"/>
            </a:endParaRPr>
          </a:p>
        </p:txBody>
      </p:sp>
      <p:sp>
        <p:nvSpPr>
          <p:cNvPr id="6" name="Rectangle: Rounded Corners 5">
            <a:extLst>
              <a:ext uri="{FF2B5EF4-FFF2-40B4-BE49-F238E27FC236}">
                <a16:creationId xmlns:a16="http://schemas.microsoft.com/office/drawing/2014/main" id="{0724B700-F0A7-1852-ECC1-3A3C376798D0}"/>
              </a:ext>
            </a:extLst>
          </p:cNvPr>
          <p:cNvSpPr/>
          <p:nvPr/>
        </p:nvSpPr>
        <p:spPr>
          <a:xfrm>
            <a:off x="-514927" y="-214746"/>
            <a:ext cx="2576945" cy="7356762"/>
          </a:xfrm>
          <a:prstGeom prst="round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a typeface="Calibri"/>
              <a:cs typeface="Calibri"/>
            </a:endParaRPr>
          </a:p>
        </p:txBody>
      </p:sp>
      <p:sp>
        <p:nvSpPr>
          <p:cNvPr id="4" name="Footer Placeholder 3">
            <a:extLst>
              <a:ext uri="{FF2B5EF4-FFF2-40B4-BE49-F238E27FC236}">
                <a16:creationId xmlns:a16="http://schemas.microsoft.com/office/drawing/2014/main" id="{E1042865-450D-14AC-BE80-30E773A030E5}"/>
              </a:ext>
            </a:extLst>
          </p:cNvPr>
          <p:cNvSpPr>
            <a:spLocks noGrp="1"/>
          </p:cNvSpPr>
          <p:nvPr>
            <p:ph type="ftr" sz="quarter" idx="11"/>
          </p:nvPr>
        </p:nvSpPr>
        <p:spPr/>
        <p:txBody>
          <a:bodyPr/>
          <a:lstStyle/>
          <a:p>
            <a:r>
              <a:rPr lang="en-US">
                <a:cs typeface="Calibri"/>
              </a:rPr>
              <a:t>Cassie Bentley</a:t>
            </a:r>
            <a:endParaRPr lang="en-US"/>
          </a:p>
        </p:txBody>
      </p:sp>
      <p:sp>
        <p:nvSpPr>
          <p:cNvPr id="5" name="Slide Number Placeholder 4">
            <a:extLst>
              <a:ext uri="{FF2B5EF4-FFF2-40B4-BE49-F238E27FC236}">
                <a16:creationId xmlns:a16="http://schemas.microsoft.com/office/drawing/2014/main" id="{031EFD30-3255-A499-664C-6C95A9650BAE}"/>
              </a:ext>
            </a:extLst>
          </p:cNvPr>
          <p:cNvSpPr>
            <a:spLocks noGrp="1"/>
          </p:cNvSpPr>
          <p:nvPr>
            <p:ph type="sldNum" sz="quarter" idx="12"/>
          </p:nvPr>
        </p:nvSpPr>
        <p:spPr/>
        <p:txBody>
          <a:bodyPr/>
          <a:lstStyle/>
          <a:p>
            <a:fld id="{A5AEF524-62EC-C340-82A1-9F47B6C43E55}" type="slidenum">
              <a:rPr lang="en-US" smtClean="0"/>
              <a:t>64</a:t>
            </a:fld>
            <a:endParaRPr lang="en-US"/>
          </a:p>
        </p:txBody>
      </p:sp>
      <p:sp>
        <p:nvSpPr>
          <p:cNvPr id="2" name="TextBox 1">
            <a:extLst>
              <a:ext uri="{FF2B5EF4-FFF2-40B4-BE49-F238E27FC236}">
                <a16:creationId xmlns:a16="http://schemas.microsoft.com/office/drawing/2014/main" id="{CB9020C6-BAFF-E651-788D-33DA15F5B208}"/>
              </a:ext>
            </a:extLst>
          </p:cNvPr>
          <p:cNvSpPr txBox="1"/>
          <p:nvPr/>
        </p:nvSpPr>
        <p:spPr>
          <a:xfrm>
            <a:off x="3616037" y="4574309"/>
            <a:ext cx="5329382" cy="175432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0D0D0D"/>
                </a:solidFill>
                <a:latin typeface="Arial"/>
                <a:cs typeface="Arial"/>
              </a:rPr>
              <a:t>Find A Press:</a:t>
            </a:r>
            <a:endParaRPr lang="en-US">
              <a:solidFill>
                <a:srgbClr val="000000"/>
              </a:solidFill>
              <a:latin typeface="Arial"/>
              <a:ea typeface="Calibri"/>
              <a:cs typeface="Arial"/>
            </a:endParaRPr>
          </a:p>
          <a:p>
            <a:r>
              <a:rPr lang="en-US">
                <a:solidFill>
                  <a:srgbClr val="0D0D0D"/>
                </a:solidFill>
                <a:latin typeface="Arial"/>
                <a:ea typeface="+mn-lt"/>
                <a:cs typeface="+mn-lt"/>
              </a:rPr>
              <a:t>Conduct research on various vendors and work closely with our sponsor to comprehend the project's requirements, desires, and financial constraint</a:t>
            </a:r>
            <a:endParaRPr lang="en-US">
              <a:latin typeface="Arial"/>
            </a:endParaRPr>
          </a:p>
          <a:p>
            <a:endParaRPr lang="en-US">
              <a:solidFill>
                <a:srgbClr val="0D0D0D"/>
              </a:solidFill>
              <a:latin typeface="Arial"/>
              <a:cs typeface="Arial"/>
            </a:endParaRPr>
          </a:p>
        </p:txBody>
      </p:sp>
      <p:sp>
        <p:nvSpPr>
          <p:cNvPr id="9" name="Rectangle 8">
            <a:extLst>
              <a:ext uri="{FF2B5EF4-FFF2-40B4-BE49-F238E27FC236}">
                <a16:creationId xmlns:a16="http://schemas.microsoft.com/office/drawing/2014/main" id="{0A6D4BC5-2B45-8333-D559-63B1AD89BC11}"/>
              </a:ext>
            </a:extLst>
          </p:cNvPr>
          <p:cNvSpPr/>
          <p:nvPr/>
        </p:nvSpPr>
        <p:spPr>
          <a:xfrm>
            <a:off x="2802947" y="3472584"/>
            <a:ext cx="487219" cy="914400"/>
          </a:xfrm>
          <a:prstGeom prst="rect">
            <a:avLst/>
          </a:prstGeom>
          <a:solidFill>
            <a:schemeClr val="bg2">
              <a:lumMod val="40000"/>
              <a:lumOff val="60000"/>
            </a:schemeClr>
          </a:solidFill>
          <a:ln>
            <a:solidFill>
              <a:schemeClr val="bg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7DA0087-9469-3915-9DF6-AB1E4F8BF4E9}"/>
              </a:ext>
            </a:extLst>
          </p:cNvPr>
          <p:cNvSpPr/>
          <p:nvPr/>
        </p:nvSpPr>
        <p:spPr>
          <a:xfrm>
            <a:off x="1890855" y="5412220"/>
            <a:ext cx="487219" cy="914400"/>
          </a:xfrm>
          <a:prstGeom prst="rect">
            <a:avLst/>
          </a:prstGeom>
          <a:solidFill>
            <a:schemeClr val="bg2">
              <a:lumMod val="60000"/>
              <a:lumOff val="40000"/>
            </a:schemeClr>
          </a:solidFill>
          <a:ln>
            <a:solidFill>
              <a:schemeClr val="bg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5">
            <a:extLst>
              <a:ext uri="{FF2B5EF4-FFF2-40B4-BE49-F238E27FC236}">
                <a16:creationId xmlns:a16="http://schemas.microsoft.com/office/drawing/2014/main" id="{46D97036-2D06-E096-70F0-5CBDA0FAF110}"/>
              </a:ext>
            </a:extLst>
          </p:cNvPr>
          <p:cNvSpPr>
            <a:spLocks noGrp="1"/>
          </p:cNvSpPr>
          <p:nvPr>
            <p:ph type="title"/>
          </p:nvPr>
        </p:nvSpPr>
        <p:spPr>
          <a:xfrm>
            <a:off x="2500316" y="3614"/>
            <a:ext cx="9521328" cy="688607"/>
          </a:xfrm>
          <a:ln>
            <a:noFill/>
          </a:ln>
        </p:spPr>
        <p:txBody>
          <a:bodyPr/>
          <a:lstStyle/>
          <a:p>
            <a:r>
              <a:rPr lang="en-US" sz="3600">
                <a:solidFill>
                  <a:schemeClr val="bg1"/>
                </a:solidFill>
                <a:ea typeface="+mj-lt"/>
                <a:cs typeface="+mj-lt"/>
              </a:rPr>
              <a:t>Fall Semester</a:t>
            </a:r>
            <a:endParaRPr lang="en-US" sz="3600">
              <a:solidFill>
                <a:schemeClr val="bg1"/>
              </a:solidFill>
            </a:endParaRPr>
          </a:p>
        </p:txBody>
      </p:sp>
      <p:pic>
        <p:nvPicPr>
          <p:cNvPr id="3" name="Graphic 2" descr="Internet with solid fill">
            <a:extLst>
              <a:ext uri="{FF2B5EF4-FFF2-40B4-BE49-F238E27FC236}">
                <a16:creationId xmlns:a16="http://schemas.microsoft.com/office/drawing/2014/main" id="{13725B0D-50A3-E036-40F0-2CC3800C3C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57619" y="1909619"/>
            <a:ext cx="2149763" cy="2172852"/>
          </a:xfrm>
          <a:prstGeom prst="rect">
            <a:avLst/>
          </a:prstGeom>
        </p:spPr>
      </p:pic>
    </p:spTree>
    <p:extLst>
      <p:ext uri="{BB962C8B-B14F-4D97-AF65-F5344CB8AC3E}">
        <p14:creationId xmlns:p14="http://schemas.microsoft.com/office/powerpoint/2010/main" val="6110022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FC066E1-03F4-BCD5-A40E-401150C4A63C}"/>
              </a:ext>
            </a:extLst>
          </p:cNvPr>
          <p:cNvSpPr/>
          <p:nvPr/>
        </p:nvSpPr>
        <p:spPr>
          <a:xfrm>
            <a:off x="13304983" y="143162"/>
            <a:ext cx="2576945" cy="7229762"/>
          </a:xfrm>
          <a:prstGeom prst="round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a typeface="Calibri"/>
              <a:cs typeface="Calibri"/>
            </a:endParaRPr>
          </a:p>
        </p:txBody>
      </p:sp>
      <p:sp>
        <p:nvSpPr>
          <p:cNvPr id="7" name="Rectangle: Rounded Corners 6">
            <a:extLst>
              <a:ext uri="{FF2B5EF4-FFF2-40B4-BE49-F238E27FC236}">
                <a16:creationId xmlns:a16="http://schemas.microsoft.com/office/drawing/2014/main" id="{B535B2D3-1510-8F3C-0B20-BD2B8F53BF31}"/>
              </a:ext>
            </a:extLst>
          </p:cNvPr>
          <p:cNvSpPr/>
          <p:nvPr/>
        </p:nvSpPr>
        <p:spPr>
          <a:xfrm>
            <a:off x="12796984" y="-214745"/>
            <a:ext cx="2576945" cy="7356762"/>
          </a:xfrm>
          <a:prstGeom prst="roundRect">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a typeface="Calibri"/>
              <a:cs typeface="Calibri"/>
            </a:endParaRPr>
          </a:p>
        </p:txBody>
      </p:sp>
      <p:sp>
        <p:nvSpPr>
          <p:cNvPr id="6" name="Rectangle: Rounded Corners 5">
            <a:extLst>
              <a:ext uri="{FF2B5EF4-FFF2-40B4-BE49-F238E27FC236}">
                <a16:creationId xmlns:a16="http://schemas.microsoft.com/office/drawing/2014/main" id="{0724B700-F0A7-1852-ECC1-3A3C376798D0}"/>
              </a:ext>
            </a:extLst>
          </p:cNvPr>
          <p:cNvSpPr/>
          <p:nvPr/>
        </p:nvSpPr>
        <p:spPr>
          <a:xfrm>
            <a:off x="-514927" y="-214746"/>
            <a:ext cx="11212945" cy="7356762"/>
          </a:xfrm>
          <a:prstGeom prst="round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a typeface="Calibri"/>
              <a:cs typeface="Calibri"/>
            </a:endParaRPr>
          </a:p>
        </p:txBody>
      </p:sp>
      <p:sp>
        <p:nvSpPr>
          <p:cNvPr id="4" name="Footer Placeholder 3">
            <a:extLst>
              <a:ext uri="{FF2B5EF4-FFF2-40B4-BE49-F238E27FC236}">
                <a16:creationId xmlns:a16="http://schemas.microsoft.com/office/drawing/2014/main" id="{E1042865-450D-14AC-BE80-30E773A030E5}"/>
              </a:ext>
            </a:extLst>
          </p:cNvPr>
          <p:cNvSpPr>
            <a:spLocks noGrp="1"/>
          </p:cNvSpPr>
          <p:nvPr>
            <p:ph type="ftr" sz="quarter" idx="11"/>
          </p:nvPr>
        </p:nvSpPr>
        <p:spPr/>
        <p:txBody>
          <a:bodyPr/>
          <a:lstStyle/>
          <a:p>
            <a:r>
              <a:rPr lang="en-US">
                <a:cs typeface="Calibri"/>
              </a:rPr>
              <a:t>Cassie Bentley</a:t>
            </a:r>
            <a:endParaRPr lang="en-US"/>
          </a:p>
        </p:txBody>
      </p:sp>
      <p:sp>
        <p:nvSpPr>
          <p:cNvPr id="5" name="Slide Number Placeholder 4">
            <a:extLst>
              <a:ext uri="{FF2B5EF4-FFF2-40B4-BE49-F238E27FC236}">
                <a16:creationId xmlns:a16="http://schemas.microsoft.com/office/drawing/2014/main" id="{031EFD30-3255-A499-664C-6C95A9650BAE}"/>
              </a:ext>
            </a:extLst>
          </p:cNvPr>
          <p:cNvSpPr>
            <a:spLocks noGrp="1"/>
          </p:cNvSpPr>
          <p:nvPr>
            <p:ph type="sldNum" sz="quarter" idx="12"/>
          </p:nvPr>
        </p:nvSpPr>
        <p:spPr/>
        <p:txBody>
          <a:bodyPr/>
          <a:lstStyle/>
          <a:p>
            <a:fld id="{A5AEF524-62EC-C340-82A1-9F47B6C43E55}" type="slidenum">
              <a:rPr lang="en-US" smtClean="0"/>
              <a:t>65</a:t>
            </a:fld>
            <a:endParaRPr lang="en-US"/>
          </a:p>
        </p:txBody>
      </p:sp>
      <p:sp>
        <p:nvSpPr>
          <p:cNvPr id="2" name="TextBox 1">
            <a:extLst>
              <a:ext uri="{FF2B5EF4-FFF2-40B4-BE49-F238E27FC236}">
                <a16:creationId xmlns:a16="http://schemas.microsoft.com/office/drawing/2014/main" id="{CB9020C6-BAFF-E651-788D-33DA15F5B208}"/>
              </a:ext>
            </a:extLst>
          </p:cNvPr>
          <p:cNvSpPr txBox="1"/>
          <p:nvPr/>
        </p:nvSpPr>
        <p:spPr>
          <a:xfrm>
            <a:off x="1989376" y="4815204"/>
            <a:ext cx="6206836" cy="1477328"/>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0D0D0D"/>
                </a:solidFill>
                <a:latin typeface="Arial"/>
                <a:cs typeface="Arial"/>
              </a:rPr>
              <a:t>Post-Order Adjustments:</a:t>
            </a:r>
          </a:p>
          <a:p>
            <a:r>
              <a:rPr lang="en-US">
                <a:solidFill>
                  <a:srgbClr val="0D0D0D"/>
                </a:solidFill>
                <a:latin typeface="Arial"/>
                <a:ea typeface="+mn-lt"/>
                <a:cs typeface="+mn-lt"/>
              </a:rPr>
              <a:t>After placing the order for the press, we will proceed to make necessary adjustments that were not included with the press to ensure it meets the sponsor's preferences and enhances safety.</a:t>
            </a:r>
            <a:endParaRPr lang="en-US">
              <a:latin typeface="Arial"/>
              <a:cs typeface="Arial"/>
            </a:endParaRPr>
          </a:p>
        </p:txBody>
      </p:sp>
      <p:sp>
        <p:nvSpPr>
          <p:cNvPr id="9" name="Rectangle 8">
            <a:extLst>
              <a:ext uri="{FF2B5EF4-FFF2-40B4-BE49-F238E27FC236}">
                <a16:creationId xmlns:a16="http://schemas.microsoft.com/office/drawing/2014/main" id="{0A6D4BC5-2B45-8333-D559-63B1AD89BC11}"/>
              </a:ext>
            </a:extLst>
          </p:cNvPr>
          <p:cNvSpPr/>
          <p:nvPr/>
        </p:nvSpPr>
        <p:spPr>
          <a:xfrm>
            <a:off x="15052674" y="2976129"/>
            <a:ext cx="487219" cy="914400"/>
          </a:xfrm>
          <a:prstGeom prst="rect">
            <a:avLst/>
          </a:prstGeom>
          <a:solidFill>
            <a:schemeClr val="bg2">
              <a:lumMod val="40000"/>
              <a:lumOff val="60000"/>
            </a:schemeClr>
          </a:solidFill>
          <a:ln>
            <a:solidFill>
              <a:schemeClr val="bg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7DA0087-9469-3915-9DF6-AB1E4F8BF4E9}"/>
              </a:ext>
            </a:extLst>
          </p:cNvPr>
          <p:cNvSpPr/>
          <p:nvPr/>
        </p:nvSpPr>
        <p:spPr>
          <a:xfrm>
            <a:off x="624287" y="5103301"/>
            <a:ext cx="487219" cy="914400"/>
          </a:xfrm>
          <a:prstGeom prst="rect">
            <a:avLst/>
          </a:prstGeom>
          <a:solidFill>
            <a:schemeClr val="bg2">
              <a:lumMod val="60000"/>
              <a:lumOff val="40000"/>
            </a:schemeClr>
          </a:solidFill>
          <a:ln>
            <a:solidFill>
              <a:schemeClr val="bg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F9AE1A7-496C-2D93-7739-549E8439FBCA}"/>
              </a:ext>
            </a:extLst>
          </p:cNvPr>
          <p:cNvSpPr/>
          <p:nvPr/>
        </p:nvSpPr>
        <p:spPr>
          <a:xfrm>
            <a:off x="15803127" y="3080038"/>
            <a:ext cx="487219" cy="914400"/>
          </a:xfrm>
          <a:prstGeom prst="rect">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Cheers with solid fill">
            <a:extLst>
              <a:ext uri="{FF2B5EF4-FFF2-40B4-BE49-F238E27FC236}">
                <a16:creationId xmlns:a16="http://schemas.microsoft.com/office/drawing/2014/main" id="{F35ADDA0-1B3B-3C86-8FA0-7F0A946A63D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55973" y="1954865"/>
            <a:ext cx="2258664" cy="2290804"/>
          </a:xfrm>
          <a:prstGeom prst="rect">
            <a:avLst/>
          </a:prstGeom>
        </p:spPr>
      </p:pic>
      <p:pic>
        <p:nvPicPr>
          <p:cNvPr id="11" name="Graphic 10" descr="Good Idea with solid fill">
            <a:extLst>
              <a:ext uri="{FF2B5EF4-FFF2-40B4-BE49-F238E27FC236}">
                <a16:creationId xmlns:a16="http://schemas.microsoft.com/office/drawing/2014/main" id="{621EE355-CD12-9C38-BA7B-57BC374F94A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83979" y="1961728"/>
            <a:ext cx="1320674" cy="1378402"/>
          </a:xfrm>
          <a:prstGeom prst="rect">
            <a:avLst/>
          </a:prstGeom>
        </p:spPr>
      </p:pic>
      <p:sp>
        <p:nvSpPr>
          <p:cNvPr id="20" name="Title 5">
            <a:extLst>
              <a:ext uri="{FF2B5EF4-FFF2-40B4-BE49-F238E27FC236}">
                <a16:creationId xmlns:a16="http://schemas.microsoft.com/office/drawing/2014/main" id="{78CFBE6F-5983-F322-5C78-9B443A5E1BDD}"/>
              </a:ext>
            </a:extLst>
          </p:cNvPr>
          <p:cNvSpPr>
            <a:spLocks noGrp="1"/>
          </p:cNvSpPr>
          <p:nvPr>
            <p:ph type="title"/>
          </p:nvPr>
        </p:nvSpPr>
        <p:spPr>
          <a:xfrm>
            <a:off x="420262" y="3614"/>
            <a:ext cx="9521328" cy="688607"/>
          </a:xfrm>
          <a:ln>
            <a:noFill/>
          </a:ln>
        </p:spPr>
        <p:txBody>
          <a:bodyPr/>
          <a:lstStyle/>
          <a:p>
            <a:r>
              <a:rPr lang="en-US" sz="3600">
                <a:solidFill>
                  <a:schemeClr val="bg1"/>
                </a:solidFill>
                <a:ea typeface="+mj-lt"/>
                <a:cs typeface="+mj-lt"/>
              </a:rPr>
              <a:t>Sponsor Communication</a:t>
            </a:r>
            <a:endParaRPr lang="en-US" sz="3600">
              <a:solidFill>
                <a:schemeClr val="bg1"/>
              </a:solidFill>
            </a:endParaRPr>
          </a:p>
        </p:txBody>
      </p:sp>
      <p:pic>
        <p:nvPicPr>
          <p:cNvPr id="10" name="Graphic 9" descr="Tools with solid fill">
            <a:extLst>
              <a:ext uri="{FF2B5EF4-FFF2-40B4-BE49-F238E27FC236}">
                <a16:creationId xmlns:a16="http://schemas.microsoft.com/office/drawing/2014/main" id="{0624C4E0-711A-0A16-EADC-0553124FD61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55345" y="2071255"/>
            <a:ext cx="1145309" cy="1156854"/>
          </a:xfrm>
          <a:prstGeom prst="rect">
            <a:avLst/>
          </a:prstGeom>
        </p:spPr>
      </p:pic>
    </p:spTree>
    <p:extLst>
      <p:ext uri="{BB962C8B-B14F-4D97-AF65-F5344CB8AC3E}">
        <p14:creationId xmlns:p14="http://schemas.microsoft.com/office/powerpoint/2010/main" val="24490116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A816262-55C6-4A98-B193-D19A5A94B4EE}"/>
            </a:ext>
          </a:extLst>
        </p:cNvPr>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1F4E5CB3-A385-1B4E-5E2A-89721ECBCC63}"/>
              </a:ext>
            </a:extLst>
          </p:cNvPr>
          <p:cNvSpPr/>
          <p:nvPr/>
        </p:nvSpPr>
        <p:spPr>
          <a:xfrm>
            <a:off x="4724400" y="2900502"/>
            <a:ext cx="4273454" cy="148905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3CC5D66-87FB-D3FF-94E6-B6D256FD2DDD}"/>
              </a:ext>
            </a:extLst>
          </p:cNvPr>
          <p:cNvSpPr/>
          <p:nvPr/>
        </p:nvSpPr>
        <p:spPr>
          <a:xfrm>
            <a:off x="4724401" y="1514311"/>
            <a:ext cx="4273454" cy="1213434"/>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F2C7D9B1-5A44-83DE-2CB9-90116B4F6F1C}"/>
              </a:ext>
            </a:extLst>
          </p:cNvPr>
          <p:cNvSpPr>
            <a:spLocks noGrp="1"/>
          </p:cNvSpPr>
          <p:nvPr>
            <p:ph type="sldNum" sz="quarter" idx="12"/>
          </p:nvPr>
        </p:nvSpPr>
        <p:spPr/>
        <p:txBody>
          <a:bodyPr/>
          <a:lstStyle/>
          <a:p>
            <a:fld id="{A5AEF524-62EC-C340-82A1-9F47B6C43E55}" type="slidenum">
              <a:rPr lang="en-US" smtClean="0"/>
              <a:t>66</a:t>
            </a:fld>
            <a:endParaRPr lang="en-US"/>
          </a:p>
        </p:txBody>
      </p:sp>
      <p:sp>
        <p:nvSpPr>
          <p:cNvPr id="7" name="Footer Placeholder 2">
            <a:extLst>
              <a:ext uri="{FF2B5EF4-FFF2-40B4-BE49-F238E27FC236}">
                <a16:creationId xmlns:a16="http://schemas.microsoft.com/office/drawing/2014/main" id="{F0D5FCED-EA34-A4FA-4024-29507598FE29}"/>
              </a:ext>
            </a:extLst>
          </p:cNvPr>
          <p:cNvSpPr>
            <a:spLocks noGrp="1"/>
          </p:cNvSpPr>
          <p:nvPr>
            <p:ph type="ftr" sz="quarter" idx="11"/>
          </p:nvPr>
        </p:nvSpPr>
        <p:spPr>
          <a:xfrm>
            <a:off x="533400" y="6377940"/>
            <a:ext cx="4274813" cy="274320"/>
          </a:xfrm>
        </p:spPr>
        <p:txBody>
          <a:bodyPr/>
          <a:lstStyle/>
          <a:p>
            <a:r>
              <a:rPr lang="en-US">
                <a:ea typeface="Calibri"/>
                <a:cs typeface="Calibri"/>
              </a:rPr>
              <a:t>Brent </a:t>
            </a:r>
            <a:r>
              <a:rPr lang="en-US" err="1">
                <a:ea typeface="Calibri"/>
                <a:cs typeface="Calibri"/>
              </a:rPr>
              <a:t>Mynard</a:t>
            </a:r>
            <a:endParaRPr lang="en-US">
              <a:ea typeface="Calibri"/>
              <a:cs typeface="Calibri"/>
            </a:endParaRPr>
          </a:p>
        </p:txBody>
      </p:sp>
      <p:sp>
        <p:nvSpPr>
          <p:cNvPr id="12" name="Title 5">
            <a:extLst>
              <a:ext uri="{FF2B5EF4-FFF2-40B4-BE49-F238E27FC236}">
                <a16:creationId xmlns:a16="http://schemas.microsoft.com/office/drawing/2014/main" id="{2CC6BD3C-391F-F098-0EDE-9F2CFB5BAF58}"/>
              </a:ext>
            </a:extLst>
          </p:cNvPr>
          <p:cNvSpPr>
            <a:spLocks noGrp="1"/>
          </p:cNvSpPr>
          <p:nvPr>
            <p:ph type="title"/>
          </p:nvPr>
        </p:nvSpPr>
        <p:spPr>
          <a:xfrm>
            <a:off x="355635" y="199887"/>
            <a:ext cx="10637743" cy="688607"/>
          </a:xfrm>
          <a:ln>
            <a:noFill/>
          </a:ln>
        </p:spPr>
        <p:txBody>
          <a:bodyPr/>
          <a:lstStyle/>
          <a:p>
            <a:r>
              <a:rPr lang="en-US"/>
              <a:t>CAD Modeling: Original Design</a:t>
            </a:r>
          </a:p>
        </p:txBody>
      </p:sp>
      <mc:AlternateContent xmlns:mc="http://schemas.openxmlformats.org/markup-compatibility/2006">
        <mc:Choice xmlns:am3d="http://schemas.microsoft.com/office/drawing/2017/model3d" Requires="am3d">
          <p:graphicFrame>
            <p:nvGraphicFramePr>
              <p:cNvPr id="2" name="3D Model 1">
                <a:extLst>
                  <a:ext uri="{FF2B5EF4-FFF2-40B4-BE49-F238E27FC236}">
                    <a16:creationId xmlns:a16="http://schemas.microsoft.com/office/drawing/2014/main" id="{0D6F1C1E-2411-FDE3-A6FF-616CB52BA6D6}"/>
                  </a:ext>
                </a:extLst>
              </p:cNvPr>
              <p:cNvGraphicFramePr>
                <a:graphicFrameLocks/>
              </p:cNvGraphicFramePr>
              <p:nvPr/>
            </p:nvGraphicFramePr>
            <p:xfrm>
              <a:off x="1241850" y="1841673"/>
              <a:ext cx="1877866" cy="4810587"/>
            </p:xfrm>
            <a:graphic>
              <a:graphicData uri="http://schemas.microsoft.com/office/drawing/2017/model3d">
                <am3d:model3d r:embed="rId2">
                  <am3d:spPr>
                    <a:xfrm>
                      <a:off x="0" y="0"/>
                      <a:ext cx="1877866" cy="4810587"/>
                    </a:xfrm>
                    <a:prstGeom prst="rect">
                      <a:avLst/>
                    </a:prstGeom>
                  </am3d:spPr>
                  <am3d:camera>
                    <am3d:pos x="0" y="0" z="53235488"/>
                    <am3d:up dx="0" dy="36000000" dz="0"/>
                    <am3d:lookAt x="0" y="0" z="0"/>
                    <am3d:perspective fov="2669639"/>
                  </am3d:camera>
                  <am3d:trans>
                    <am3d:meterPerModelUnit n="26539" d="1000000"/>
                    <am3d:preTrans dx="4064996" dy="5702798" dz="17990720"/>
                    <am3d:scale>
                      <am3d:sx n="1000000" d="1000000"/>
                      <am3d:sy n="1000000" d="1000000"/>
                      <am3d:sz n="1000000" d="1000000"/>
                    </am3d:scale>
                    <am3d:rot ax="5455505" ay="1799826" az="27748"/>
                    <am3d:postTrans dx="0" dy="0" dz="0"/>
                  </am3d:trans>
                  <am3d:raster rName="Office3DRenderer" rVer="16.0.8326">
                    <am3d:blip r:embed="rId3"/>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a:extLst>
                  <a:ext uri="{FF2B5EF4-FFF2-40B4-BE49-F238E27FC236}">
                    <a16:creationId xmlns:a16="http://schemas.microsoft.com/office/drawing/2014/main" id="{0D6F1C1E-2411-FDE3-A6FF-616CB52BA6D6}"/>
                  </a:ext>
                </a:extLst>
              </p:cNvPr>
              <p:cNvPicPr>
                <a:picLocks noGrp="1" noRot="1" noChangeAspect="1" noMove="1" noResize="1" noEditPoints="1" noAdjustHandles="1" noChangeArrowheads="1" noChangeShapeType="1" noCrop="1"/>
              </p:cNvPicPr>
              <p:nvPr/>
            </p:nvPicPr>
            <p:blipFill>
              <a:blip r:embed="rId3"/>
              <a:stretch>
                <a:fillRect/>
              </a:stretch>
            </p:blipFill>
            <p:spPr>
              <a:xfrm>
                <a:off x="1241850" y="1841673"/>
                <a:ext cx="1877866" cy="4810587"/>
              </a:xfrm>
              <a:prstGeom prst="rect">
                <a:avLst/>
              </a:prstGeom>
            </p:spPr>
          </p:pic>
        </mc:Fallback>
      </mc:AlternateContent>
      <p:sp>
        <p:nvSpPr>
          <p:cNvPr id="10" name="TextBox 9">
            <a:extLst>
              <a:ext uri="{FF2B5EF4-FFF2-40B4-BE49-F238E27FC236}">
                <a16:creationId xmlns:a16="http://schemas.microsoft.com/office/drawing/2014/main" id="{9CD5D39F-78CF-6191-B61D-E8D97E3CAFAC}"/>
              </a:ext>
            </a:extLst>
          </p:cNvPr>
          <p:cNvSpPr txBox="1"/>
          <p:nvPr/>
        </p:nvSpPr>
        <p:spPr>
          <a:xfrm>
            <a:off x="4808213" y="1665069"/>
            <a:ext cx="413362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latin typeface="Arial"/>
                <a:cs typeface="Calibri"/>
              </a:rPr>
              <a:t>The original press had several limitations that prevented it from usage.</a:t>
            </a:r>
          </a:p>
          <a:p>
            <a:endParaRPr lang="en-US">
              <a:latin typeface="Arial"/>
              <a:cs typeface="Calibri"/>
            </a:endParaRPr>
          </a:p>
        </p:txBody>
      </p:sp>
      <p:sp>
        <p:nvSpPr>
          <p:cNvPr id="11" name="TextBox 10">
            <a:extLst>
              <a:ext uri="{FF2B5EF4-FFF2-40B4-BE49-F238E27FC236}">
                <a16:creationId xmlns:a16="http://schemas.microsoft.com/office/drawing/2014/main" id="{DE31E30A-B9F5-2DE1-73B1-D63F6BC375B3}"/>
              </a:ext>
            </a:extLst>
          </p:cNvPr>
          <p:cNvSpPr txBox="1"/>
          <p:nvPr/>
        </p:nvSpPr>
        <p:spPr>
          <a:xfrm>
            <a:off x="4808212" y="2978302"/>
            <a:ext cx="413362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latin typeface="Arial"/>
                <a:ea typeface="Calibri"/>
                <a:cs typeface="Calibri"/>
              </a:rPr>
              <a:t>CAD Issues:</a:t>
            </a:r>
          </a:p>
          <a:p>
            <a:pPr marL="285750" indent="-285750">
              <a:buFont typeface="Arial"/>
              <a:buChar char="•"/>
            </a:pPr>
            <a:r>
              <a:rPr lang="en-US">
                <a:solidFill>
                  <a:srgbClr val="FFFFFF"/>
                </a:solidFill>
                <a:latin typeface="Arial"/>
                <a:ea typeface="Calibri"/>
                <a:cs typeface="Calibri"/>
              </a:rPr>
              <a:t>Not enough room for new shafts and new bearing housing.</a:t>
            </a:r>
          </a:p>
          <a:p>
            <a:pPr marL="285750" indent="-285750">
              <a:buFont typeface="Arial"/>
              <a:buChar char="•"/>
            </a:pPr>
            <a:r>
              <a:rPr lang="en-US">
                <a:solidFill>
                  <a:srgbClr val="FFFFFF"/>
                </a:solidFill>
                <a:latin typeface="Arial"/>
                <a:ea typeface="Calibri"/>
                <a:cs typeface="Calibri"/>
              </a:rPr>
              <a:t>Ineffective cage to protect operator.</a:t>
            </a:r>
          </a:p>
          <a:p>
            <a:pPr marL="285750" indent="-285750">
              <a:buFont typeface="Arial"/>
              <a:buChar char="•"/>
            </a:pPr>
            <a:endParaRPr lang="en-US">
              <a:solidFill>
                <a:srgbClr val="FFFFFF"/>
              </a:solidFill>
              <a:latin typeface="Arial"/>
              <a:ea typeface="Calibri"/>
              <a:cs typeface="Calibri"/>
            </a:endParaRPr>
          </a:p>
        </p:txBody>
      </p:sp>
      <p:sp>
        <p:nvSpPr>
          <p:cNvPr id="8" name="Rectangle: Rounded Corners 7">
            <a:extLst>
              <a:ext uri="{FF2B5EF4-FFF2-40B4-BE49-F238E27FC236}">
                <a16:creationId xmlns:a16="http://schemas.microsoft.com/office/drawing/2014/main" id="{2E0470C1-0B71-4DA7-CCC1-358715E8C06E}"/>
              </a:ext>
            </a:extLst>
          </p:cNvPr>
          <p:cNvSpPr/>
          <p:nvPr/>
        </p:nvSpPr>
        <p:spPr>
          <a:xfrm>
            <a:off x="1108954" y="1425139"/>
            <a:ext cx="1955029" cy="37037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A2FA6D9-80E5-45DD-4515-A86487D86752}"/>
              </a:ext>
            </a:extLst>
          </p:cNvPr>
          <p:cNvSpPr txBox="1"/>
          <p:nvPr/>
        </p:nvSpPr>
        <p:spPr>
          <a:xfrm>
            <a:off x="1109157" y="1423537"/>
            <a:ext cx="19565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FFFF"/>
                </a:solidFill>
                <a:latin typeface="Arial"/>
                <a:ea typeface="Calibri"/>
                <a:cs typeface="Calibri"/>
              </a:rPr>
              <a:t>Original Design</a:t>
            </a:r>
            <a:endParaRPr lang="en-US" b="1">
              <a:solidFill>
                <a:srgbClr val="FFFFFF"/>
              </a:solidFill>
              <a:latin typeface="Arial"/>
              <a:cs typeface="Arial"/>
            </a:endParaRPr>
          </a:p>
        </p:txBody>
      </p:sp>
    </p:spTree>
    <p:extLst>
      <p:ext uri="{BB962C8B-B14F-4D97-AF65-F5344CB8AC3E}">
        <p14:creationId xmlns:p14="http://schemas.microsoft.com/office/powerpoint/2010/main" val="409239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F39AC3BB-1033-CE67-5DE6-F6BA6C5BDA4F}"/>
              </a:ext>
            </a:extLst>
          </p:cNvPr>
          <p:cNvSpPr/>
          <p:nvPr/>
        </p:nvSpPr>
        <p:spPr>
          <a:xfrm>
            <a:off x="731520" y="3649041"/>
            <a:ext cx="2638697" cy="1580606"/>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3790991C-B2C1-4326-59AA-8D0C224FFEFE}"/>
              </a:ext>
            </a:extLst>
          </p:cNvPr>
          <p:cNvSpPr/>
          <p:nvPr/>
        </p:nvSpPr>
        <p:spPr>
          <a:xfrm>
            <a:off x="731520" y="2403566"/>
            <a:ext cx="2638697" cy="1084217"/>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A473BA95-17ED-DFEE-A6CD-4C46F7C71BE1}"/>
              </a:ext>
            </a:extLst>
          </p:cNvPr>
          <p:cNvSpPr>
            <a:spLocks noGrp="1"/>
          </p:cNvSpPr>
          <p:nvPr>
            <p:ph type="ftr" sz="quarter" idx="11"/>
          </p:nvPr>
        </p:nvSpPr>
        <p:spPr/>
        <p:txBody>
          <a:bodyPr/>
          <a:lstStyle/>
          <a:p>
            <a:r>
              <a:rPr lang="en-US">
                <a:ea typeface="Calibri"/>
                <a:cs typeface="Calibri"/>
              </a:rPr>
              <a:t>Clark Cooley</a:t>
            </a:r>
            <a:endParaRPr lang="en-US"/>
          </a:p>
        </p:txBody>
      </p:sp>
      <p:sp>
        <p:nvSpPr>
          <p:cNvPr id="5" name="Slide Number Placeholder 4">
            <a:extLst>
              <a:ext uri="{FF2B5EF4-FFF2-40B4-BE49-F238E27FC236}">
                <a16:creationId xmlns:a16="http://schemas.microsoft.com/office/drawing/2014/main" id="{DFC768D3-608B-4B98-63EC-6FB5FB040198}"/>
              </a:ext>
            </a:extLst>
          </p:cNvPr>
          <p:cNvSpPr>
            <a:spLocks noGrp="1"/>
          </p:cNvSpPr>
          <p:nvPr>
            <p:ph type="sldNum" sz="quarter" idx="12"/>
          </p:nvPr>
        </p:nvSpPr>
        <p:spPr/>
        <p:txBody>
          <a:bodyPr/>
          <a:lstStyle/>
          <a:p>
            <a:fld id="{A5AEF524-62EC-C340-82A1-9F47B6C43E55}" type="slidenum">
              <a:rPr lang="en-US" smtClean="0"/>
              <a:t>67</a:t>
            </a:fld>
            <a:endParaRPr lang="en-US"/>
          </a:p>
        </p:txBody>
      </p:sp>
      <mc:AlternateContent xmlns:mc="http://schemas.openxmlformats.org/markup-compatibility/2006">
        <mc:Choice xmlns:am3d="http://schemas.microsoft.com/office/drawing/2017/model3d" Requires="am3d">
          <p:graphicFrame>
            <p:nvGraphicFramePr>
              <p:cNvPr id="7" name="3D Model 6">
                <a:extLst>
                  <a:ext uri="{FF2B5EF4-FFF2-40B4-BE49-F238E27FC236}">
                    <a16:creationId xmlns:a16="http://schemas.microsoft.com/office/drawing/2014/main" id="{06370A6F-76AD-D3EF-7B73-38766DA01490}"/>
                  </a:ext>
                </a:extLst>
              </p:cNvPr>
              <p:cNvGraphicFramePr>
                <a:graphicFrameLocks noChangeAspect="1"/>
              </p:cNvGraphicFramePr>
              <p:nvPr>
                <p:extLst>
                  <p:ext uri="{D42A27DB-BD31-4B8C-83A1-F6EECF244321}">
                    <p14:modId xmlns:p14="http://schemas.microsoft.com/office/powerpoint/2010/main" val="4080428911"/>
                  </p:ext>
                </p:extLst>
              </p:nvPr>
            </p:nvGraphicFramePr>
            <p:xfrm>
              <a:off x="4053835" y="1224062"/>
              <a:ext cx="4084325" cy="4409869"/>
            </p:xfrm>
            <a:graphic>
              <a:graphicData uri="http://schemas.microsoft.com/office/drawing/2017/model3d">
                <am3d:model3d r:embed="rId2">
                  <am3d:spPr>
                    <a:xfrm>
                      <a:off x="0" y="0"/>
                      <a:ext cx="4084325" cy="4409869"/>
                    </a:xfrm>
                    <a:prstGeom prst="rect">
                      <a:avLst/>
                    </a:prstGeom>
                  </am3d:spPr>
                  <am3d:camera>
                    <am3d:pos x="0" y="0" z="65858990"/>
                    <am3d:up dx="0" dy="36000000" dz="0"/>
                    <am3d:lookAt x="0" y="0" z="0"/>
                    <am3d:perspective fov="2700000"/>
                  </am3d:camera>
                  <am3d:trans>
                    <am3d:meterPerModelUnit n="1147" d="1000000"/>
                    <am3d:preTrans dx="-20049184" dy="0" dz="10323508"/>
                    <am3d:scale>
                      <am3d:sx n="1000000" d="1000000"/>
                      <am3d:sy n="1000000" d="1000000"/>
                      <am3d:sz n="1000000" d="1000000"/>
                    </am3d:scale>
                    <am3d:rot ax="5400010" ay="84021" az="5400038"/>
                    <am3d:postTrans dx="0" dy="0" dz="0"/>
                  </am3d:trans>
                  <am3d:raster rName="Office3DRenderer" rVer="16.0.8326">
                    <am3d:blip r:embed="rId3"/>
                  </am3d:raster>
                  <am3d:objViewport viewportSz="606625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a:extLst>
                  <a:ext uri="{FF2B5EF4-FFF2-40B4-BE49-F238E27FC236}">
                    <a16:creationId xmlns:a16="http://schemas.microsoft.com/office/drawing/2014/main" id="{06370A6F-76AD-D3EF-7B73-38766DA01490}"/>
                  </a:ext>
                </a:extLst>
              </p:cNvPr>
              <p:cNvPicPr>
                <a:picLocks noGrp="1" noRot="1" noChangeAspect="1" noMove="1" noResize="1" noEditPoints="1" noAdjustHandles="1" noChangeArrowheads="1" noChangeShapeType="1" noCrop="1"/>
              </p:cNvPicPr>
              <p:nvPr/>
            </p:nvPicPr>
            <p:blipFill>
              <a:blip r:embed="rId3"/>
              <a:stretch>
                <a:fillRect/>
              </a:stretch>
            </p:blipFill>
            <p:spPr>
              <a:xfrm>
                <a:off x="4053835" y="1224062"/>
                <a:ext cx="4084325" cy="4409869"/>
              </a:xfrm>
              <a:prstGeom prst="rect">
                <a:avLst/>
              </a:prstGeom>
            </p:spPr>
          </p:pic>
        </mc:Fallback>
      </mc:AlternateContent>
      <p:sp>
        <p:nvSpPr>
          <p:cNvPr id="10" name="Title 5">
            <a:extLst>
              <a:ext uri="{FF2B5EF4-FFF2-40B4-BE49-F238E27FC236}">
                <a16:creationId xmlns:a16="http://schemas.microsoft.com/office/drawing/2014/main" id="{B991D57A-6A18-7AFB-54C6-76FE0FF3DCDE}"/>
              </a:ext>
            </a:extLst>
          </p:cNvPr>
          <p:cNvSpPr txBox="1">
            <a:spLocks/>
          </p:cNvSpPr>
          <p:nvPr/>
        </p:nvSpPr>
        <p:spPr>
          <a:xfrm>
            <a:off x="355635" y="199887"/>
            <a:ext cx="10637743" cy="688607"/>
          </a:xfrm>
          <a:prstGeom prst="rect">
            <a:avLst/>
          </a:prstGeom>
          <a:ln>
            <a:noFill/>
          </a:ln>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t>Bearing Housing</a:t>
            </a:r>
          </a:p>
        </p:txBody>
      </p:sp>
      <p:sp>
        <p:nvSpPr>
          <p:cNvPr id="11" name="TextBox 10">
            <a:extLst>
              <a:ext uri="{FF2B5EF4-FFF2-40B4-BE49-F238E27FC236}">
                <a16:creationId xmlns:a16="http://schemas.microsoft.com/office/drawing/2014/main" id="{17109A75-797F-99E0-A422-30F31FB00AA1}"/>
              </a:ext>
            </a:extLst>
          </p:cNvPr>
          <p:cNvSpPr txBox="1"/>
          <p:nvPr/>
        </p:nvSpPr>
        <p:spPr>
          <a:xfrm>
            <a:off x="868680" y="2486900"/>
            <a:ext cx="2357846" cy="1200329"/>
          </a:xfrm>
          <a:prstGeom prst="rect">
            <a:avLst/>
          </a:prstGeom>
          <a:noFill/>
        </p:spPr>
        <p:txBody>
          <a:bodyPr wrap="square" rtlCol="0">
            <a:spAutoFit/>
          </a:bodyPr>
          <a:lstStyle/>
          <a:p>
            <a:r>
              <a:rPr lang="en-US" b="1">
                <a:solidFill>
                  <a:schemeClr val="bg1"/>
                </a:solidFill>
              </a:rPr>
              <a:t>Dimensions:</a:t>
            </a:r>
          </a:p>
          <a:p>
            <a:pPr marL="285750" indent="-285750">
              <a:buFont typeface="Arial" panose="020B0604020202020204" pitchFamily="34" charset="0"/>
              <a:buChar char="•"/>
            </a:pPr>
            <a:r>
              <a:rPr lang="en-US">
                <a:solidFill>
                  <a:schemeClr val="bg1"/>
                </a:solidFill>
              </a:rPr>
              <a:t>Height: 4.9 ~ 5.6 in</a:t>
            </a:r>
          </a:p>
          <a:p>
            <a:pPr marL="285750" indent="-285750">
              <a:buFont typeface="Arial" panose="020B0604020202020204" pitchFamily="34" charset="0"/>
              <a:buChar char="•"/>
            </a:pPr>
            <a:r>
              <a:rPr lang="en-US">
                <a:solidFill>
                  <a:schemeClr val="bg1"/>
                </a:solidFill>
              </a:rPr>
              <a:t>Diameter: 3.9 in</a:t>
            </a:r>
          </a:p>
          <a:p>
            <a:pPr marL="285750" indent="-285750">
              <a:buFont typeface="Arial" panose="020B0604020202020204" pitchFamily="34" charset="0"/>
              <a:buChar char="•"/>
            </a:pPr>
            <a:endParaRPr lang="en-US"/>
          </a:p>
        </p:txBody>
      </p:sp>
      <p:sp>
        <p:nvSpPr>
          <p:cNvPr id="12" name="TextBox 11">
            <a:extLst>
              <a:ext uri="{FF2B5EF4-FFF2-40B4-BE49-F238E27FC236}">
                <a16:creationId xmlns:a16="http://schemas.microsoft.com/office/drawing/2014/main" id="{D292D0DE-FA87-2AD5-20FC-B539B614253C}"/>
              </a:ext>
            </a:extLst>
          </p:cNvPr>
          <p:cNvSpPr txBox="1"/>
          <p:nvPr/>
        </p:nvSpPr>
        <p:spPr>
          <a:xfrm>
            <a:off x="868680" y="3685179"/>
            <a:ext cx="2357846" cy="1477328"/>
          </a:xfrm>
          <a:prstGeom prst="rect">
            <a:avLst/>
          </a:prstGeom>
          <a:noFill/>
        </p:spPr>
        <p:txBody>
          <a:bodyPr wrap="square" lIns="91440" tIns="45720" rIns="91440" bIns="45720" rtlCol="0" anchor="t">
            <a:spAutoFit/>
          </a:bodyPr>
          <a:lstStyle/>
          <a:p>
            <a:r>
              <a:rPr lang="en-US" b="1">
                <a:solidFill>
                  <a:schemeClr val="bg1"/>
                </a:solidFill>
              </a:rPr>
              <a:t>Purpose:</a:t>
            </a:r>
          </a:p>
          <a:p>
            <a:pPr marL="285750" indent="-285750">
              <a:buFont typeface="Arial" panose="020B0604020202020204" pitchFamily="34" charset="0"/>
              <a:buChar char="•"/>
            </a:pPr>
            <a:r>
              <a:rPr lang="en-US">
                <a:solidFill>
                  <a:schemeClr val="bg1"/>
                </a:solidFill>
              </a:rPr>
              <a:t>Holds the bearing during pressing</a:t>
            </a:r>
            <a:endParaRPr lang="en-US">
              <a:solidFill>
                <a:schemeClr val="bg1"/>
              </a:solidFill>
              <a:ea typeface="Calibri"/>
              <a:cs typeface="Calibri"/>
            </a:endParaRPr>
          </a:p>
          <a:p>
            <a:pPr marL="285750" indent="-285750">
              <a:buFont typeface="Arial" panose="020B0604020202020204" pitchFamily="34" charset="0"/>
              <a:buChar char="•"/>
            </a:pPr>
            <a:r>
              <a:rPr lang="en-US">
                <a:solidFill>
                  <a:schemeClr val="bg1"/>
                </a:solidFill>
              </a:rPr>
              <a:t>Accommodates the different shafts</a:t>
            </a:r>
            <a:endParaRPr lang="en-US">
              <a:solidFill>
                <a:schemeClr val="bg1"/>
              </a:solidFill>
              <a:ea typeface="Calibri"/>
              <a:cs typeface="Calibri"/>
            </a:endParaRPr>
          </a:p>
        </p:txBody>
      </p:sp>
      <p:sp>
        <p:nvSpPr>
          <p:cNvPr id="2" name="TextBox 1">
            <a:extLst>
              <a:ext uri="{FF2B5EF4-FFF2-40B4-BE49-F238E27FC236}">
                <a16:creationId xmlns:a16="http://schemas.microsoft.com/office/drawing/2014/main" id="{9934E40E-292B-95F6-EA0F-FBCCB42848DC}"/>
              </a:ext>
            </a:extLst>
          </p:cNvPr>
          <p:cNvSpPr txBox="1"/>
          <p:nvPr/>
        </p:nvSpPr>
        <p:spPr>
          <a:xfrm>
            <a:off x="867686" y="1251513"/>
            <a:ext cx="343264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*This slide is to show our process in finding the height for press. I believe these are covered by NDA, so maybe cover pic/dimensions</a:t>
            </a:r>
            <a:endParaRPr lang="en-US"/>
          </a:p>
        </p:txBody>
      </p:sp>
    </p:spTree>
    <p:extLst>
      <p:ext uri="{BB962C8B-B14F-4D97-AF65-F5344CB8AC3E}">
        <p14:creationId xmlns:p14="http://schemas.microsoft.com/office/powerpoint/2010/main" val="264111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mph" presetSubtype="128" accel="10000" decel="10000" fill="hold" nodeType="clickEffect">
                                  <p:stCondLst>
                                    <p:cond delay="0"/>
                                  </p:stCondLst>
                                  <p:childTnLst>
                                    <p:animRot by="21600000">
                                      <p:cBhvr>
                                        <p:cTn id="6" dur="10" fill="hold"/>
                                        <p:tgtEl>
                                          <p:spTgt spid="7"/>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1042865-450D-14AC-BE80-30E773A030E5}"/>
              </a:ext>
            </a:extLst>
          </p:cNvPr>
          <p:cNvSpPr>
            <a:spLocks noGrp="1"/>
          </p:cNvSpPr>
          <p:nvPr>
            <p:ph type="ftr" sz="quarter" idx="11"/>
          </p:nvPr>
        </p:nvSpPr>
        <p:spPr/>
        <p:txBody>
          <a:bodyPr/>
          <a:lstStyle/>
          <a:p>
            <a:r>
              <a:rPr lang="en-US">
                <a:cs typeface="Calibri"/>
              </a:rPr>
              <a:t>Clark Cooley</a:t>
            </a:r>
            <a:endParaRPr lang="en-US"/>
          </a:p>
        </p:txBody>
      </p:sp>
      <p:sp>
        <p:nvSpPr>
          <p:cNvPr id="5" name="Slide Number Placeholder 4">
            <a:extLst>
              <a:ext uri="{FF2B5EF4-FFF2-40B4-BE49-F238E27FC236}">
                <a16:creationId xmlns:a16="http://schemas.microsoft.com/office/drawing/2014/main" id="{031EFD30-3255-A499-664C-6C95A9650BAE}"/>
              </a:ext>
            </a:extLst>
          </p:cNvPr>
          <p:cNvSpPr>
            <a:spLocks noGrp="1"/>
          </p:cNvSpPr>
          <p:nvPr>
            <p:ph type="sldNum" sz="quarter" idx="12"/>
          </p:nvPr>
        </p:nvSpPr>
        <p:spPr/>
        <p:txBody>
          <a:bodyPr/>
          <a:lstStyle/>
          <a:p>
            <a:fld id="{A5AEF524-62EC-C340-82A1-9F47B6C43E55}" type="slidenum">
              <a:rPr lang="en-US" smtClean="0"/>
              <a:t>68</a:t>
            </a:fld>
            <a:endParaRPr lang="en-US"/>
          </a:p>
        </p:txBody>
      </p:sp>
      <p:sp>
        <p:nvSpPr>
          <p:cNvPr id="10" name="Title 5">
            <a:extLst>
              <a:ext uri="{FF2B5EF4-FFF2-40B4-BE49-F238E27FC236}">
                <a16:creationId xmlns:a16="http://schemas.microsoft.com/office/drawing/2014/main" id="{2E4C8357-C498-A11C-8C51-B0C06A247D5B}"/>
              </a:ext>
            </a:extLst>
          </p:cNvPr>
          <p:cNvSpPr>
            <a:spLocks noGrp="1"/>
          </p:cNvSpPr>
          <p:nvPr>
            <p:ph type="title"/>
          </p:nvPr>
        </p:nvSpPr>
        <p:spPr>
          <a:xfrm>
            <a:off x="533400" y="72887"/>
            <a:ext cx="9601200" cy="688607"/>
          </a:xfrm>
          <a:ln>
            <a:solidFill>
              <a:schemeClr val="bg1"/>
            </a:solidFill>
          </a:ln>
        </p:spPr>
        <p:txBody>
          <a:bodyPr/>
          <a:lstStyle/>
          <a:p>
            <a:r>
              <a:rPr lang="en-US">
                <a:solidFill>
                  <a:srgbClr val="EE7624"/>
                </a:solidFill>
                <a:ea typeface="+mj-lt"/>
                <a:cs typeface="+mj-lt"/>
              </a:rPr>
              <a:t>Team Coordination</a:t>
            </a:r>
            <a:endParaRPr lang="en-US"/>
          </a:p>
        </p:txBody>
      </p:sp>
      <p:sp>
        <p:nvSpPr>
          <p:cNvPr id="12" name="TextBox 11">
            <a:extLst>
              <a:ext uri="{FF2B5EF4-FFF2-40B4-BE49-F238E27FC236}">
                <a16:creationId xmlns:a16="http://schemas.microsoft.com/office/drawing/2014/main" id="{08C969B1-D0AA-D39F-030F-EB1B7C787887}"/>
              </a:ext>
            </a:extLst>
          </p:cNvPr>
          <p:cNvSpPr txBox="1"/>
          <p:nvPr/>
        </p:nvSpPr>
        <p:spPr>
          <a:xfrm>
            <a:off x="1557729" y="1932482"/>
            <a:ext cx="8801724"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b="1">
                <a:solidFill>
                  <a:srgbClr val="0D0D0D"/>
                </a:solidFill>
                <a:latin typeface="Arial"/>
                <a:cs typeface="Arial"/>
              </a:rPr>
              <a:t>Team Lead: </a:t>
            </a:r>
            <a:r>
              <a:rPr lang="en-US">
                <a:solidFill>
                  <a:srgbClr val="0D0D0D"/>
                </a:solidFill>
                <a:latin typeface="Arial"/>
                <a:cs typeface="Arial"/>
              </a:rPr>
              <a:t>Led team in conducting meetings between the sponsor and team.</a:t>
            </a:r>
            <a:endParaRPr lang="en-US">
              <a:ea typeface="Calibri"/>
              <a:cs typeface="Calibri"/>
            </a:endParaRPr>
          </a:p>
          <a:p>
            <a:endParaRPr lang="en-US">
              <a:solidFill>
                <a:srgbClr val="0D0D0D"/>
              </a:solidFill>
              <a:latin typeface="Arial"/>
              <a:cs typeface="Arial"/>
            </a:endParaRPr>
          </a:p>
          <a:p>
            <a:endParaRPr lang="en-US">
              <a:solidFill>
                <a:srgbClr val="0D0D0D"/>
              </a:solidFill>
              <a:latin typeface="Arial"/>
              <a:cs typeface="Arial"/>
            </a:endParaRPr>
          </a:p>
          <a:p>
            <a:pPr>
              <a:buFont typeface="Arial"/>
              <a:buChar char="•"/>
            </a:pPr>
            <a:r>
              <a:rPr lang="en-US">
                <a:solidFill>
                  <a:srgbClr val="0D0D0D"/>
                </a:solidFill>
                <a:latin typeface="Arial"/>
                <a:cs typeface="Arial"/>
              </a:rPr>
              <a:t>   </a:t>
            </a:r>
            <a:r>
              <a:rPr lang="en-US" b="1">
                <a:solidFill>
                  <a:srgbClr val="0D0D0D"/>
                </a:solidFill>
                <a:latin typeface="Arial"/>
                <a:cs typeface="Arial"/>
              </a:rPr>
              <a:t>Systems engineer: </a:t>
            </a:r>
            <a:r>
              <a:rPr lang="en-US">
                <a:solidFill>
                  <a:srgbClr val="0D0D0D"/>
                </a:solidFill>
                <a:latin typeface="Arial"/>
                <a:cs typeface="Arial"/>
              </a:rPr>
              <a:t>Facilitated the design of the new press while salvaging components from the old press and working under budget constraints</a:t>
            </a:r>
          </a:p>
          <a:p>
            <a:pPr>
              <a:buFont typeface="Arial"/>
              <a:buChar char="•"/>
            </a:pPr>
            <a:endParaRPr lang="en-US">
              <a:solidFill>
                <a:srgbClr val="0D0D0D"/>
              </a:solidFill>
              <a:latin typeface="Arial"/>
              <a:cs typeface="Arial"/>
            </a:endParaRPr>
          </a:p>
          <a:p>
            <a:pPr>
              <a:buFont typeface="Arial"/>
              <a:buChar char="•"/>
            </a:pPr>
            <a:endParaRPr lang="en-US">
              <a:solidFill>
                <a:srgbClr val="0D0D0D"/>
              </a:solidFill>
              <a:latin typeface="Arial"/>
              <a:cs typeface="Arial"/>
            </a:endParaRPr>
          </a:p>
          <a:p>
            <a:pPr>
              <a:buFont typeface="Arial"/>
              <a:buChar char="•"/>
            </a:pPr>
            <a:r>
              <a:rPr lang="en-US">
                <a:solidFill>
                  <a:srgbClr val="0D0D0D"/>
                </a:solidFill>
                <a:latin typeface="Arial"/>
                <a:ea typeface="Calibri"/>
                <a:cs typeface="Arial"/>
              </a:rPr>
              <a:t>  </a:t>
            </a:r>
            <a:r>
              <a:rPr lang="en-US" b="1">
                <a:solidFill>
                  <a:srgbClr val="0D0D0D"/>
                </a:solidFill>
                <a:latin typeface="Arial"/>
                <a:ea typeface="Calibri"/>
                <a:cs typeface="Arial"/>
              </a:rPr>
              <a:t>Cage design: </a:t>
            </a:r>
            <a:r>
              <a:rPr lang="en-US">
                <a:solidFill>
                  <a:srgbClr val="0D0D0D"/>
                </a:solidFill>
                <a:latin typeface="Arial"/>
                <a:ea typeface="Calibri"/>
                <a:cs typeface="Arial"/>
              </a:rPr>
              <a:t>Communicated with the fabricator and aided with the design of the new cage and lock.</a:t>
            </a:r>
          </a:p>
          <a:p>
            <a:pPr>
              <a:buFont typeface="Arial"/>
              <a:buChar char="•"/>
            </a:pPr>
            <a:endParaRPr lang="en-US">
              <a:solidFill>
                <a:srgbClr val="0D0D0D"/>
              </a:solidFill>
              <a:latin typeface="Arial"/>
              <a:ea typeface="Calibri"/>
              <a:cs typeface="Arial"/>
            </a:endParaRPr>
          </a:p>
          <a:p>
            <a:pPr>
              <a:buFont typeface="Arial"/>
              <a:buChar char="•"/>
            </a:pPr>
            <a:endParaRPr lang="en-US">
              <a:solidFill>
                <a:srgbClr val="0D0D0D"/>
              </a:solidFill>
              <a:latin typeface="Arial"/>
              <a:ea typeface="Calibri"/>
              <a:cs typeface="Arial"/>
            </a:endParaRPr>
          </a:p>
          <a:p>
            <a:pPr>
              <a:buFont typeface="Arial"/>
              <a:buChar char="•"/>
            </a:pPr>
            <a:r>
              <a:rPr lang="en-US">
                <a:solidFill>
                  <a:srgbClr val="0D0D0D"/>
                </a:solidFill>
                <a:latin typeface="Arial"/>
                <a:ea typeface="Calibri"/>
                <a:cs typeface="Arial"/>
              </a:rPr>
              <a:t>  </a:t>
            </a:r>
            <a:r>
              <a:rPr lang="en-US" b="1">
                <a:solidFill>
                  <a:srgbClr val="0D0D0D"/>
                </a:solidFill>
                <a:latin typeface="Arial"/>
                <a:ea typeface="Calibri"/>
                <a:cs typeface="Arial"/>
              </a:rPr>
              <a:t>Pneumatic system:</a:t>
            </a:r>
            <a:r>
              <a:rPr lang="en-US">
                <a:solidFill>
                  <a:srgbClr val="0D0D0D"/>
                </a:solidFill>
                <a:latin typeface="Arial"/>
                <a:ea typeface="Calibri"/>
                <a:cs typeface="Arial"/>
              </a:rPr>
              <a:t> Aided in the Design of the pneumatic system and logic of converting compressed air to a pneumatic press.</a:t>
            </a:r>
          </a:p>
        </p:txBody>
      </p:sp>
      <p:pic>
        <p:nvPicPr>
          <p:cNvPr id="2" name="Graphic 1" descr="Users outline">
            <a:extLst>
              <a:ext uri="{FF2B5EF4-FFF2-40B4-BE49-F238E27FC236}">
                <a16:creationId xmlns:a16="http://schemas.microsoft.com/office/drawing/2014/main" id="{F9605870-6A4D-6915-4234-DC1B2481EF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3334" y="1717531"/>
            <a:ext cx="914400" cy="914400"/>
          </a:xfrm>
          <a:prstGeom prst="rect">
            <a:avLst/>
          </a:prstGeom>
        </p:spPr>
      </p:pic>
      <p:pic>
        <p:nvPicPr>
          <p:cNvPr id="3" name="Graphic 2" descr="Blueprint outline">
            <a:extLst>
              <a:ext uri="{FF2B5EF4-FFF2-40B4-BE49-F238E27FC236}">
                <a16:creationId xmlns:a16="http://schemas.microsoft.com/office/drawing/2014/main" id="{DA1C96C4-9626-139D-1734-3B6CB5B6B0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3334" y="2584231"/>
            <a:ext cx="914400" cy="914400"/>
          </a:xfrm>
          <a:prstGeom prst="rect">
            <a:avLst/>
          </a:prstGeom>
        </p:spPr>
      </p:pic>
      <p:pic>
        <p:nvPicPr>
          <p:cNvPr id="6" name="Graphic 5" descr="Jail outline">
            <a:extLst>
              <a:ext uri="{FF2B5EF4-FFF2-40B4-BE49-F238E27FC236}">
                <a16:creationId xmlns:a16="http://schemas.microsoft.com/office/drawing/2014/main" id="{AF94130F-5E5F-0172-17A6-1AA2DD14196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3334" y="3503886"/>
            <a:ext cx="914400" cy="914400"/>
          </a:xfrm>
          <a:prstGeom prst="rect">
            <a:avLst/>
          </a:prstGeom>
        </p:spPr>
      </p:pic>
      <p:pic>
        <p:nvPicPr>
          <p:cNvPr id="7" name="Graphic 6" descr="Network diagram outline">
            <a:extLst>
              <a:ext uri="{FF2B5EF4-FFF2-40B4-BE49-F238E27FC236}">
                <a16:creationId xmlns:a16="http://schemas.microsoft.com/office/drawing/2014/main" id="{52E04B87-9718-313C-3C96-D279B70F44D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2455" y="4502369"/>
            <a:ext cx="914400" cy="914400"/>
          </a:xfrm>
          <a:prstGeom prst="rect">
            <a:avLst/>
          </a:prstGeom>
        </p:spPr>
      </p:pic>
      <p:pic>
        <p:nvPicPr>
          <p:cNvPr id="9" name="Graphic 8" descr="Users with solid fill">
            <a:extLst>
              <a:ext uri="{FF2B5EF4-FFF2-40B4-BE49-F238E27FC236}">
                <a16:creationId xmlns:a16="http://schemas.microsoft.com/office/drawing/2014/main" id="{6FA1D579-FA9B-3DF0-4C6B-F07F008BA5A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1715" y="1717531"/>
            <a:ext cx="914400" cy="914400"/>
          </a:xfrm>
          <a:prstGeom prst="rect">
            <a:avLst/>
          </a:prstGeom>
        </p:spPr>
      </p:pic>
      <p:pic>
        <p:nvPicPr>
          <p:cNvPr id="13" name="Graphic 12" descr="Blueprint with solid fill">
            <a:extLst>
              <a:ext uri="{FF2B5EF4-FFF2-40B4-BE49-F238E27FC236}">
                <a16:creationId xmlns:a16="http://schemas.microsoft.com/office/drawing/2014/main" id="{3B41105B-38E2-5F7A-35C6-457F94FCC36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03334" y="2578976"/>
            <a:ext cx="914400" cy="914400"/>
          </a:xfrm>
          <a:prstGeom prst="rect">
            <a:avLst/>
          </a:prstGeom>
        </p:spPr>
      </p:pic>
      <p:pic>
        <p:nvPicPr>
          <p:cNvPr id="15" name="Graphic 14" descr="Jail with solid fill">
            <a:extLst>
              <a:ext uri="{FF2B5EF4-FFF2-40B4-BE49-F238E27FC236}">
                <a16:creationId xmlns:a16="http://schemas.microsoft.com/office/drawing/2014/main" id="{EFE1A6E6-2AF1-4827-FFD5-A403A90894A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91715" y="3502142"/>
            <a:ext cx="914400" cy="914400"/>
          </a:xfrm>
          <a:prstGeom prst="rect">
            <a:avLst/>
          </a:prstGeom>
        </p:spPr>
      </p:pic>
    </p:spTree>
    <p:extLst>
      <p:ext uri="{BB962C8B-B14F-4D97-AF65-F5344CB8AC3E}">
        <p14:creationId xmlns:p14="http://schemas.microsoft.com/office/powerpoint/2010/main" val="4714809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89CDC8B-A7E5-9499-20E2-87BCCA38519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5058FF4-9DDF-6BD2-982C-AA9028017030}"/>
              </a:ext>
            </a:extLst>
          </p:cNvPr>
          <p:cNvSpPr>
            <a:spLocks noGrp="1"/>
          </p:cNvSpPr>
          <p:nvPr>
            <p:ph type="sldNum" sz="quarter" idx="12"/>
          </p:nvPr>
        </p:nvSpPr>
        <p:spPr/>
        <p:txBody>
          <a:bodyPr/>
          <a:lstStyle/>
          <a:p>
            <a:fld id="{A5AEF524-62EC-C340-82A1-9F47B6C43E55}" type="slidenum">
              <a:rPr lang="en-US" smtClean="0"/>
              <a:t>69</a:t>
            </a:fld>
            <a:endParaRPr lang="en-US"/>
          </a:p>
        </p:txBody>
      </p:sp>
      <p:sp>
        <p:nvSpPr>
          <p:cNvPr id="6" name="Title 5">
            <a:extLst>
              <a:ext uri="{FF2B5EF4-FFF2-40B4-BE49-F238E27FC236}">
                <a16:creationId xmlns:a16="http://schemas.microsoft.com/office/drawing/2014/main" id="{38475E5F-DA8D-CAB8-1E1F-9E479A34AA72}"/>
              </a:ext>
            </a:extLst>
          </p:cNvPr>
          <p:cNvSpPr>
            <a:spLocks noGrp="1"/>
          </p:cNvSpPr>
          <p:nvPr>
            <p:ph type="title"/>
          </p:nvPr>
        </p:nvSpPr>
        <p:spPr>
          <a:xfrm>
            <a:off x="113180" y="72887"/>
            <a:ext cx="10637743" cy="688607"/>
          </a:xfrm>
          <a:ln>
            <a:noFill/>
          </a:ln>
        </p:spPr>
        <p:txBody>
          <a:bodyPr/>
          <a:lstStyle/>
          <a:p>
            <a:r>
              <a:rPr lang="en-US"/>
              <a:t>Current Semester: Milestone Updates</a:t>
            </a:r>
          </a:p>
        </p:txBody>
      </p:sp>
      <p:sp>
        <p:nvSpPr>
          <p:cNvPr id="7" name="Footer Placeholder 2">
            <a:extLst>
              <a:ext uri="{FF2B5EF4-FFF2-40B4-BE49-F238E27FC236}">
                <a16:creationId xmlns:a16="http://schemas.microsoft.com/office/drawing/2014/main" id="{4202CB48-6C5E-B1FF-4DBF-3D0FD56524F6}"/>
              </a:ext>
            </a:extLst>
          </p:cNvPr>
          <p:cNvSpPr>
            <a:spLocks noGrp="1"/>
          </p:cNvSpPr>
          <p:nvPr>
            <p:ph type="ftr" sz="quarter" idx="11"/>
          </p:nvPr>
        </p:nvSpPr>
        <p:spPr>
          <a:xfrm>
            <a:off x="533400" y="6377940"/>
            <a:ext cx="4274813" cy="274320"/>
          </a:xfrm>
        </p:spPr>
        <p:txBody>
          <a:bodyPr/>
          <a:lstStyle/>
          <a:p>
            <a:r>
              <a:rPr lang="en-US">
                <a:ea typeface="Calibri"/>
                <a:cs typeface="Calibri"/>
              </a:rPr>
              <a:t>Clark Cooley</a:t>
            </a:r>
          </a:p>
        </p:txBody>
      </p:sp>
      <p:pic>
        <p:nvPicPr>
          <p:cNvPr id="3" name="Picture 2" descr="A drawing of a metal frame&#10;&#10;Description automatically generated">
            <a:extLst>
              <a:ext uri="{FF2B5EF4-FFF2-40B4-BE49-F238E27FC236}">
                <a16:creationId xmlns:a16="http://schemas.microsoft.com/office/drawing/2014/main" id="{71A62C17-97B2-677F-80AD-958B23B96E1C}"/>
              </a:ext>
            </a:extLst>
          </p:cNvPr>
          <p:cNvPicPr>
            <a:picLocks noChangeAspect="1"/>
          </p:cNvPicPr>
          <p:nvPr/>
        </p:nvPicPr>
        <p:blipFill>
          <a:blip r:embed="rId2"/>
          <a:stretch>
            <a:fillRect/>
          </a:stretch>
        </p:blipFill>
        <p:spPr>
          <a:xfrm>
            <a:off x="7503160" y="3822638"/>
            <a:ext cx="2512521" cy="2557669"/>
          </a:xfrm>
          <a:prstGeom prst="rect">
            <a:avLst/>
          </a:prstGeom>
          <a:ln>
            <a:solidFill>
              <a:schemeClr val="bg2"/>
            </a:solidFill>
          </a:ln>
        </p:spPr>
      </p:pic>
      <p:pic>
        <p:nvPicPr>
          <p:cNvPr id="5" name="Picture 4" descr="A metal piece with screws&#10;&#10;Description automatically generated">
            <a:extLst>
              <a:ext uri="{FF2B5EF4-FFF2-40B4-BE49-F238E27FC236}">
                <a16:creationId xmlns:a16="http://schemas.microsoft.com/office/drawing/2014/main" id="{75D3C5E8-06BE-BCEB-395C-3B273BB02A54}"/>
              </a:ext>
            </a:extLst>
          </p:cNvPr>
          <p:cNvPicPr>
            <a:picLocks noChangeAspect="1"/>
          </p:cNvPicPr>
          <p:nvPr/>
        </p:nvPicPr>
        <p:blipFill>
          <a:blip r:embed="rId3"/>
          <a:stretch>
            <a:fillRect/>
          </a:stretch>
        </p:blipFill>
        <p:spPr>
          <a:xfrm>
            <a:off x="298417" y="2038605"/>
            <a:ext cx="3823561" cy="3428059"/>
          </a:xfrm>
          <a:prstGeom prst="rect">
            <a:avLst/>
          </a:prstGeom>
          <a:ln>
            <a:solidFill>
              <a:schemeClr val="bg2"/>
            </a:solidFill>
          </a:ln>
        </p:spPr>
      </p:pic>
      <p:pic>
        <p:nvPicPr>
          <p:cNvPr id="8" name="Picture 7" descr="A metal piece with screws&#10;&#10;Description automatically generated">
            <a:extLst>
              <a:ext uri="{FF2B5EF4-FFF2-40B4-BE49-F238E27FC236}">
                <a16:creationId xmlns:a16="http://schemas.microsoft.com/office/drawing/2014/main" id="{8EBE519A-D89E-F01D-4C08-1D3AC971CDBD}"/>
              </a:ext>
            </a:extLst>
          </p:cNvPr>
          <p:cNvPicPr>
            <a:picLocks noChangeAspect="1"/>
          </p:cNvPicPr>
          <p:nvPr/>
        </p:nvPicPr>
        <p:blipFill>
          <a:blip r:embed="rId4"/>
          <a:stretch>
            <a:fillRect/>
          </a:stretch>
        </p:blipFill>
        <p:spPr>
          <a:xfrm>
            <a:off x="7546925" y="830673"/>
            <a:ext cx="2430520" cy="2903903"/>
          </a:xfrm>
          <a:prstGeom prst="rect">
            <a:avLst/>
          </a:prstGeom>
          <a:ln>
            <a:solidFill>
              <a:schemeClr val="bg2"/>
            </a:solidFill>
          </a:ln>
        </p:spPr>
      </p:pic>
      <p:pic>
        <p:nvPicPr>
          <p:cNvPr id="9" name="Picture 8" descr="A grey metal piece with screws&#10;&#10;Description automatically generated">
            <a:extLst>
              <a:ext uri="{FF2B5EF4-FFF2-40B4-BE49-F238E27FC236}">
                <a16:creationId xmlns:a16="http://schemas.microsoft.com/office/drawing/2014/main" id="{A2EBE7E0-29DD-5A2B-F4F6-9052CE47B7FC}"/>
              </a:ext>
            </a:extLst>
          </p:cNvPr>
          <p:cNvPicPr>
            <a:picLocks noChangeAspect="1"/>
          </p:cNvPicPr>
          <p:nvPr/>
        </p:nvPicPr>
        <p:blipFill>
          <a:blip r:embed="rId5"/>
          <a:stretch>
            <a:fillRect/>
          </a:stretch>
        </p:blipFill>
        <p:spPr>
          <a:xfrm>
            <a:off x="4654249" y="2329211"/>
            <a:ext cx="2242863" cy="2844799"/>
          </a:xfrm>
          <a:prstGeom prst="rect">
            <a:avLst/>
          </a:prstGeom>
          <a:ln>
            <a:solidFill>
              <a:schemeClr val="bg2"/>
            </a:solidFill>
          </a:ln>
        </p:spPr>
      </p:pic>
      <p:sp>
        <p:nvSpPr>
          <p:cNvPr id="11" name="Title 5">
            <a:extLst>
              <a:ext uri="{FF2B5EF4-FFF2-40B4-BE49-F238E27FC236}">
                <a16:creationId xmlns:a16="http://schemas.microsoft.com/office/drawing/2014/main" id="{AA41CD7C-3794-02D1-28C8-1D88BA62EFAB}"/>
              </a:ext>
            </a:extLst>
          </p:cNvPr>
          <p:cNvSpPr txBox="1">
            <a:spLocks/>
          </p:cNvSpPr>
          <p:nvPr/>
        </p:nvSpPr>
        <p:spPr>
          <a:xfrm>
            <a:off x="329550" y="834887"/>
            <a:ext cx="4993299" cy="462830"/>
          </a:xfrm>
          <a:prstGeom prst="rect">
            <a:avLst/>
          </a:prstGeom>
          <a:ln>
            <a:noFill/>
          </a:ln>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sz="3200">
                <a:solidFill>
                  <a:srgbClr val="782F40"/>
                </a:solidFill>
              </a:rPr>
              <a:t>Old Press Design</a:t>
            </a:r>
          </a:p>
        </p:txBody>
      </p:sp>
    </p:spTree>
    <p:extLst>
      <p:ext uri="{BB962C8B-B14F-4D97-AF65-F5344CB8AC3E}">
        <p14:creationId xmlns:p14="http://schemas.microsoft.com/office/powerpoint/2010/main" val="478410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16262-55C6-4A98-B193-D19A5A94B4EE}"/>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3CC5D66-87FB-D3FF-94E6-B6D256FD2DDD}"/>
              </a:ext>
            </a:extLst>
          </p:cNvPr>
          <p:cNvSpPr/>
          <p:nvPr/>
        </p:nvSpPr>
        <p:spPr>
          <a:xfrm>
            <a:off x="4724401" y="1514311"/>
            <a:ext cx="4273454" cy="1213434"/>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F2C7D9B1-5A44-83DE-2CB9-90116B4F6F1C}"/>
              </a:ext>
            </a:extLst>
          </p:cNvPr>
          <p:cNvSpPr>
            <a:spLocks noGrp="1"/>
          </p:cNvSpPr>
          <p:nvPr>
            <p:ph type="sldNum" sz="quarter" idx="12"/>
          </p:nvPr>
        </p:nvSpPr>
        <p:spPr/>
        <p:txBody>
          <a:bodyPr/>
          <a:lstStyle/>
          <a:p>
            <a:fld id="{A5AEF524-62EC-C340-82A1-9F47B6C43E55}" type="slidenum">
              <a:rPr lang="en-US" smtClean="0"/>
              <a:t>7</a:t>
            </a:fld>
            <a:endParaRPr lang="en-US"/>
          </a:p>
        </p:txBody>
      </p:sp>
      <p:sp>
        <p:nvSpPr>
          <p:cNvPr id="7" name="Footer Placeholder 2">
            <a:extLst>
              <a:ext uri="{FF2B5EF4-FFF2-40B4-BE49-F238E27FC236}">
                <a16:creationId xmlns:a16="http://schemas.microsoft.com/office/drawing/2014/main" id="{F0D5FCED-EA34-A4FA-4024-29507598FE29}"/>
              </a:ext>
            </a:extLst>
          </p:cNvPr>
          <p:cNvSpPr>
            <a:spLocks noGrp="1"/>
          </p:cNvSpPr>
          <p:nvPr>
            <p:ph type="ftr" sz="quarter" idx="11"/>
          </p:nvPr>
        </p:nvSpPr>
        <p:spPr>
          <a:xfrm>
            <a:off x="121674" y="6377940"/>
            <a:ext cx="4274813" cy="274320"/>
          </a:xfrm>
        </p:spPr>
        <p:txBody>
          <a:bodyPr/>
          <a:lstStyle/>
          <a:p>
            <a:r>
              <a:rPr lang="en-US">
                <a:cs typeface="Calibri"/>
              </a:rPr>
              <a:t>Cassie Bentley</a:t>
            </a:r>
          </a:p>
        </p:txBody>
      </p:sp>
      <p:sp>
        <p:nvSpPr>
          <p:cNvPr id="12" name="Title 5">
            <a:extLst>
              <a:ext uri="{FF2B5EF4-FFF2-40B4-BE49-F238E27FC236}">
                <a16:creationId xmlns:a16="http://schemas.microsoft.com/office/drawing/2014/main" id="{2CC6BD3C-391F-F098-0EDE-9F2CFB5BAF58}"/>
              </a:ext>
            </a:extLst>
          </p:cNvPr>
          <p:cNvSpPr>
            <a:spLocks noGrp="1"/>
          </p:cNvSpPr>
          <p:nvPr>
            <p:ph type="title"/>
          </p:nvPr>
        </p:nvSpPr>
        <p:spPr>
          <a:xfrm>
            <a:off x="355635" y="199887"/>
            <a:ext cx="10637743" cy="688607"/>
          </a:xfrm>
          <a:ln>
            <a:noFill/>
          </a:ln>
        </p:spPr>
        <p:txBody>
          <a:bodyPr/>
          <a:lstStyle/>
          <a:p>
            <a:r>
              <a:rPr lang="en-US"/>
              <a:t>Original Design</a:t>
            </a:r>
          </a:p>
        </p:txBody>
      </p:sp>
      <mc:AlternateContent xmlns:mc="http://schemas.openxmlformats.org/markup-compatibility/2006">
        <mc:Choice xmlns:am3d="http://schemas.microsoft.com/office/drawing/2017/model3d" Requires="am3d">
          <p:graphicFrame>
            <p:nvGraphicFramePr>
              <p:cNvPr id="2" name="3D Model 1">
                <a:extLst>
                  <a:ext uri="{FF2B5EF4-FFF2-40B4-BE49-F238E27FC236}">
                    <a16:creationId xmlns:a16="http://schemas.microsoft.com/office/drawing/2014/main" id="{0D6F1C1E-2411-FDE3-A6FF-616CB52BA6D6}"/>
                  </a:ext>
                </a:extLst>
              </p:cNvPr>
              <p:cNvGraphicFramePr>
                <a:graphicFrameLocks/>
              </p:cNvGraphicFramePr>
              <p:nvPr/>
            </p:nvGraphicFramePr>
            <p:xfrm>
              <a:off x="1241850" y="1841673"/>
              <a:ext cx="1877866" cy="4810587"/>
            </p:xfrm>
            <a:graphic>
              <a:graphicData uri="http://schemas.microsoft.com/office/drawing/2017/model3d">
                <am3d:model3d r:embed="rId2">
                  <am3d:spPr>
                    <a:xfrm>
                      <a:off x="0" y="0"/>
                      <a:ext cx="1877866" cy="4810587"/>
                    </a:xfrm>
                    <a:prstGeom prst="rect">
                      <a:avLst/>
                    </a:prstGeom>
                  </am3d:spPr>
                  <am3d:camera>
                    <am3d:pos x="0" y="0" z="53235488"/>
                    <am3d:up dx="0" dy="36000000" dz="0"/>
                    <am3d:lookAt x="0" y="0" z="0"/>
                    <am3d:perspective fov="2669639"/>
                  </am3d:camera>
                  <am3d:trans>
                    <am3d:meterPerModelUnit n="26539" d="1000000"/>
                    <am3d:preTrans dx="4064996" dy="5702798" dz="17990720"/>
                    <am3d:scale>
                      <am3d:sx n="1000000" d="1000000"/>
                      <am3d:sy n="1000000" d="1000000"/>
                      <am3d:sz n="1000000" d="1000000"/>
                    </am3d:scale>
                    <am3d:rot ax="5455505" ay="1799826" az="27748"/>
                    <am3d:postTrans dx="0" dy="0" dz="0"/>
                  </am3d:trans>
                  <am3d:raster rName="Office3DRenderer" rVer="16.0.8326">
                    <am3d:blip r:embed="rId3"/>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a:extLst>
                  <a:ext uri="{FF2B5EF4-FFF2-40B4-BE49-F238E27FC236}">
                    <a16:creationId xmlns:a16="http://schemas.microsoft.com/office/drawing/2014/main" id="{0D6F1C1E-2411-FDE3-A6FF-616CB52BA6D6}"/>
                  </a:ext>
                </a:extLst>
              </p:cNvPr>
              <p:cNvPicPr>
                <a:picLocks noGrp="1" noRot="1" noChangeAspect="1" noMove="1" noResize="1" noEditPoints="1" noAdjustHandles="1" noChangeArrowheads="1" noChangeShapeType="1" noCrop="1"/>
              </p:cNvPicPr>
              <p:nvPr/>
            </p:nvPicPr>
            <p:blipFill>
              <a:blip r:embed="rId3"/>
              <a:stretch>
                <a:fillRect/>
              </a:stretch>
            </p:blipFill>
            <p:spPr>
              <a:xfrm>
                <a:off x="1241850" y="1841673"/>
                <a:ext cx="1877866" cy="4810587"/>
              </a:xfrm>
              <a:prstGeom prst="rect">
                <a:avLst/>
              </a:prstGeom>
            </p:spPr>
          </p:pic>
        </mc:Fallback>
      </mc:AlternateContent>
      <p:sp>
        <p:nvSpPr>
          <p:cNvPr id="10" name="TextBox 9">
            <a:extLst>
              <a:ext uri="{FF2B5EF4-FFF2-40B4-BE49-F238E27FC236}">
                <a16:creationId xmlns:a16="http://schemas.microsoft.com/office/drawing/2014/main" id="{9CD5D39F-78CF-6191-B61D-E8D97E3CAFAC}"/>
              </a:ext>
            </a:extLst>
          </p:cNvPr>
          <p:cNvSpPr txBox="1"/>
          <p:nvPr/>
        </p:nvSpPr>
        <p:spPr>
          <a:xfrm>
            <a:off x="4808213" y="1665069"/>
            <a:ext cx="413362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latin typeface="Arial"/>
                <a:cs typeface="Calibri"/>
              </a:rPr>
              <a:t>The original press had several limitations that prevented it from usage.</a:t>
            </a:r>
          </a:p>
          <a:p>
            <a:endParaRPr lang="en-US">
              <a:latin typeface="Arial"/>
              <a:cs typeface="Calibri"/>
            </a:endParaRPr>
          </a:p>
        </p:txBody>
      </p:sp>
      <p:sp>
        <p:nvSpPr>
          <p:cNvPr id="8" name="Rectangle: Rounded Corners 7">
            <a:extLst>
              <a:ext uri="{FF2B5EF4-FFF2-40B4-BE49-F238E27FC236}">
                <a16:creationId xmlns:a16="http://schemas.microsoft.com/office/drawing/2014/main" id="{D9FB2665-7AF8-F55C-1B9D-E3D95984912B}"/>
              </a:ext>
            </a:extLst>
          </p:cNvPr>
          <p:cNvSpPr/>
          <p:nvPr/>
        </p:nvSpPr>
        <p:spPr>
          <a:xfrm>
            <a:off x="4724400" y="3762436"/>
            <a:ext cx="4273454" cy="179632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5D4E77A-5838-AF4D-2899-15459401C938}"/>
              </a:ext>
            </a:extLst>
          </p:cNvPr>
          <p:cNvSpPr txBox="1"/>
          <p:nvPr/>
        </p:nvSpPr>
        <p:spPr>
          <a:xfrm>
            <a:off x="4808212" y="3840236"/>
            <a:ext cx="413362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latin typeface="Arial"/>
                <a:ea typeface="Calibri"/>
                <a:cs typeface="Calibri"/>
              </a:rPr>
              <a:t>   Press Issues:</a:t>
            </a:r>
          </a:p>
          <a:p>
            <a:pPr marL="285750" indent="-285750">
              <a:buFont typeface="Arial"/>
              <a:buChar char="•"/>
            </a:pPr>
            <a:r>
              <a:rPr lang="en-US">
                <a:solidFill>
                  <a:srgbClr val="FFFFFF"/>
                </a:solidFill>
                <a:latin typeface="Arial"/>
                <a:ea typeface="Calibri"/>
                <a:cs typeface="Calibri"/>
              </a:rPr>
              <a:t>Not enough room for new shafts and new bearing housing.</a:t>
            </a:r>
          </a:p>
          <a:p>
            <a:pPr marL="285750" indent="-285750">
              <a:buFont typeface="Arial"/>
              <a:buChar char="•"/>
            </a:pPr>
            <a:r>
              <a:rPr lang="en-US">
                <a:solidFill>
                  <a:srgbClr val="FFFFFF"/>
                </a:solidFill>
                <a:latin typeface="Arial"/>
                <a:ea typeface="Calibri"/>
                <a:cs typeface="Calibri"/>
              </a:rPr>
              <a:t>Ineffective cage to protect operator.</a:t>
            </a:r>
          </a:p>
          <a:p>
            <a:pPr marL="285750" indent="-285750">
              <a:buFont typeface="Arial"/>
              <a:buChar char="•"/>
            </a:pPr>
            <a:r>
              <a:rPr lang="en-US">
                <a:solidFill>
                  <a:srgbClr val="FFFFFF"/>
                </a:solidFill>
                <a:latin typeface="Arial"/>
                <a:ea typeface="Calibri"/>
                <a:cs typeface="Calibri"/>
              </a:rPr>
              <a:t>Press could operate if door is open.</a:t>
            </a:r>
          </a:p>
          <a:p>
            <a:pPr marL="285750" indent="-285750">
              <a:buFont typeface="Arial"/>
              <a:buChar char="•"/>
            </a:pPr>
            <a:endParaRPr lang="en-US">
              <a:solidFill>
                <a:srgbClr val="FFFFFF"/>
              </a:solidFill>
              <a:latin typeface="Arial"/>
              <a:ea typeface="Calibri"/>
              <a:cs typeface="Calibri"/>
            </a:endParaRPr>
          </a:p>
        </p:txBody>
      </p:sp>
      <p:sp>
        <p:nvSpPr>
          <p:cNvPr id="9" name="Rectangle: Rounded Corners 8">
            <a:extLst>
              <a:ext uri="{FF2B5EF4-FFF2-40B4-BE49-F238E27FC236}">
                <a16:creationId xmlns:a16="http://schemas.microsoft.com/office/drawing/2014/main" id="{EE9C6759-E55A-142C-3D3C-84791671FAD2}"/>
              </a:ext>
            </a:extLst>
          </p:cNvPr>
          <p:cNvSpPr/>
          <p:nvPr/>
        </p:nvSpPr>
        <p:spPr>
          <a:xfrm>
            <a:off x="1108954" y="1425139"/>
            <a:ext cx="1955029" cy="37037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CDAD671-E6E5-AB4B-6FD4-ACF3FDA3FEB1}"/>
              </a:ext>
            </a:extLst>
          </p:cNvPr>
          <p:cNvSpPr txBox="1"/>
          <p:nvPr/>
        </p:nvSpPr>
        <p:spPr>
          <a:xfrm>
            <a:off x="1109157" y="1423537"/>
            <a:ext cx="19565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FFFF"/>
                </a:solidFill>
                <a:latin typeface="Arial"/>
                <a:ea typeface="Calibri"/>
                <a:cs typeface="Calibri"/>
              </a:rPr>
              <a:t>Original Design</a:t>
            </a:r>
            <a:endParaRPr lang="en-US" b="1">
              <a:solidFill>
                <a:srgbClr val="FFFFFF"/>
              </a:solidFill>
              <a:latin typeface="Arial"/>
              <a:cs typeface="Arial"/>
            </a:endParaRPr>
          </a:p>
        </p:txBody>
      </p:sp>
      <p:sp>
        <p:nvSpPr>
          <p:cNvPr id="3" name="Oval 2">
            <a:extLst>
              <a:ext uri="{FF2B5EF4-FFF2-40B4-BE49-F238E27FC236}">
                <a16:creationId xmlns:a16="http://schemas.microsoft.com/office/drawing/2014/main" id="{41CA4622-36A4-4AE0-4988-F70CFD9A2884}"/>
              </a:ext>
            </a:extLst>
          </p:cNvPr>
          <p:cNvSpPr/>
          <p:nvPr/>
        </p:nvSpPr>
        <p:spPr>
          <a:xfrm>
            <a:off x="4854169" y="3943530"/>
            <a:ext cx="177384" cy="164893"/>
          </a:xfrm>
          <a:prstGeom prst="ellipse">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18895F52-1335-C1F0-29C7-2FDD585AA631}"/>
              </a:ext>
            </a:extLst>
          </p:cNvPr>
          <p:cNvCxnSpPr/>
          <p:nvPr/>
        </p:nvCxnSpPr>
        <p:spPr>
          <a:xfrm flipH="1">
            <a:off x="3311578" y="4595735"/>
            <a:ext cx="3748" cy="1108023"/>
          </a:xfrm>
          <a:prstGeom prst="straightConnector1">
            <a:avLst/>
          </a:prstGeom>
          <a:ln w="38100">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06" name="Group 105">
            <a:extLst>
              <a:ext uri="{FF2B5EF4-FFF2-40B4-BE49-F238E27FC236}">
                <a16:creationId xmlns:a16="http://schemas.microsoft.com/office/drawing/2014/main" id="{CD6BE3DA-7801-ECE0-8CC8-5BF987E8F290}"/>
              </a:ext>
            </a:extLst>
          </p:cNvPr>
          <p:cNvGrpSpPr/>
          <p:nvPr/>
        </p:nvGrpSpPr>
        <p:grpSpPr>
          <a:xfrm>
            <a:off x="828676" y="4135253"/>
            <a:ext cx="2850626" cy="2748197"/>
            <a:chOff x="828676" y="4135253"/>
            <a:chExt cx="2850626" cy="2748197"/>
          </a:xfrm>
        </p:grpSpPr>
        <p:cxnSp>
          <p:nvCxnSpPr>
            <p:cNvPr id="60" name="Straight Arrow Connector 59">
              <a:extLst>
                <a:ext uri="{FF2B5EF4-FFF2-40B4-BE49-F238E27FC236}">
                  <a16:creationId xmlns:a16="http://schemas.microsoft.com/office/drawing/2014/main" id="{118C2D13-5FF6-7825-5C81-E79FAAD65BCE}"/>
                </a:ext>
              </a:extLst>
            </p:cNvPr>
            <p:cNvCxnSpPr/>
            <p:nvPr/>
          </p:nvCxnSpPr>
          <p:spPr>
            <a:xfrm>
              <a:off x="828676" y="4163988"/>
              <a:ext cx="1507758" cy="389742"/>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89D2FA30-513F-D1B9-1188-3A549F01321C}"/>
                </a:ext>
              </a:extLst>
            </p:cNvPr>
            <p:cNvCxnSpPr>
              <a:cxnSpLocks/>
            </p:cNvCxnSpPr>
            <p:nvPr/>
          </p:nvCxnSpPr>
          <p:spPr>
            <a:xfrm>
              <a:off x="2833608" y="4157741"/>
              <a:ext cx="720778" cy="314794"/>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91177D5A-6E44-EB30-804F-B1A081F80C06}"/>
                </a:ext>
              </a:extLst>
            </p:cNvPr>
            <p:cNvCxnSpPr>
              <a:cxnSpLocks/>
            </p:cNvCxnSpPr>
            <p:nvPr/>
          </p:nvCxnSpPr>
          <p:spPr>
            <a:xfrm flipH="1" flipV="1">
              <a:off x="849912" y="4185224"/>
              <a:ext cx="22484" cy="2033665"/>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7A64E9D3-0B99-8FCC-A870-3B82A70E4BB8}"/>
                </a:ext>
              </a:extLst>
            </p:cNvPr>
            <p:cNvCxnSpPr>
              <a:cxnSpLocks/>
            </p:cNvCxnSpPr>
            <p:nvPr/>
          </p:nvCxnSpPr>
          <p:spPr>
            <a:xfrm flipV="1">
              <a:off x="2315199" y="4497519"/>
              <a:ext cx="1245434" cy="53716"/>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80681123-DF7A-3896-7E04-6B5AF1B510CF}"/>
                </a:ext>
              </a:extLst>
            </p:cNvPr>
            <p:cNvCxnSpPr>
              <a:cxnSpLocks/>
            </p:cNvCxnSpPr>
            <p:nvPr/>
          </p:nvCxnSpPr>
          <p:spPr>
            <a:xfrm flipH="1">
              <a:off x="2305207" y="4538742"/>
              <a:ext cx="28728" cy="2344708"/>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0165C6D8-9995-21B4-3D40-8E9AC9445268}"/>
                </a:ext>
              </a:extLst>
            </p:cNvPr>
            <p:cNvCxnSpPr>
              <a:cxnSpLocks/>
            </p:cNvCxnSpPr>
            <p:nvPr/>
          </p:nvCxnSpPr>
          <p:spPr>
            <a:xfrm>
              <a:off x="859099" y="6170372"/>
              <a:ext cx="1432810" cy="670803"/>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191302C7-B2CC-1891-5197-AE87B9BB50C2}"/>
                </a:ext>
              </a:extLst>
            </p:cNvPr>
            <p:cNvCxnSpPr>
              <a:cxnSpLocks/>
            </p:cNvCxnSpPr>
            <p:nvPr/>
          </p:nvCxnSpPr>
          <p:spPr>
            <a:xfrm flipV="1">
              <a:off x="834923" y="4141502"/>
              <a:ext cx="1226692" cy="22483"/>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6CF6A034-9FE9-EE96-856F-45619C13BAF3}"/>
                </a:ext>
              </a:extLst>
            </p:cNvPr>
            <p:cNvCxnSpPr>
              <a:cxnSpLocks/>
            </p:cNvCxnSpPr>
            <p:nvPr/>
          </p:nvCxnSpPr>
          <p:spPr>
            <a:xfrm>
              <a:off x="2708693" y="4176478"/>
              <a:ext cx="164888" cy="2499"/>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EC1D3B22-6149-E949-5A28-47CFB17942CD}"/>
                </a:ext>
              </a:extLst>
            </p:cNvPr>
            <p:cNvCxnSpPr>
              <a:cxnSpLocks/>
            </p:cNvCxnSpPr>
            <p:nvPr/>
          </p:nvCxnSpPr>
          <p:spPr>
            <a:xfrm flipH="1">
              <a:off x="3491926" y="4507511"/>
              <a:ext cx="22486" cy="1863775"/>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F8479783-4FE3-84D1-3B3A-D44C5BAA0276}"/>
                </a:ext>
              </a:extLst>
            </p:cNvPr>
            <p:cNvCxnSpPr>
              <a:cxnSpLocks/>
            </p:cNvCxnSpPr>
            <p:nvPr/>
          </p:nvCxnSpPr>
          <p:spPr>
            <a:xfrm flipV="1">
              <a:off x="2315201" y="6346304"/>
              <a:ext cx="1176726" cy="459699"/>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ECAABD30-EEBA-4B54-C231-2A13BDCA1046}"/>
                </a:ext>
              </a:extLst>
            </p:cNvPr>
            <p:cNvCxnSpPr>
              <a:cxnSpLocks/>
            </p:cNvCxnSpPr>
            <p:nvPr/>
          </p:nvCxnSpPr>
          <p:spPr>
            <a:xfrm>
              <a:off x="853658" y="4213954"/>
              <a:ext cx="1476530" cy="914399"/>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0DFF8942-3AC1-A5BA-80C2-920493C93511}"/>
                </a:ext>
              </a:extLst>
            </p:cNvPr>
            <p:cNvCxnSpPr>
              <a:cxnSpLocks/>
            </p:cNvCxnSpPr>
            <p:nvPr/>
          </p:nvCxnSpPr>
          <p:spPr>
            <a:xfrm>
              <a:off x="847414" y="4569971"/>
              <a:ext cx="1476530" cy="1076792"/>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C79BAD72-2230-4471-32B8-9A94CD0749C7}"/>
                </a:ext>
              </a:extLst>
            </p:cNvPr>
            <p:cNvCxnSpPr>
              <a:cxnSpLocks/>
            </p:cNvCxnSpPr>
            <p:nvPr/>
          </p:nvCxnSpPr>
          <p:spPr>
            <a:xfrm>
              <a:off x="847413" y="5013430"/>
              <a:ext cx="1470284" cy="1220447"/>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F3DB5A59-4FCD-EDCB-6669-675B286E6E03}"/>
                </a:ext>
              </a:extLst>
            </p:cNvPr>
            <p:cNvCxnSpPr>
              <a:cxnSpLocks/>
            </p:cNvCxnSpPr>
            <p:nvPr/>
          </p:nvCxnSpPr>
          <p:spPr>
            <a:xfrm>
              <a:off x="859905" y="5675496"/>
              <a:ext cx="1420316" cy="1126758"/>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0E009C4E-49C9-D08F-50D6-7E2C7830BD31}"/>
                </a:ext>
              </a:extLst>
            </p:cNvPr>
            <p:cNvCxnSpPr>
              <a:cxnSpLocks/>
            </p:cNvCxnSpPr>
            <p:nvPr/>
          </p:nvCxnSpPr>
          <p:spPr>
            <a:xfrm flipV="1">
              <a:off x="853659" y="4547485"/>
              <a:ext cx="1457792" cy="378500"/>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D73CD27F-3730-3399-6CFC-12495041CE1B}"/>
                </a:ext>
              </a:extLst>
            </p:cNvPr>
            <p:cNvCxnSpPr>
              <a:cxnSpLocks/>
            </p:cNvCxnSpPr>
            <p:nvPr/>
          </p:nvCxnSpPr>
          <p:spPr>
            <a:xfrm flipV="1">
              <a:off x="878643" y="4997190"/>
              <a:ext cx="1432808" cy="509665"/>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224520A2-825D-2E44-1397-DA7FBFD5365A}"/>
                </a:ext>
              </a:extLst>
            </p:cNvPr>
            <p:cNvCxnSpPr>
              <a:cxnSpLocks/>
            </p:cNvCxnSpPr>
            <p:nvPr/>
          </p:nvCxnSpPr>
          <p:spPr>
            <a:xfrm flipV="1">
              <a:off x="872398" y="5509353"/>
              <a:ext cx="1432806" cy="534649"/>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1F0A48B9-3F4E-B7C6-C027-46C3D0935136}"/>
                </a:ext>
              </a:extLst>
            </p:cNvPr>
            <p:cNvCxnSpPr>
              <a:cxnSpLocks/>
            </p:cNvCxnSpPr>
            <p:nvPr/>
          </p:nvCxnSpPr>
          <p:spPr>
            <a:xfrm flipV="1">
              <a:off x="984824" y="5971549"/>
              <a:ext cx="1351608" cy="259831"/>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1C4CBA3F-FF88-FF26-6EB6-F11DD4F30F4E}"/>
                </a:ext>
              </a:extLst>
            </p:cNvPr>
            <p:cNvCxnSpPr>
              <a:cxnSpLocks/>
            </p:cNvCxnSpPr>
            <p:nvPr/>
          </p:nvCxnSpPr>
          <p:spPr>
            <a:xfrm flipV="1">
              <a:off x="1434528" y="6265107"/>
              <a:ext cx="864431" cy="178634"/>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91CA6897-173E-0B4B-EB3E-4BDD070A85DA}"/>
                </a:ext>
              </a:extLst>
            </p:cNvPr>
            <p:cNvCxnSpPr>
              <a:cxnSpLocks/>
            </p:cNvCxnSpPr>
            <p:nvPr/>
          </p:nvCxnSpPr>
          <p:spPr>
            <a:xfrm flipV="1">
              <a:off x="1871740" y="6521189"/>
              <a:ext cx="420974" cy="134913"/>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1FDE7F99-98B3-E845-FCBC-B9EE7C05A764}"/>
                </a:ext>
              </a:extLst>
            </p:cNvPr>
            <p:cNvCxnSpPr>
              <a:cxnSpLocks/>
            </p:cNvCxnSpPr>
            <p:nvPr/>
          </p:nvCxnSpPr>
          <p:spPr>
            <a:xfrm flipV="1">
              <a:off x="2077854" y="6664841"/>
              <a:ext cx="246089" cy="66211"/>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F945E35B-D443-53A1-E9E3-E22E6388ED79}"/>
                </a:ext>
              </a:extLst>
            </p:cNvPr>
            <p:cNvCxnSpPr>
              <a:cxnSpLocks/>
            </p:cNvCxnSpPr>
            <p:nvPr/>
          </p:nvCxnSpPr>
          <p:spPr>
            <a:xfrm flipV="1">
              <a:off x="853658" y="4441303"/>
              <a:ext cx="1008086" cy="141160"/>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8E90E007-2A9B-18C5-0CF7-6D5117BA84DC}"/>
                </a:ext>
              </a:extLst>
            </p:cNvPr>
            <p:cNvCxnSpPr>
              <a:cxnSpLocks/>
            </p:cNvCxnSpPr>
            <p:nvPr/>
          </p:nvCxnSpPr>
          <p:spPr>
            <a:xfrm flipV="1">
              <a:off x="834921" y="4147746"/>
              <a:ext cx="695792" cy="222355"/>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4A5F6269-479B-6756-84CD-45BBA6D31F9A}"/>
                </a:ext>
              </a:extLst>
            </p:cNvPr>
            <p:cNvCxnSpPr>
              <a:cxnSpLocks/>
            </p:cNvCxnSpPr>
            <p:nvPr/>
          </p:nvCxnSpPr>
          <p:spPr>
            <a:xfrm>
              <a:off x="2590018" y="4544985"/>
              <a:ext cx="883170" cy="489677"/>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BBE595F0-D9D8-959F-1880-BA2560C5B5DE}"/>
                </a:ext>
              </a:extLst>
            </p:cNvPr>
            <p:cNvCxnSpPr>
              <a:cxnSpLocks/>
            </p:cNvCxnSpPr>
            <p:nvPr/>
          </p:nvCxnSpPr>
          <p:spPr>
            <a:xfrm>
              <a:off x="3495672" y="5075887"/>
              <a:ext cx="183630" cy="8742"/>
            </a:xfrm>
            <a:prstGeom prst="straightConnector1">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DA90849D-AE66-EEEA-D95D-3A6B3DF111FA}"/>
                </a:ext>
              </a:extLst>
            </p:cNvPr>
            <p:cNvCxnSpPr>
              <a:cxnSpLocks/>
            </p:cNvCxnSpPr>
            <p:nvPr/>
          </p:nvCxnSpPr>
          <p:spPr>
            <a:xfrm flipH="1">
              <a:off x="3648075" y="5082132"/>
              <a:ext cx="9992" cy="321037"/>
            </a:xfrm>
            <a:prstGeom prst="straightConnector1">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36B9256A-BC97-A73F-52D9-E34CC261D12C}"/>
                </a:ext>
              </a:extLst>
            </p:cNvPr>
            <p:cNvCxnSpPr>
              <a:cxnSpLocks/>
            </p:cNvCxnSpPr>
            <p:nvPr/>
          </p:nvCxnSpPr>
          <p:spPr>
            <a:xfrm flipV="1">
              <a:off x="3520656" y="5403171"/>
              <a:ext cx="139909" cy="3748"/>
            </a:xfrm>
            <a:prstGeom prst="straightConnector1">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DF662022-C2D3-7416-3ED5-FBCE0A7E5937}"/>
                </a:ext>
              </a:extLst>
            </p:cNvPr>
            <p:cNvCxnSpPr>
              <a:cxnSpLocks/>
            </p:cNvCxnSpPr>
            <p:nvPr/>
          </p:nvCxnSpPr>
          <p:spPr>
            <a:xfrm>
              <a:off x="2346428" y="4669903"/>
              <a:ext cx="1151743" cy="677053"/>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C1DF2005-3EB4-A38E-3432-516FDCA7C689}"/>
                </a:ext>
              </a:extLst>
            </p:cNvPr>
            <p:cNvCxnSpPr>
              <a:cxnSpLocks/>
            </p:cNvCxnSpPr>
            <p:nvPr/>
          </p:nvCxnSpPr>
          <p:spPr>
            <a:xfrm>
              <a:off x="2346427" y="5025919"/>
              <a:ext cx="1133006" cy="677054"/>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770B6B3D-ABB6-E2FD-B444-F44FA26FA347}"/>
                </a:ext>
              </a:extLst>
            </p:cNvPr>
            <p:cNvCxnSpPr>
              <a:cxnSpLocks/>
            </p:cNvCxnSpPr>
            <p:nvPr/>
          </p:nvCxnSpPr>
          <p:spPr>
            <a:xfrm>
              <a:off x="2321443" y="5500607"/>
              <a:ext cx="1164236" cy="720777"/>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C64D2677-0716-2FC8-5510-BED90307D73D}"/>
                </a:ext>
              </a:extLst>
            </p:cNvPr>
            <p:cNvCxnSpPr>
              <a:cxnSpLocks/>
            </p:cNvCxnSpPr>
            <p:nvPr/>
          </p:nvCxnSpPr>
          <p:spPr>
            <a:xfrm>
              <a:off x="2315198" y="6012772"/>
              <a:ext cx="814466" cy="464693"/>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A02B1F02-79D6-0125-D4FB-022CF2944F43}"/>
                </a:ext>
              </a:extLst>
            </p:cNvPr>
            <p:cNvCxnSpPr>
              <a:cxnSpLocks/>
            </p:cNvCxnSpPr>
            <p:nvPr/>
          </p:nvCxnSpPr>
          <p:spPr>
            <a:xfrm>
              <a:off x="2315197" y="6318820"/>
              <a:ext cx="470941" cy="277317"/>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51C20BEF-B6BF-7BCF-CBA1-D21C023D3CFE}"/>
                </a:ext>
              </a:extLst>
            </p:cNvPr>
            <p:cNvCxnSpPr>
              <a:cxnSpLocks/>
            </p:cNvCxnSpPr>
            <p:nvPr/>
          </p:nvCxnSpPr>
          <p:spPr>
            <a:xfrm flipV="1">
              <a:off x="2327690" y="4516252"/>
              <a:ext cx="483430" cy="709537"/>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D96E7FC7-32F9-3D8E-55E6-728CF159C533}"/>
                </a:ext>
              </a:extLst>
            </p:cNvPr>
            <p:cNvCxnSpPr>
              <a:cxnSpLocks/>
            </p:cNvCxnSpPr>
            <p:nvPr/>
          </p:nvCxnSpPr>
          <p:spPr>
            <a:xfrm flipV="1">
              <a:off x="2302705" y="4510006"/>
              <a:ext cx="958120" cy="1327880"/>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89A8A29C-765C-E619-8C62-ADC025E61AEF}"/>
                </a:ext>
              </a:extLst>
            </p:cNvPr>
            <p:cNvCxnSpPr>
              <a:cxnSpLocks/>
            </p:cNvCxnSpPr>
            <p:nvPr/>
          </p:nvCxnSpPr>
          <p:spPr>
            <a:xfrm flipV="1">
              <a:off x="2327689" y="4503761"/>
              <a:ext cx="1176723" cy="1796323"/>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5795B419-728D-2C04-22AA-188ACB57D04B}"/>
                </a:ext>
              </a:extLst>
            </p:cNvPr>
            <p:cNvCxnSpPr>
              <a:cxnSpLocks/>
            </p:cNvCxnSpPr>
            <p:nvPr/>
          </p:nvCxnSpPr>
          <p:spPr>
            <a:xfrm flipV="1">
              <a:off x="2315198" y="5028415"/>
              <a:ext cx="1157988" cy="1765095"/>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E98289F8-E357-A862-8BDE-7465D8686774}"/>
                </a:ext>
              </a:extLst>
            </p:cNvPr>
            <p:cNvCxnSpPr>
              <a:cxnSpLocks/>
            </p:cNvCxnSpPr>
            <p:nvPr/>
          </p:nvCxnSpPr>
          <p:spPr>
            <a:xfrm flipV="1">
              <a:off x="2783640" y="5465629"/>
              <a:ext cx="720774" cy="1121765"/>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71BCF6ED-9714-253D-5FFC-6515593AB00B}"/>
                </a:ext>
              </a:extLst>
            </p:cNvPr>
            <p:cNvCxnSpPr>
              <a:cxnSpLocks/>
            </p:cNvCxnSpPr>
            <p:nvPr/>
          </p:nvCxnSpPr>
          <p:spPr>
            <a:xfrm flipV="1">
              <a:off x="3070951" y="5871613"/>
              <a:ext cx="433463" cy="647078"/>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27B7FE26-F676-B270-93EA-F70504E53B3D}"/>
                </a:ext>
              </a:extLst>
            </p:cNvPr>
            <p:cNvCxnSpPr>
              <a:cxnSpLocks/>
            </p:cNvCxnSpPr>
            <p:nvPr/>
          </p:nvCxnSpPr>
          <p:spPr>
            <a:xfrm flipV="1">
              <a:off x="1465755" y="4135253"/>
              <a:ext cx="402235" cy="184879"/>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D2FD04FF-C2CC-B960-20AB-1EAEEA249999}"/>
                </a:ext>
              </a:extLst>
            </p:cNvPr>
            <p:cNvCxnSpPr>
              <a:cxnSpLocks/>
            </p:cNvCxnSpPr>
            <p:nvPr/>
          </p:nvCxnSpPr>
          <p:spPr>
            <a:xfrm flipV="1">
              <a:off x="866149" y="4316383"/>
              <a:ext cx="664561" cy="478436"/>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1172221A-5901-37AD-9C72-199084AD397D}"/>
                </a:ext>
              </a:extLst>
            </p:cNvPr>
            <p:cNvCxnSpPr>
              <a:cxnSpLocks/>
            </p:cNvCxnSpPr>
            <p:nvPr/>
          </p:nvCxnSpPr>
          <p:spPr>
            <a:xfrm flipV="1">
              <a:off x="2977263" y="4391334"/>
              <a:ext cx="339777" cy="141159"/>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27346D68-CAB3-4749-A9E7-CDAA60306D64}"/>
                </a:ext>
              </a:extLst>
            </p:cNvPr>
            <p:cNvCxnSpPr>
              <a:cxnSpLocks/>
            </p:cNvCxnSpPr>
            <p:nvPr/>
          </p:nvCxnSpPr>
          <p:spPr>
            <a:xfrm flipV="1">
              <a:off x="2989753" y="4310138"/>
              <a:ext cx="202368" cy="122420"/>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05DDBCEA-BD85-0445-256D-7663CF324B2E}"/>
                </a:ext>
              </a:extLst>
            </p:cNvPr>
            <p:cNvCxnSpPr>
              <a:cxnSpLocks/>
            </p:cNvCxnSpPr>
            <p:nvPr/>
          </p:nvCxnSpPr>
          <p:spPr>
            <a:xfrm flipH="1">
              <a:off x="2861090" y="4170232"/>
              <a:ext cx="34975" cy="164889"/>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FE5E54B3-0E11-8C59-159A-BE90199E76C6}"/>
                </a:ext>
              </a:extLst>
            </p:cNvPr>
            <p:cNvCxnSpPr>
              <a:cxnSpLocks/>
            </p:cNvCxnSpPr>
            <p:nvPr/>
          </p:nvCxnSpPr>
          <p:spPr>
            <a:xfrm flipV="1">
              <a:off x="878641" y="4147746"/>
              <a:ext cx="1108023" cy="1046812"/>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BBC5032D-5A27-F65B-7101-EFC9D0BEECE1}"/>
                </a:ext>
              </a:extLst>
            </p:cNvPr>
            <p:cNvCxnSpPr>
              <a:cxnSpLocks/>
            </p:cNvCxnSpPr>
            <p:nvPr/>
          </p:nvCxnSpPr>
          <p:spPr>
            <a:xfrm>
              <a:off x="3008497" y="4220200"/>
              <a:ext cx="314790" cy="283565"/>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16161B48-6470-F4AB-C936-778BAB4FC6F1}"/>
                </a:ext>
              </a:extLst>
            </p:cNvPr>
            <p:cNvCxnSpPr>
              <a:cxnSpLocks/>
            </p:cNvCxnSpPr>
            <p:nvPr/>
          </p:nvCxnSpPr>
          <p:spPr>
            <a:xfrm>
              <a:off x="2939790" y="4201461"/>
              <a:ext cx="139905" cy="339778"/>
            </a:xfrm>
            <a:prstGeom prst="straightConnector1">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cxnSp>
        <p:nvCxnSpPr>
          <p:cNvPr id="15" name="Straight Arrow Connector 14">
            <a:extLst>
              <a:ext uri="{FF2B5EF4-FFF2-40B4-BE49-F238E27FC236}">
                <a16:creationId xmlns:a16="http://schemas.microsoft.com/office/drawing/2014/main" id="{95B6648F-C53C-2C2D-6FB8-E8B3488ECF2C}"/>
              </a:ext>
            </a:extLst>
          </p:cNvPr>
          <p:cNvCxnSpPr>
            <a:cxnSpLocks/>
          </p:cNvCxnSpPr>
          <p:nvPr/>
        </p:nvCxnSpPr>
        <p:spPr>
          <a:xfrm flipH="1">
            <a:off x="3717959" y="4763272"/>
            <a:ext cx="408373" cy="364759"/>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186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1" nodeType="clickEffect">
                                  <p:stCondLst>
                                    <p:cond delay="0"/>
                                  </p:stCondLst>
                                  <p:childTnLst>
                                    <p:animMotion origin="layout" path="M 1.45833E-6 2.96296E-6 L 0.00117 0.04143 " pathEditMode="relative" rAng="0" ptsTypes="AA">
                                      <p:cBhvr>
                                        <p:cTn id="20" dur="2000" fill="hold"/>
                                        <p:tgtEl>
                                          <p:spTgt spid="3"/>
                                        </p:tgtEl>
                                        <p:attrNameLst>
                                          <p:attrName>ppt_x</p:attrName>
                                          <p:attrName>ppt_y</p:attrName>
                                        </p:attrNameLst>
                                      </p:cBhvr>
                                      <p:rCtr x="52" y="2060"/>
                                    </p:animMotion>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grpId="2" nodeType="clickEffect">
                                  <p:stCondLst>
                                    <p:cond delay="0"/>
                                  </p:stCondLst>
                                  <p:childTnLst>
                                    <p:animMotion origin="layout" path="M 0.00117 0.04143 L 0.00117 0.12176 " pathEditMode="relative" rAng="0" ptsTypes="AA">
                                      <p:cBhvr>
                                        <p:cTn id="27" dur="2000" fill="hold"/>
                                        <p:tgtEl>
                                          <p:spTgt spid="3"/>
                                        </p:tgtEl>
                                        <p:attrNameLst>
                                          <p:attrName>ppt_x</p:attrName>
                                          <p:attrName>ppt_y</p:attrName>
                                        </p:attrNameLst>
                                      </p:cBhvr>
                                      <p:rCtr x="0" y="4005"/>
                                    </p:animMotion>
                                  </p:childTnLst>
                                </p:cTn>
                              </p:par>
                              <p:par>
                                <p:cTn id="28" presetID="10" presetClass="exit" presetSubtype="0" fill="hold" nodeType="withEffect">
                                  <p:stCondLst>
                                    <p:cond delay="0"/>
                                  </p:stCondLst>
                                  <p:childTnLst>
                                    <p:animEffect transition="out" filter="fade">
                                      <p:cBhvr>
                                        <p:cTn id="29" dur="500"/>
                                        <p:tgtEl>
                                          <p:spTgt spid="5"/>
                                        </p:tgtEl>
                                      </p:cBhvr>
                                    </p:animEffect>
                                    <p:set>
                                      <p:cBhvr>
                                        <p:cTn id="30" dur="1" fill="hold">
                                          <p:stCondLst>
                                            <p:cond delay="499"/>
                                          </p:stCondLst>
                                        </p:cTn>
                                        <p:tgtEl>
                                          <p:spTgt spid="5"/>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06"/>
                                        </p:tgtEl>
                                        <p:attrNameLst>
                                          <p:attrName>style.visibility</p:attrName>
                                        </p:attrNameLst>
                                      </p:cBhvr>
                                      <p:to>
                                        <p:strVal val="visible"/>
                                      </p:to>
                                    </p:set>
                                    <p:animEffect transition="in" filter="fade">
                                      <p:cBhvr>
                                        <p:cTn id="33" dur="500"/>
                                        <p:tgtEl>
                                          <p:spTgt spid="10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3" nodeType="clickEffect">
                                  <p:stCondLst>
                                    <p:cond delay="0"/>
                                  </p:stCondLst>
                                  <p:childTnLst>
                                    <p:animMotion origin="layout" path="M 0.00117 0.12176 L 0.00156 0.15926 " pathEditMode="relative" rAng="0" ptsTypes="AA">
                                      <p:cBhvr>
                                        <p:cTn id="37" dur="2000" fill="hold"/>
                                        <p:tgtEl>
                                          <p:spTgt spid="3"/>
                                        </p:tgtEl>
                                        <p:attrNameLst>
                                          <p:attrName>ppt_x</p:attrName>
                                          <p:attrName>ppt_y</p:attrName>
                                        </p:attrNameLst>
                                      </p:cBhvr>
                                      <p:rCtr x="13" y="2106"/>
                                    </p:animMotion>
                                  </p:childTnLst>
                                </p:cTn>
                              </p:par>
                              <p:par>
                                <p:cTn id="38" presetID="10"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p:bldP spid="3" grpId="0" animBg="1"/>
      <p:bldP spid="3" grpId="1" animBg="1"/>
      <p:bldP spid="3" grpId="2" animBg="1"/>
      <p:bldP spid="3" grpId="3" animBg="1"/>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13BA65C-191D-1662-ADE8-1436454F5743}"/>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713A8555-AF83-8A62-6850-740BDCF7B2BF}"/>
              </a:ext>
            </a:extLst>
          </p:cNvPr>
          <p:cNvSpPr>
            <a:spLocks noGrp="1"/>
          </p:cNvSpPr>
          <p:nvPr>
            <p:ph type="ftr" sz="quarter" idx="11"/>
          </p:nvPr>
        </p:nvSpPr>
        <p:spPr/>
        <p:txBody>
          <a:bodyPr/>
          <a:lstStyle/>
          <a:p>
            <a:r>
              <a:rPr lang="en-US">
                <a:cs typeface="Calibri"/>
              </a:rPr>
              <a:t>Clark Cooley</a:t>
            </a:r>
            <a:endParaRPr lang="en-US"/>
          </a:p>
        </p:txBody>
      </p:sp>
      <p:sp>
        <p:nvSpPr>
          <p:cNvPr id="5" name="Slide Number Placeholder 4">
            <a:extLst>
              <a:ext uri="{FF2B5EF4-FFF2-40B4-BE49-F238E27FC236}">
                <a16:creationId xmlns:a16="http://schemas.microsoft.com/office/drawing/2014/main" id="{CDADF9F0-46C3-4F49-B38F-300158CC57DE}"/>
              </a:ext>
            </a:extLst>
          </p:cNvPr>
          <p:cNvSpPr>
            <a:spLocks noGrp="1"/>
          </p:cNvSpPr>
          <p:nvPr>
            <p:ph type="sldNum" sz="quarter" idx="12"/>
          </p:nvPr>
        </p:nvSpPr>
        <p:spPr/>
        <p:txBody>
          <a:bodyPr/>
          <a:lstStyle/>
          <a:p>
            <a:fld id="{A5AEF524-62EC-C340-82A1-9F47B6C43E55}" type="slidenum">
              <a:rPr lang="en-US" smtClean="0"/>
              <a:t>70</a:t>
            </a:fld>
            <a:endParaRPr lang="en-US"/>
          </a:p>
        </p:txBody>
      </p:sp>
      <p:sp>
        <p:nvSpPr>
          <p:cNvPr id="10" name="Title 5">
            <a:extLst>
              <a:ext uri="{FF2B5EF4-FFF2-40B4-BE49-F238E27FC236}">
                <a16:creationId xmlns:a16="http://schemas.microsoft.com/office/drawing/2014/main" id="{C1CA7619-05E2-C5F3-0D08-3B6B052D387B}"/>
              </a:ext>
            </a:extLst>
          </p:cNvPr>
          <p:cNvSpPr>
            <a:spLocks noGrp="1"/>
          </p:cNvSpPr>
          <p:nvPr>
            <p:ph type="title"/>
          </p:nvPr>
        </p:nvSpPr>
        <p:spPr>
          <a:xfrm>
            <a:off x="533400" y="72887"/>
            <a:ext cx="9601200" cy="688607"/>
          </a:xfrm>
          <a:ln>
            <a:solidFill>
              <a:schemeClr val="bg1"/>
            </a:solidFill>
          </a:ln>
        </p:spPr>
        <p:txBody>
          <a:bodyPr/>
          <a:lstStyle/>
          <a:p>
            <a:r>
              <a:rPr lang="en-US"/>
              <a:t>Old Design</a:t>
            </a:r>
          </a:p>
        </p:txBody>
      </p:sp>
      <p:pic>
        <p:nvPicPr>
          <p:cNvPr id="9" name="Picture 8">
            <a:extLst>
              <a:ext uri="{FF2B5EF4-FFF2-40B4-BE49-F238E27FC236}">
                <a16:creationId xmlns:a16="http://schemas.microsoft.com/office/drawing/2014/main" id="{01AEE7FB-7D14-FF0D-0D98-F3968ECEC1FB}"/>
              </a:ext>
            </a:extLst>
          </p:cNvPr>
          <p:cNvPicPr>
            <a:picLocks noChangeAspect="1"/>
          </p:cNvPicPr>
          <p:nvPr/>
        </p:nvPicPr>
        <p:blipFill>
          <a:blip r:embed="rId2"/>
          <a:stretch>
            <a:fillRect/>
          </a:stretch>
        </p:blipFill>
        <p:spPr>
          <a:xfrm>
            <a:off x="4237637" y="2370420"/>
            <a:ext cx="2578635" cy="2399379"/>
          </a:xfrm>
          <a:prstGeom prst="rect">
            <a:avLst/>
          </a:prstGeom>
          <a:ln>
            <a:solidFill>
              <a:schemeClr val="bg2"/>
            </a:solidFill>
          </a:ln>
        </p:spPr>
      </p:pic>
      <p:pic>
        <p:nvPicPr>
          <p:cNvPr id="8" name="Picture 7" descr="A drawing of a metal frame&#10;&#10;Description automatically generated">
            <a:extLst>
              <a:ext uri="{FF2B5EF4-FFF2-40B4-BE49-F238E27FC236}">
                <a16:creationId xmlns:a16="http://schemas.microsoft.com/office/drawing/2014/main" id="{7BC4E67F-F8DF-C333-B2B1-948FAD886A36}"/>
              </a:ext>
            </a:extLst>
          </p:cNvPr>
          <p:cNvPicPr>
            <a:picLocks noChangeAspect="1"/>
          </p:cNvPicPr>
          <p:nvPr/>
        </p:nvPicPr>
        <p:blipFill>
          <a:blip r:embed="rId3"/>
          <a:stretch>
            <a:fillRect/>
          </a:stretch>
        </p:blipFill>
        <p:spPr>
          <a:xfrm>
            <a:off x="715715" y="1783582"/>
            <a:ext cx="3514409" cy="3573668"/>
          </a:xfrm>
          <a:prstGeom prst="rect">
            <a:avLst/>
          </a:prstGeom>
          <a:ln>
            <a:solidFill>
              <a:schemeClr val="bg2"/>
            </a:solidFill>
          </a:ln>
        </p:spPr>
      </p:pic>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0A5DBB08-B8C2-C718-9EC8-68BA5C0E34AE}"/>
                  </a:ext>
                </a:extLst>
              </p:cNvPr>
              <p:cNvSpPr txBox="1"/>
              <p:nvPr/>
            </p:nvSpPr>
            <p:spPr>
              <a:xfrm>
                <a:off x="6917267" y="2736502"/>
                <a:ext cx="3217333" cy="1384995"/>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285750" indent="-285750">
                  <a:buFont typeface="Arial"/>
                  <a:buChar char="•"/>
                </a:pPr>
                <a:r>
                  <a:rPr lang="en-US" sz="2800">
                    <a:cs typeface="Calibri"/>
                  </a:rPr>
                  <a:t>6 </a:t>
                </a:r>
                <a14:m>
                  <m:oMath xmlns:m="http://schemas.openxmlformats.org/officeDocument/2006/math">
                    <m:f>
                      <m:fPr>
                        <m:type m:val="skw"/>
                        <m:ctrlPr>
                          <a:rPr lang="en-US" sz="2800" i="1" smtClean="0">
                            <a:latin typeface="Cambria Math" panose="02040503050406030204" pitchFamily="18" charset="0"/>
                            <a:cs typeface="Calibri"/>
                          </a:rPr>
                        </m:ctrlPr>
                      </m:fPr>
                      <m:num>
                        <m:r>
                          <a:rPr lang="en-US" sz="2800" b="0" i="1" smtClean="0">
                            <a:latin typeface="Cambria Math" panose="02040503050406030204" pitchFamily="18" charset="0"/>
                            <a:cs typeface="Calibri"/>
                          </a:rPr>
                          <m:t>7</m:t>
                        </m:r>
                      </m:num>
                      <m:den>
                        <m:r>
                          <a:rPr lang="en-US" sz="2800" b="0" i="1" smtClean="0">
                            <a:latin typeface="Cambria Math" panose="02040503050406030204" pitchFamily="18" charset="0"/>
                            <a:cs typeface="Calibri"/>
                          </a:rPr>
                          <m:t>8</m:t>
                        </m:r>
                      </m:den>
                    </m:f>
                  </m:oMath>
                </a14:m>
                <a:r>
                  <a:rPr lang="en-US" sz="2800">
                    <a:cs typeface="Calibri"/>
                  </a:rPr>
                  <a:t>” stroke</a:t>
                </a:r>
              </a:p>
              <a:p>
                <a:pPr marL="285750" indent="-285750">
                  <a:buFont typeface="Arial"/>
                  <a:buChar char="•"/>
                </a:pPr>
                <a:r>
                  <a:rPr lang="en-US" sz="2800">
                    <a:cs typeface="Calibri"/>
                  </a:rPr>
                  <a:t>8 </a:t>
                </a:r>
                <a14:m>
                  <m:oMath xmlns:m="http://schemas.openxmlformats.org/officeDocument/2006/math">
                    <m:f>
                      <m:fPr>
                        <m:type m:val="skw"/>
                        <m:ctrlPr>
                          <a:rPr lang="en-US" sz="2800" i="1" smtClean="0">
                            <a:latin typeface="Cambria Math" panose="02040503050406030204" pitchFamily="18" charset="0"/>
                            <a:cs typeface="Calibri"/>
                          </a:rPr>
                        </m:ctrlPr>
                      </m:fPr>
                      <m:num>
                        <m:r>
                          <a:rPr lang="en-US" sz="2800" b="0" i="1" smtClean="0">
                            <a:latin typeface="Cambria Math" panose="02040503050406030204" pitchFamily="18" charset="0"/>
                            <a:cs typeface="Calibri"/>
                          </a:rPr>
                          <m:t>1</m:t>
                        </m:r>
                      </m:num>
                      <m:den>
                        <m:r>
                          <a:rPr lang="en-US" sz="2800" b="0" i="1" smtClean="0">
                            <a:latin typeface="Cambria Math" panose="02040503050406030204" pitchFamily="18" charset="0"/>
                            <a:cs typeface="Calibri"/>
                          </a:rPr>
                          <m:t>2</m:t>
                        </m:r>
                      </m:den>
                    </m:f>
                  </m:oMath>
                </a14:m>
                <a:r>
                  <a:rPr lang="en-US" sz="2800">
                    <a:cs typeface="Calibri"/>
                  </a:rPr>
                  <a:t>” clearance</a:t>
                </a:r>
              </a:p>
              <a:p>
                <a:pPr marL="285750" indent="-285750">
                  <a:buFont typeface="Arial"/>
                  <a:buChar char="•"/>
                </a:pPr>
                <a:r>
                  <a:rPr lang="en-US" sz="2800">
                    <a:cs typeface="Calibri"/>
                  </a:rPr>
                  <a:t>2” chuck</a:t>
                </a:r>
              </a:p>
            </p:txBody>
          </p:sp>
        </mc:Choice>
        <mc:Fallback>
          <p:sp>
            <p:nvSpPr>
              <p:cNvPr id="11" name="TextBox 10">
                <a:extLst>
                  <a:ext uri="{FF2B5EF4-FFF2-40B4-BE49-F238E27FC236}">
                    <a16:creationId xmlns:a16="http://schemas.microsoft.com/office/drawing/2014/main" id="{0A5DBB08-B8C2-C718-9EC8-68BA5C0E34AE}"/>
                  </a:ext>
                </a:extLst>
              </p:cNvPr>
              <p:cNvSpPr txBox="1">
                <a:spLocks noRot="1" noChangeAspect="1" noMove="1" noResize="1" noEditPoints="1" noAdjustHandles="1" noChangeArrowheads="1" noChangeShapeType="1" noTextEdit="1"/>
              </p:cNvSpPr>
              <p:nvPr/>
            </p:nvSpPr>
            <p:spPr>
              <a:xfrm>
                <a:off x="6917267" y="2736502"/>
                <a:ext cx="3217333" cy="1384995"/>
              </a:xfrm>
              <a:prstGeom prst="rect">
                <a:avLst/>
              </a:prstGeom>
              <a:blipFill>
                <a:blip r:embed="rId4"/>
                <a:stretch>
                  <a:fillRect l="-3409" t="-3524" b="-12335"/>
                </a:stretch>
              </a:blipFill>
            </p:spPr>
            <p:txBody>
              <a:bodyPr/>
              <a:lstStyle/>
              <a:p>
                <a:r>
                  <a:rPr lang="en-US">
                    <a:noFill/>
                  </a:rPr>
                  <a:t> </a:t>
                </a:r>
              </a:p>
            </p:txBody>
          </p:sp>
        </mc:Fallback>
      </mc:AlternateContent>
    </p:spTree>
    <p:extLst>
      <p:ext uri="{BB962C8B-B14F-4D97-AF65-F5344CB8AC3E}">
        <p14:creationId xmlns:p14="http://schemas.microsoft.com/office/powerpoint/2010/main" val="19180449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CEF0BB5-9253-B8D7-1EE8-86E6EF4DDB5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71FA8E-CDC2-C7CE-0941-7A2DC4D4185E}"/>
              </a:ext>
            </a:extLst>
          </p:cNvPr>
          <p:cNvSpPr>
            <a:spLocks noGrp="1"/>
          </p:cNvSpPr>
          <p:nvPr>
            <p:ph type="sldNum" sz="quarter" idx="12"/>
          </p:nvPr>
        </p:nvSpPr>
        <p:spPr/>
        <p:txBody>
          <a:bodyPr/>
          <a:lstStyle/>
          <a:p>
            <a:fld id="{A5AEF524-62EC-C340-82A1-9F47B6C43E55}" type="slidenum">
              <a:rPr lang="en-US" smtClean="0"/>
              <a:t>71</a:t>
            </a:fld>
            <a:endParaRPr lang="en-US"/>
          </a:p>
        </p:txBody>
      </p:sp>
      <p:sp>
        <p:nvSpPr>
          <p:cNvPr id="6" name="Title 5">
            <a:extLst>
              <a:ext uri="{FF2B5EF4-FFF2-40B4-BE49-F238E27FC236}">
                <a16:creationId xmlns:a16="http://schemas.microsoft.com/office/drawing/2014/main" id="{BCEF07F0-8FDD-4011-73FB-584A589BBE52}"/>
              </a:ext>
            </a:extLst>
          </p:cNvPr>
          <p:cNvSpPr>
            <a:spLocks noGrp="1"/>
          </p:cNvSpPr>
          <p:nvPr>
            <p:ph type="title"/>
          </p:nvPr>
        </p:nvSpPr>
        <p:spPr>
          <a:xfrm>
            <a:off x="113180" y="72887"/>
            <a:ext cx="10637743" cy="688607"/>
          </a:xfrm>
          <a:ln>
            <a:noFill/>
          </a:ln>
        </p:spPr>
        <p:txBody>
          <a:bodyPr/>
          <a:lstStyle/>
          <a:p>
            <a:r>
              <a:rPr lang="en-US"/>
              <a:t>Current Semester: Milestone Updates</a:t>
            </a:r>
          </a:p>
        </p:txBody>
      </p:sp>
      <p:sp>
        <p:nvSpPr>
          <p:cNvPr id="7" name="Footer Placeholder 2">
            <a:extLst>
              <a:ext uri="{FF2B5EF4-FFF2-40B4-BE49-F238E27FC236}">
                <a16:creationId xmlns:a16="http://schemas.microsoft.com/office/drawing/2014/main" id="{F4D999CB-2594-4DC1-6784-59F9F9730DC4}"/>
              </a:ext>
            </a:extLst>
          </p:cNvPr>
          <p:cNvSpPr>
            <a:spLocks noGrp="1"/>
          </p:cNvSpPr>
          <p:nvPr>
            <p:ph type="ftr" sz="quarter" idx="11"/>
          </p:nvPr>
        </p:nvSpPr>
        <p:spPr>
          <a:xfrm>
            <a:off x="533400" y="6377940"/>
            <a:ext cx="4274813" cy="274320"/>
          </a:xfrm>
        </p:spPr>
        <p:txBody>
          <a:bodyPr/>
          <a:lstStyle/>
          <a:p>
            <a:r>
              <a:rPr lang="en-US">
                <a:ea typeface="Calibri"/>
                <a:cs typeface="Calibri"/>
              </a:rPr>
              <a:t>Clark Cooley</a:t>
            </a:r>
          </a:p>
        </p:txBody>
      </p:sp>
      <p:sp>
        <p:nvSpPr>
          <p:cNvPr id="5" name="Title 5">
            <a:extLst>
              <a:ext uri="{FF2B5EF4-FFF2-40B4-BE49-F238E27FC236}">
                <a16:creationId xmlns:a16="http://schemas.microsoft.com/office/drawing/2014/main" id="{41E2B12B-A36C-2289-810F-6DAF4907E38D}"/>
              </a:ext>
            </a:extLst>
          </p:cNvPr>
          <p:cNvSpPr txBox="1">
            <a:spLocks/>
          </p:cNvSpPr>
          <p:nvPr/>
        </p:nvSpPr>
        <p:spPr>
          <a:xfrm>
            <a:off x="329550" y="834887"/>
            <a:ext cx="4372410" cy="462830"/>
          </a:xfrm>
          <a:prstGeom prst="rect">
            <a:avLst/>
          </a:prstGeom>
          <a:ln>
            <a:noFill/>
          </a:ln>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sz="3200">
                <a:solidFill>
                  <a:srgbClr val="782F40"/>
                </a:solidFill>
              </a:rPr>
              <a:t>New Press Design</a:t>
            </a:r>
          </a:p>
        </p:txBody>
      </p:sp>
      <p:pic>
        <p:nvPicPr>
          <p:cNvPr id="8" name="Picture 7" descr="A drawing of a ladder&#10;&#10;Description automatically generated">
            <a:extLst>
              <a:ext uri="{FF2B5EF4-FFF2-40B4-BE49-F238E27FC236}">
                <a16:creationId xmlns:a16="http://schemas.microsoft.com/office/drawing/2014/main" id="{89A367E1-ADA3-A979-A741-E54597DE6B2F}"/>
              </a:ext>
            </a:extLst>
          </p:cNvPr>
          <p:cNvPicPr>
            <a:picLocks noChangeAspect="1"/>
          </p:cNvPicPr>
          <p:nvPr/>
        </p:nvPicPr>
        <p:blipFill>
          <a:blip r:embed="rId2"/>
          <a:stretch>
            <a:fillRect/>
          </a:stretch>
        </p:blipFill>
        <p:spPr>
          <a:xfrm>
            <a:off x="7477837" y="3603611"/>
            <a:ext cx="2489670" cy="3049309"/>
          </a:xfrm>
          <a:prstGeom prst="rect">
            <a:avLst/>
          </a:prstGeom>
          <a:ln>
            <a:solidFill>
              <a:schemeClr val="bg2"/>
            </a:solidFill>
          </a:ln>
        </p:spPr>
      </p:pic>
      <p:pic>
        <p:nvPicPr>
          <p:cNvPr id="9" name="Picture 8" descr="A metal object with screws&#10;&#10;Description automatically generated">
            <a:extLst>
              <a:ext uri="{FF2B5EF4-FFF2-40B4-BE49-F238E27FC236}">
                <a16:creationId xmlns:a16="http://schemas.microsoft.com/office/drawing/2014/main" id="{3A3F5BD6-E801-2AD1-E813-EDBE79193CF5}"/>
              </a:ext>
            </a:extLst>
          </p:cNvPr>
          <p:cNvPicPr>
            <a:picLocks noChangeAspect="1"/>
          </p:cNvPicPr>
          <p:nvPr/>
        </p:nvPicPr>
        <p:blipFill>
          <a:blip r:embed="rId3"/>
          <a:stretch>
            <a:fillRect/>
          </a:stretch>
        </p:blipFill>
        <p:spPr>
          <a:xfrm>
            <a:off x="288841" y="2010997"/>
            <a:ext cx="3711193" cy="3512726"/>
          </a:xfrm>
          <a:prstGeom prst="rect">
            <a:avLst/>
          </a:prstGeom>
          <a:ln>
            <a:solidFill>
              <a:schemeClr val="bg2"/>
            </a:solidFill>
          </a:ln>
        </p:spPr>
      </p:pic>
      <p:pic>
        <p:nvPicPr>
          <p:cNvPr id="10" name="Picture 9">
            <a:extLst>
              <a:ext uri="{FF2B5EF4-FFF2-40B4-BE49-F238E27FC236}">
                <a16:creationId xmlns:a16="http://schemas.microsoft.com/office/drawing/2014/main" id="{E40B287C-6701-73BF-E4F1-D05B8839606A}"/>
              </a:ext>
            </a:extLst>
          </p:cNvPr>
          <p:cNvPicPr>
            <a:picLocks noChangeAspect="1"/>
          </p:cNvPicPr>
          <p:nvPr/>
        </p:nvPicPr>
        <p:blipFill>
          <a:blip r:embed="rId4"/>
          <a:stretch>
            <a:fillRect/>
          </a:stretch>
        </p:blipFill>
        <p:spPr>
          <a:xfrm>
            <a:off x="7415463" y="894276"/>
            <a:ext cx="2619781" cy="2709334"/>
          </a:xfrm>
          <a:prstGeom prst="rect">
            <a:avLst/>
          </a:prstGeom>
          <a:ln>
            <a:solidFill>
              <a:schemeClr val="bg2"/>
            </a:solidFill>
          </a:ln>
        </p:spPr>
      </p:pic>
      <p:pic>
        <p:nvPicPr>
          <p:cNvPr id="11" name="Picture 10" descr="A metal piece with screws&#10;&#10;Description automatically generated">
            <a:extLst>
              <a:ext uri="{FF2B5EF4-FFF2-40B4-BE49-F238E27FC236}">
                <a16:creationId xmlns:a16="http://schemas.microsoft.com/office/drawing/2014/main" id="{95536EFC-9284-F375-1932-3ED6601E706D}"/>
              </a:ext>
            </a:extLst>
          </p:cNvPr>
          <p:cNvPicPr>
            <a:picLocks noChangeAspect="1"/>
          </p:cNvPicPr>
          <p:nvPr/>
        </p:nvPicPr>
        <p:blipFill>
          <a:blip r:embed="rId5"/>
          <a:stretch>
            <a:fillRect/>
          </a:stretch>
        </p:blipFill>
        <p:spPr>
          <a:xfrm>
            <a:off x="4616248" y="2617980"/>
            <a:ext cx="1799526" cy="2703992"/>
          </a:xfrm>
          <a:prstGeom prst="rect">
            <a:avLst/>
          </a:prstGeom>
          <a:ln>
            <a:solidFill>
              <a:schemeClr val="bg2"/>
            </a:solidFill>
          </a:ln>
        </p:spPr>
      </p:pic>
    </p:spTree>
    <p:extLst>
      <p:ext uri="{BB962C8B-B14F-4D97-AF65-F5344CB8AC3E}">
        <p14:creationId xmlns:p14="http://schemas.microsoft.com/office/powerpoint/2010/main" val="6541864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5A54261-0C37-B51C-B76E-11C65A0BC54B}"/>
              </a:ext>
            </a:extLst>
          </p:cNvPr>
          <p:cNvSpPr>
            <a:spLocks noGrp="1"/>
          </p:cNvSpPr>
          <p:nvPr>
            <p:ph type="ftr" sz="quarter" idx="11"/>
          </p:nvPr>
        </p:nvSpPr>
        <p:spPr/>
        <p:txBody>
          <a:bodyPr/>
          <a:lstStyle/>
          <a:p>
            <a:r>
              <a:rPr lang="en-US"/>
              <a:t>Colby Gullo</a:t>
            </a:r>
          </a:p>
        </p:txBody>
      </p:sp>
      <p:sp>
        <p:nvSpPr>
          <p:cNvPr id="3" name="Slide Number Placeholder 2">
            <a:extLst>
              <a:ext uri="{FF2B5EF4-FFF2-40B4-BE49-F238E27FC236}">
                <a16:creationId xmlns:a16="http://schemas.microsoft.com/office/drawing/2014/main" id="{549FC0BE-3273-D8AC-D875-735BFDE242B7}"/>
              </a:ext>
            </a:extLst>
          </p:cNvPr>
          <p:cNvSpPr>
            <a:spLocks noGrp="1"/>
          </p:cNvSpPr>
          <p:nvPr>
            <p:ph type="sldNum" sz="quarter" idx="12"/>
          </p:nvPr>
        </p:nvSpPr>
        <p:spPr/>
        <p:txBody>
          <a:bodyPr/>
          <a:lstStyle/>
          <a:p>
            <a:fld id="{A5AEF524-62EC-C340-82A1-9F47B6C43E55}" type="slidenum">
              <a:rPr lang="en-US" smtClean="0"/>
              <a:t>72</a:t>
            </a:fld>
            <a:endParaRPr lang="en-US"/>
          </a:p>
        </p:txBody>
      </p:sp>
      <p:sp>
        <p:nvSpPr>
          <p:cNvPr id="5" name="Rectangle 4">
            <a:extLst>
              <a:ext uri="{FF2B5EF4-FFF2-40B4-BE49-F238E27FC236}">
                <a16:creationId xmlns:a16="http://schemas.microsoft.com/office/drawing/2014/main" id="{DE92474D-367D-7600-E58D-A48F9EDDE340}"/>
              </a:ext>
            </a:extLst>
          </p:cNvPr>
          <p:cNvSpPr/>
          <p:nvPr/>
        </p:nvSpPr>
        <p:spPr>
          <a:xfrm>
            <a:off x="442484" y="2123625"/>
            <a:ext cx="1511747" cy="13716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Two-Handed Actuator</a:t>
            </a:r>
          </a:p>
        </p:txBody>
      </p:sp>
      <p:sp>
        <p:nvSpPr>
          <p:cNvPr id="8" name="Rectangle 7">
            <a:extLst>
              <a:ext uri="{FF2B5EF4-FFF2-40B4-BE49-F238E27FC236}">
                <a16:creationId xmlns:a16="http://schemas.microsoft.com/office/drawing/2014/main" id="{EC531644-72A4-0A32-777A-0DB283FE93A2}"/>
              </a:ext>
            </a:extLst>
          </p:cNvPr>
          <p:cNvSpPr/>
          <p:nvPr/>
        </p:nvSpPr>
        <p:spPr>
          <a:xfrm>
            <a:off x="2553768" y="2123625"/>
            <a:ext cx="1511747" cy="13716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Emergency Stop</a:t>
            </a:r>
          </a:p>
        </p:txBody>
      </p:sp>
      <p:sp>
        <p:nvSpPr>
          <p:cNvPr id="9" name="Rectangle 8">
            <a:extLst>
              <a:ext uri="{FF2B5EF4-FFF2-40B4-BE49-F238E27FC236}">
                <a16:creationId xmlns:a16="http://schemas.microsoft.com/office/drawing/2014/main" id="{8743806A-29F0-BDB3-124A-56E6F31D50E5}"/>
              </a:ext>
            </a:extLst>
          </p:cNvPr>
          <p:cNvSpPr/>
          <p:nvPr/>
        </p:nvSpPr>
        <p:spPr>
          <a:xfrm>
            <a:off x="4665052" y="2123625"/>
            <a:ext cx="1511747" cy="13716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Pneumatic Timer</a:t>
            </a:r>
          </a:p>
        </p:txBody>
      </p:sp>
      <p:sp>
        <p:nvSpPr>
          <p:cNvPr id="10" name="Rectangle 9">
            <a:extLst>
              <a:ext uri="{FF2B5EF4-FFF2-40B4-BE49-F238E27FC236}">
                <a16:creationId xmlns:a16="http://schemas.microsoft.com/office/drawing/2014/main" id="{78786C6D-1056-BB12-B780-0A2E1E333D28}"/>
              </a:ext>
            </a:extLst>
          </p:cNvPr>
          <p:cNvSpPr/>
          <p:nvPr/>
        </p:nvSpPr>
        <p:spPr>
          <a:xfrm>
            <a:off x="6776336" y="2123625"/>
            <a:ext cx="1511747" cy="13716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Door Sensor/Lock</a:t>
            </a:r>
          </a:p>
        </p:txBody>
      </p:sp>
      <p:sp>
        <p:nvSpPr>
          <p:cNvPr id="11" name="Rectangle 10">
            <a:extLst>
              <a:ext uri="{FF2B5EF4-FFF2-40B4-BE49-F238E27FC236}">
                <a16:creationId xmlns:a16="http://schemas.microsoft.com/office/drawing/2014/main" id="{33553721-CF80-E24C-553B-033D90ED8606}"/>
              </a:ext>
            </a:extLst>
          </p:cNvPr>
          <p:cNvSpPr/>
          <p:nvPr/>
        </p:nvSpPr>
        <p:spPr>
          <a:xfrm>
            <a:off x="8887620" y="2123625"/>
            <a:ext cx="1511747" cy="13716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Air Cylinder</a:t>
            </a:r>
          </a:p>
        </p:txBody>
      </p:sp>
      <p:sp>
        <p:nvSpPr>
          <p:cNvPr id="12" name="Arrow: Right 11">
            <a:extLst>
              <a:ext uri="{FF2B5EF4-FFF2-40B4-BE49-F238E27FC236}">
                <a16:creationId xmlns:a16="http://schemas.microsoft.com/office/drawing/2014/main" id="{9D3C74F1-31CC-17B3-6D36-328C3A02F933}"/>
              </a:ext>
            </a:extLst>
          </p:cNvPr>
          <p:cNvSpPr/>
          <p:nvPr/>
        </p:nvSpPr>
        <p:spPr>
          <a:xfrm>
            <a:off x="1954231" y="2466525"/>
            <a:ext cx="599537" cy="685800"/>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BEA9E43F-9A8A-DC5D-41AE-ECE82BBDDBA5}"/>
              </a:ext>
            </a:extLst>
          </p:cNvPr>
          <p:cNvSpPr/>
          <p:nvPr/>
        </p:nvSpPr>
        <p:spPr>
          <a:xfrm>
            <a:off x="4057819" y="2466525"/>
            <a:ext cx="607233" cy="685800"/>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DF7FBB25-9E63-47C3-C700-04910E31395A}"/>
              </a:ext>
            </a:extLst>
          </p:cNvPr>
          <p:cNvSpPr/>
          <p:nvPr/>
        </p:nvSpPr>
        <p:spPr>
          <a:xfrm>
            <a:off x="6099830" y="2466525"/>
            <a:ext cx="676506" cy="685800"/>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C556F4FD-53AB-D1BE-7389-A8F7AD6A093D}"/>
              </a:ext>
            </a:extLst>
          </p:cNvPr>
          <p:cNvSpPr/>
          <p:nvPr/>
        </p:nvSpPr>
        <p:spPr>
          <a:xfrm>
            <a:off x="8288083" y="2466525"/>
            <a:ext cx="599537" cy="685800"/>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red button on a black and silver device&#10;&#10;Description automatically generated">
            <a:extLst>
              <a:ext uri="{FF2B5EF4-FFF2-40B4-BE49-F238E27FC236}">
                <a16:creationId xmlns:a16="http://schemas.microsoft.com/office/drawing/2014/main" id="{3484787E-AE5B-0EF0-CD12-2807D6F7287B}"/>
              </a:ext>
            </a:extLst>
          </p:cNvPr>
          <p:cNvPicPr>
            <a:picLocks noChangeAspect="1"/>
          </p:cNvPicPr>
          <p:nvPr/>
        </p:nvPicPr>
        <p:blipFill>
          <a:blip r:embed="rId2"/>
          <a:stretch>
            <a:fillRect/>
          </a:stretch>
        </p:blipFill>
        <p:spPr>
          <a:xfrm>
            <a:off x="2264645" y="3581799"/>
            <a:ext cx="2089992" cy="2089992"/>
          </a:xfrm>
          <a:prstGeom prst="rect">
            <a:avLst/>
          </a:prstGeom>
          <a:ln>
            <a:noFill/>
          </a:ln>
        </p:spPr>
      </p:pic>
      <p:pic>
        <p:nvPicPr>
          <p:cNvPr id="19" name="Picture 18" descr="A rectangular box with yellow label&#10;&#10;Description automatically generated">
            <a:extLst>
              <a:ext uri="{FF2B5EF4-FFF2-40B4-BE49-F238E27FC236}">
                <a16:creationId xmlns:a16="http://schemas.microsoft.com/office/drawing/2014/main" id="{E40CC687-60DF-BEE5-20DF-FE77DA2C795F}"/>
              </a:ext>
            </a:extLst>
          </p:cNvPr>
          <p:cNvPicPr>
            <a:picLocks noChangeAspect="1"/>
          </p:cNvPicPr>
          <p:nvPr/>
        </p:nvPicPr>
        <p:blipFill>
          <a:blip r:embed="rId3"/>
          <a:stretch>
            <a:fillRect/>
          </a:stretch>
        </p:blipFill>
        <p:spPr>
          <a:xfrm>
            <a:off x="268633" y="3767043"/>
            <a:ext cx="1859447" cy="1726069"/>
          </a:xfrm>
          <a:prstGeom prst="rect">
            <a:avLst/>
          </a:prstGeom>
          <a:ln>
            <a:noFill/>
          </a:ln>
        </p:spPr>
      </p:pic>
      <p:pic>
        <p:nvPicPr>
          <p:cNvPr id="20" name="Content Placeholder 16">
            <a:extLst>
              <a:ext uri="{FF2B5EF4-FFF2-40B4-BE49-F238E27FC236}">
                <a16:creationId xmlns:a16="http://schemas.microsoft.com/office/drawing/2014/main" id="{DC29E714-33B5-E75F-8FF7-F49DC5ABE3CE}"/>
              </a:ext>
            </a:extLst>
          </p:cNvPr>
          <p:cNvPicPr>
            <a:picLocks noChangeAspect="1"/>
          </p:cNvPicPr>
          <p:nvPr/>
        </p:nvPicPr>
        <p:blipFill>
          <a:blip r:embed="rId4"/>
          <a:srcRect t="3948" b="3948"/>
          <a:stretch/>
        </p:blipFill>
        <p:spPr>
          <a:xfrm>
            <a:off x="4319834" y="3612651"/>
            <a:ext cx="2202182" cy="2028287"/>
          </a:xfrm>
          <a:prstGeom prst="rect">
            <a:avLst/>
          </a:prstGeom>
          <a:noFill/>
          <a:ln>
            <a:noFill/>
          </a:ln>
        </p:spPr>
      </p:pic>
      <p:pic>
        <p:nvPicPr>
          <p:cNvPr id="21" name="Content Placeholder 16">
            <a:extLst>
              <a:ext uri="{FF2B5EF4-FFF2-40B4-BE49-F238E27FC236}">
                <a16:creationId xmlns:a16="http://schemas.microsoft.com/office/drawing/2014/main" id="{38112884-9674-CA66-C815-C1E5A16B5958}"/>
              </a:ext>
            </a:extLst>
          </p:cNvPr>
          <p:cNvPicPr>
            <a:picLocks noChangeAspect="1"/>
          </p:cNvPicPr>
          <p:nvPr/>
        </p:nvPicPr>
        <p:blipFill>
          <a:blip r:embed="rId5"/>
          <a:stretch/>
        </p:blipFill>
        <p:spPr>
          <a:xfrm>
            <a:off x="6556462" y="3975483"/>
            <a:ext cx="1951494" cy="1302622"/>
          </a:xfrm>
          <a:prstGeom prst="rect">
            <a:avLst/>
          </a:prstGeom>
          <a:noFill/>
          <a:ln>
            <a:noFill/>
          </a:ln>
        </p:spPr>
      </p:pic>
      <p:sp>
        <p:nvSpPr>
          <p:cNvPr id="28" name="Title 5">
            <a:extLst>
              <a:ext uri="{FF2B5EF4-FFF2-40B4-BE49-F238E27FC236}">
                <a16:creationId xmlns:a16="http://schemas.microsoft.com/office/drawing/2014/main" id="{58634112-97E6-1712-5621-64EB5A8CFE05}"/>
              </a:ext>
            </a:extLst>
          </p:cNvPr>
          <p:cNvSpPr>
            <a:spLocks noGrp="1"/>
          </p:cNvSpPr>
          <p:nvPr>
            <p:ph type="title"/>
          </p:nvPr>
        </p:nvSpPr>
        <p:spPr>
          <a:xfrm>
            <a:off x="355635" y="199887"/>
            <a:ext cx="10637743" cy="688607"/>
          </a:xfrm>
          <a:ln>
            <a:noFill/>
          </a:ln>
        </p:spPr>
        <p:txBody>
          <a:bodyPr/>
          <a:lstStyle/>
          <a:p>
            <a:r>
              <a:rPr lang="en-US"/>
              <a:t>Pneumatic Components</a:t>
            </a:r>
          </a:p>
        </p:txBody>
      </p:sp>
      <p:pic>
        <p:nvPicPr>
          <p:cNvPr id="6" name="Picture 5" descr="Actuators - Norgren">
            <a:extLst>
              <a:ext uri="{FF2B5EF4-FFF2-40B4-BE49-F238E27FC236}">
                <a16:creationId xmlns:a16="http://schemas.microsoft.com/office/drawing/2014/main" id="{FD82D4DF-52E9-966D-D668-AEB3B9CED377}"/>
              </a:ext>
            </a:extLst>
          </p:cNvPr>
          <p:cNvPicPr>
            <a:picLocks noChangeAspect="1"/>
          </p:cNvPicPr>
          <p:nvPr/>
        </p:nvPicPr>
        <p:blipFill rotWithShape="1">
          <a:blip r:embed="rId6"/>
          <a:srcRect l="5372" t="2730" r="5372" b="6214"/>
          <a:stretch/>
        </p:blipFill>
        <p:spPr>
          <a:xfrm>
            <a:off x="8726580" y="3845092"/>
            <a:ext cx="1847329" cy="1562863"/>
          </a:xfrm>
          <a:prstGeom prst="rect">
            <a:avLst/>
          </a:prstGeom>
          <a:ln>
            <a:noFill/>
          </a:ln>
        </p:spPr>
      </p:pic>
    </p:spTree>
    <p:extLst>
      <p:ext uri="{BB962C8B-B14F-4D97-AF65-F5344CB8AC3E}">
        <p14:creationId xmlns:p14="http://schemas.microsoft.com/office/powerpoint/2010/main" val="63049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5E4B51F-4AFF-9E23-7F63-8D58665F8AA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299CA3-954C-4BF5-B22F-ABCD5DDB9225}"/>
              </a:ext>
            </a:extLst>
          </p:cNvPr>
          <p:cNvSpPr>
            <a:spLocks noGrp="1"/>
          </p:cNvSpPr>
          <p:nvPr>
            <p:ph type="sldNum" sz="quarter" idx="12"/>
          </p:nvPr>
        </p:nvSpPr>
        <p:spPr/>
        <p:txBody>
          <a:bodyPr/>
          <a:lstStyle/>
          <a:p>
            <a:fld id="{A5AEF524-62EC-C340-82A1-9F47B6C43E55}" type="slidenum">
              <a:rPr lang="en-US" smtClean="0"/>
              <a:t>73</a:t>
            </a:fld>
            <a:endParaRPr lang="en-US"/>
          </a:p>
        </p:txBody>
      </p:sp>
      <p:sp>
        <p:nvSpPr>
          <p:cNvPr id="6" name="Title 5">
            <a:extLst>
              <a:ext uri="{FF2B5EF4-FFF2-40B4-BE49-F238E27FC236}">
                <a16:creationId xmlns:a16="http://schemas.microsoft.com/office/drawing/2014/main" id="{532E505E-FB6C-8E67-7747-773E84D6B651}"/>
              </a:ext>
            </a:extLst>
          </p:cNvPr>
          <p:cNvSpPr>
            <a:spLocks noGrp="1"/>
          </p:cNvSpPr>
          <p:nvPr>
            <p:ph type="title"/>
          </p:nvPr>
        </p:nvSpPr>
        <p:spPr>
          <a:xfrm>
            <a:off x="113180" y="72887"/>
            <a:ext cx="10637743" cy="688607"/>
          </a:xfrm>
          <a:ln>
            <a:noFill/>
          </a:ln>
        </p:spPr>
        <p:txBody>
          <a:bodyPr/>
          <a:lstStyle/>
          <a:p>
            <a:r>
              <a:rPr lang="en-US"/>
              <a:t>Current Semester: Milestone Updates</a:t>
            </a:r>
          </a:p>
        </p:txBody>
      </p:sp>
      <p:sp>
        <p:nvSpPr>
          <p:cNvPr id="7" name="Footer Placeholder 2">
            <a:extLst>
              <a:ext uri="{FF2B5EF4-FFF2-40B4-BE49-F238E27FC236}">
                <a16:creationId xmlns:a16="http://schemas.microsoft.com/office/drawing/2014/main" id="{E917FA83-1E13-3A49-4E47-81FACF07138B}"/>
              </a:ext>
            </a:extLst>
          </p:cNvPr>
          <p:cNvSpPr>
            <a:spLocks noGrp="1"/>
          </p:cNvSpPr>
          <p:nvPr>
            <p:ph type="ftr" sz="quarter" idx="11"/>
          </p:nvPr>
        </p:nvSpPr>
        <p:spPr>
          <a:xfrm>
            <a:off x="533400" y="6377940"/>
            <a:ext cx="4274813" cy="274320"/>
          </a:xfrm>
        </p:spPr>
        <p:txBody>
          <a:bodyPr/>
          <a:lstStyle/>
          <a:p>
            <a:r>
              <a:rPr lang="en-US">
                <a:ea typeface="Calibri"/>
                <a:cs typeface="Calibri"/>
              </a:rPr>
              <a:t>Clark Cooley</a:t>
            </a:r>
          </a:p>
        </p:txBody>
      </p:sp>
      <p:sp>
        <p:nvSpPr>
          <p:cNvPr id="5" name="Title 5">
            <a:extLst>
              <a:ext uri="{FF2B5EF4-FFF2-40B4-BE49-F238E27FC236}">
                <a16:creationId xmlns:a16="http://schemas.microsoft.com/office/drawing/2014/main" id="{309926C3-9F2C-2CF5-37F2-85ACED2BF968}"/>
              </a:ext>
            </a:extLst>
          </p:cNvPr>
          <p:cNvSpPr txBox="1">
            <a:spLocks/>
          </p:cNvSpPr>
          <p:nvPr/>
        </p:nvSpPr>
        <p:spPr>
          <a:xfrm>
            <a:off x="329550" y="834887"/>
            <a:ext cx="4372410" cy="462830"/>
          </a:xfrm>
          <a:prstGeom prst="rect">
            <a:avLst/>
          </a:prstGeom>
          <a:ln>
            <a:noFill/>
          </a:ln>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sz="3200">
                <a:solidFill>
                  <a:srgbClr val="782F40"/>
                </a:solidFill>
              </a:rPr>
              <a:t>New Press Design</a:t>
            </a:r>
          </a:p>
        </p:txBody>
      </p:sp>
      <p:pic>
        <p:nvPicPr>
          <p:cNvPr id="8" name="Picture 7" descr="A drawing of a ladder&#10;&#10;Description automatically generated">
            <a:extLst>
              <a:ext uri="{FF2B5EF4-FFF2-40B4-BE49-F238E27FC236}">
                <a16:creationId xmlns:a16="http://schemas.microsoft.com/office/drawing/2014/main" id="{EAB8FD86-B623-43CF-5BC9-621E12FC491D}"/>
              </a:ext>
            </a:extLst>
          </p:cNvPr>
          <p:cNvPicPr>
            <a:picLocks noChangeAspect="1"/>
          </p:cNvPicPr>
          <p:nvPr/>
        </p:nvPicPr>
        <p:blipFill>
          <a:blip r:embed="rId2"/>
          <a:stretch>
            <a:fillRect/>
          </a:stretch>
        </p:blipFill>
        <p:spPr>
          <a:xfrm>
            <a:off x="7477837" y="3603611"/>
            <a:ext cx="2489670" cy="3049309"/>
          </a:xfrm>
          <a:prstGeom prst="rect">
            <a:avLst/>
          </a:prstGeom>
          <a:ln>
            <a:solidFill>
              <a:schemeClr val="bg2"/>
            </a:solidFill>
          </a:ln>
        </p:spPr>
      </p:pic>
      <p:pic>
        <p:nvPicPr>
          <p:cNvPr id="9" name="Picture 8" descr="A metal object with screws&#10;&#10;Description automatically generated">
            <a:extLst>
              <a:ext uri="{FF2B5EF4-FFF2-40B4-BE49-F238E27FC236}">
                <a16:creationId xmlns:a16="http://schemas.microsoft.com/office/drawing/2014/main" id="{17E17A0A-0940-E5FB-83C0-BEC5271F088A}"/>
              </a:ext>
            </a:extLst>
          </p:cNvPr>
          <p:cNvPicPr>
            <a:picLocks noChangeAspect="1"/>
          </p:cNvPicPr>
          <p:nvPr/>
        </p:nvPicPr>
        <p:blipFill>
          <a:blip r:embed="rId3"/>
          <a:stretch>
            <a:fillRect/>
          </a:stretch>
        </p:blipFill>
        <p:spPr>
          <a:xfrm>
            <a:off x="288841" y="2010997"/>
            <a:ext cx="3711193" cy="3512726"/>
          </a:xfrm>
          <a:prstGeom prst="rect">
            <a:avLst/>
          </a:prstGeom>
          <a:ln>
            <a:solidFill>
              <a:schemeClr val="bg2"/>
            </a:solidFill>
          </a:ln>
        </p:spPr>
      </p:pic>
      <p:pic>
        <p:nvPicPr>
          <p:cNvPr id="10" name="Picture 9">
            <a:extLst>
              <a:ext uri="{FF2B5EF4-FFF2-40B4-BE49-F238E27FC236}">
                <a16:creationId xmlns:a16="http://schemas.microsoft.com/office/drawing/2014/main" id="{A2832619-2BAD-815E-5A90-056B0D510D68}"/>
              </a:ext>
            </a:extLst>
          </p:cNvPr>
          <p:cNvPicPr>
            <a:picLocks noChangeAspect="1"/>
          </p:cNvPicPr>
          <p:nvPr/>
        </p:nvPicPr>
        <p:blipFill>
          <a:blip r:embed="rId4"/>
          <a:stretch>
            <a:fillRect/>
          </a:stretch>
        </p:blipFill>
        <p:spPr>
          <a:xfrm>
            <a:off x="7415463" y="894276"/>
            <a:ext cx="2619781" cy="2709334"/>
          </a:xfrm>
          <a:prstGeom prst="rect">
            <a:avLst/>
          </a:prstGeom>
          <a:ln>
            <a:solidFill>
              <a:schemeClr val="bg2"/>
            </a:solidFill>
          </a:ln>
        </p:spPr>
      </p:pic>
      <p:pic>
        <p:nvPicPr>
          <p:cNvPr id="11" name="Picture 10" descr="A metal piece with screws&#10;&#10;Description automatically generated">
            <a:extLst>
              <a:ext uri="{FF2B5EF4-FFF2-40B4-BE49-F238E27FC236}">
                <a16:creationId xmlns:a16="http://schemas.microsoft.com/office/drawing/2014/main" id="{2BB098CE-C28C-BD54-483E-AD906DC47664}"/>
              </a:ext>
            </a:extLst>
          </p:cNvPr>
          <p:cNvPicPr>
            <a:picLocks noChangeAspect="1"/>
          </p:cNvPicPr>
          <p:nvPr/>
        </p:nvPicPr>
        <p:blipFill>
          <a:blip r:embed="rId5"/>
          <a:stretch>
            <a:fillRect/>
          </a:stretch>
        </p:blipFill>
        <p:spPr>
          <a:xfrm>
            <a:off x="4616248" y="2617980"/>
            <a:ext cx="1799526" cy="2703992"/>
          </a:xfrm>
          <a:prstGeom prst="rect">
            <a:avLst/>
          </a:prstGeom>
          <a:ln>
            <a:solidFill>
              <a:schemeClr val="bg2"/>
            </a:solidFill>
          </a:ln>
        </p:spPr>
      </p:pic>
      <p:sp>
        <p:nvSpPr>
          <p:cNvPr id="22" name="Rectangle 21">
            <a:extLst>
              <a:ext uri="{FF2B5EF4-FFF2-40B4-BE49-F238E27FC236}">
                <a16:creationId xmlns:a16="http://schemas.microsoft.com/office/drawing/2014/main" id="{F7B3DE1A-BB3D-D339-67EA-69311EAF4F3F}"/>
              </a:ext>
            </a:extLst>
          </p:cNvPr>
          <p:cNvSpPr/>
          <p:nvPr/>
        </p:nvSpPr>
        <p:spPr>
          <a:xfrm>
            <a:off x="4490278" y="2491409"/>
            <a:ext cx="1963529" cy="121809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97993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A816262-55C6-4A98-B193-D19A5A94B4EE}"/>
            </a:ext>
          </a:extLst>
        </p:cNvPr>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6B7B6F0-9886-68A9-39DA-15F776CB5727}"/>
              </a:ext>
            </a:extLst>
          </p:cNvPr>
          <p:cNvSpPr/>
          <p:nvPr/>
        </p:nvSpPr>
        <p:spPr>
          <a:xfrm>
            <a:off x="1108954" y="1425139"/>
            <a:ext cx="1955029" cy="37037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5F8B07A-67E0-1579-91C1-513EBA8D0A81}"/>
              </a:ext>
            </a:extLst>
          </p:cNvPr>
          <p:cNvSpPr/>
          <p:nvPr/>
        </p:nvSpPr>
        <p:spPr>
          <a:xfrm>
            <a:off x="3249038" y="2073651"/>
            <a:ext cx="4338304" cy="193490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F2C7D9B1-5A44-83DE-2CB9-90116B4F6F1C}"/>
              </a:ext>
            </a:extLst>
          </p:cNvPr>
          <p:cNvSpPr>
            <a:spLocks noGrp="1"/>
          </p:cNvSpPr>
          <p:nvPr>
            <p:ph type="sldNum" sz="quarter" idx="12"/>
          </p:nvPr>
        </p:nvSpPr>
        <p:spPr/>
        <p:txBody>
          <a:bodyPr/>
          <a:lstStyle/>
          <a:p>
            <a:fld id="{A5AEF524-62EC-C340-82A1-9F47B6C43E55}" type="slidenum">
              <a:rPr lang="en-US" smtClean="0"/>
              <a:t>74</a:t>
            </a:fld>
            <a:endParaRPr lang="en-US"/>
          </a:p>
        </p:txBody>
      </p:sp>
      <p:sp>
        <p:nvSpPr>
          <p:cNvPr id="7" name="Footer Placeholder 2">
            <a:extLst>
              <a:ext uri="{FF2B5EF4-FFF2-40B4-BE49-F238E27FC236}">
                <a16:creationId xmlns:a16="http://schemas.microsoft.com/office/drawing/2014/main" id="{F0D5FCED-EA34-A4FA-4024-29507598FE29}"/>
              </a:ext>
            </a:extLst>
          </p:cNvPr>
          <p:cNvSpPr>
            <a:spLocks noGrp="1"/>
          </p:cNvSpPr>
          <p:nvPr>
            <p:ph type="ftr" sz="quarter" idx="11"/>
          </p:nvPr>
        </p:nvSpPr>
        <p:spPr>
          <a:xfrm>
            <a:off x="533400" y="6377940"/>
            <a:ext cx="4274813" cy="274320"/>
          </a:xfrm>
        </p:spPr>
        <p:txBody>
          <a:bodyPr/>
          <a:lstStyle/>
          <a:p>
            <a:r>
              <a:rPr lang="en-US">
                <a:ea typeface="Calibri"/>
                <a:cs typeface="Calibri"/>
              </a:rPr>
              <a:t>Brent </a:t>
            </a:r>
            <a:r>
              <a:rPr lang="en-US" err="1">
                <a:ea typeface="Calibri"/>
                <a:cs typeface="Calibri"/>
              </a:rPr>
              <a:t>Mynard</a:t>
            </a:r>
            <a:endParaRPr lang="en-US">
              <a:ea typeface="Calibri"/>
              <a:cs typeface="Calibri"/>
            </a:endParaRPr>
          </a:p>
        </p:txBody>
      </p:sp>
      <p:sp>
        <p:nvSpPr>
          <p:cNvPr id="12" name="Title 5">
            <a:extLst>
              <a:ext uri="{FF2B5EF4-FFF2-40B4-BE49-F238E27FC236}">
                <a16:creationId xmlns:a16="http://schemas.microsoft.com/office/drawing/2014/main" id="{2CC6BD3C-391F-F098-0EDE-9F2CFB5BAF58}"/>
              </a:ext>
            </a:extLst>
          </p:cNvPr>
          <p:cNvSpPr>
            <a:spLocks noGrp="1"/>
          </p:cNvSpPr>
          <p:nvPr>
            <p:ph type="title"/>
          </p:nvPr>
        </p:nvSpPr>
        <p:spPr>
          <a:xfrm>
            <a:off x="355635" y="199887"/>
            <a:ext cx="10637743" cy="688607"/>
          </a:xfrm>
          <a:ln>
            <a:noFill/>
          </a:ln>
        </p:spPr>
        <p:txBody>
          <a:bodyPr/>
          <a:lstStyle/>
          <a:p>
            <a:r>
              <a:rPr lang="en-US"/>
              <a:t>CAD Modeling</a:t>
            </a:r>
          </a:p>
        </p:txBody>
      </p:sp>
      <p:sp>
        <p:nvSpPr>
          <p:cNvPr id="5" name="TextBox 4">
            <a:extLst>
              <a:ext uri="{FF2B5EF4-FFF2-40B4-BE49-F238E27FC236}">
                <a16:creationId xmlns:a16="http://schemas.microsoft.com/office/drawing/2014/main" id="{D2EFF022-3DC0-EAFD-4F05-19411623E8E2}"/>
              </a:ext>
            </a:extLst>
          </p:cNvPr>
          <p:cNvSpPr txBox="1"/>
          <p:nvPr/>
        </p:nvSpPr>
        <p:spPr>
          <a:xfrm>
            <a:off x="1109157" y="1423537"/>
            <a:ext cx="19565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FFFF"/>
                </a:solidFill>
                <a:latin typeface="Arial"/>
                <a:ea typeface="Calibri"/>
                <a:cs typeface="Calibri"/>
              </a:rPr>
              <a:t>Original Design</a:t>
            </a:r>
            <a:endParaRPr lang="en-US" b="1">
              <a:solidFill>
                <a:srgbClr val="FFFFFF"/>
              </a:solidFill>
              <a:latin typeface="Arial"/>
              <a:cs typeface="Arial"/>
            </a:endParaRPr>
          </a:p>
        </p:txBody>
      </p:sp>
      <mc:AlternateContent xmlns:mc="http://schemas.openxmlformats.org/markup-compatibility/2006">
        <mc:Choice xmlns:am3d="http://schemas.microsoft.com/office/drawing/2017/model3d" Requires="am3d">
          <p:graphicFrame>
            <p:nvGraphicFramePr>
              <p:cNvPr id="2" name="3D Model 1">
                <a:extLst>
                  <a:ext uri="{FF2B5EF4-FFF2-40B4-BE49-F238E27FC236}">
                    <a16:creationId xmlns:a16="http://schemas.microsoft.com/office/drawing/2014/main" id="{0D6F1C1E-2411-FDE3-A6FF-616CB52BA6D6}"/>
                  </a:ext>
                </a:extLst>
              </p:cNvPr>
              <p:cNvGraphicFramePr>
                <a:graphicFrameLocks/>
              </p:cNvGraphicFramePr>
              <p:nvPr/>
            </p:nvGraphicFramePr>
            <p:xfrm>
              <a:off x="1241850" y="1841673"/>
              <a:ext cx="1877866" cy="4810587"/>
            </p:xfrm>
            <a:graphic>
              <a:graphicData uri="http://schemas.microsoft.com/office/drawing/2017/model3d">
                <am3d:model3d r:embed="rId2">
                  <am3d:spPr>
                    <a:xfrm>
                      <a:off x="0" y="0"/>
                      <a:ext cx="1877866" cy="4810587"/>
                    </a:xfrm>
                    <a:prstGeom prst="rect">
                      <a:avLst/>
                    </a:prstGeom>
                  </am3d:spPr>
                  <am3d:camera>
                    <am3d:pos x="0" y="0" z="53235488"/>
                    <am3d:up dx="0" dy="36000000" dz="0"/>
                    <am3d:lookAt x="0" y="0" z="0"/>
                    <am3d:perspective fov="2669639"/>
                  </am3d:camera>
                  <am3d:trans>
                    <am3d:meterPerModelUnit n="26539" d="1000000"/>
                    <am3d:preTrans dx="4064996" dy="5702798" dz="17990720"/>
                    <am3d:scale>
                      <am3d:sx n="1000000" d="1000000"/>
                      <am3d:sy n="1000000" d="1000000"/>
                      <am3d:sz n="1000000" d="1000000"/>
                    </am3d:scale>
                    <am3d:rot ax="5455505" ay="1799826" az="27748"/>
                    <am3d:postTrans dx="0" dy="0" dz="0"/>
                  </am3d:trans>
                  <am3d:raster rName="Office3DRenderer" rVer="16.0.8326">
                    <am3d:blip r:embed="rId3"/>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a:extLst>
                  <a:ext uri="{FF2B5EF4-FFF2-40B4-BE49-F238E27FC236}">
                    <a16:creationId xmlns:a16="http://schemas.microsoft.com/office/drawing/2014/main" id="{0D6F1C1E-2411-FDE3-A6FF-616CB52BA6D6}"/>
                  </a:ext>
                </a:extLst>
              </p:cNvPr>
              <p:cNvPicPr>
                <a:picLocks noGrp="1" noRot="1" noChangeAspect="1" noMove="1" noResize="1" noEditPoints="1" noAdjustHandles="1" noChangeArrowheads="1" noChangeShapeType="1" noCrop="1"/>
              </p:cNvPicPr>
              <p:nvPr/>
            </p:nvPicPr>
            <p:blipFill>
              <a:blip r:embed="rId3"/>
              <a:stretch>
                <a:fillRect/>
              </a:stretch>
            </p:blipFill>
            <p:spPr>
              <a:xfrm>
                <a:off x="1241850" y="1841673"/>
                <a:ext cx="1877866" cy="481058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 name="3D Model 8">
                <a:extLst>
                  <a:ext uri="{FF2B5EF4-FFF2-40B4-BE49-F238E27FC236}">
                    <a16:creationId xmlns:a16="http://schemas.microsoft.com/office/drawing/2014/main" id="{EBBF7B30-82B0-0DBA-FB81-38A8D9912282}"/>
                  </a:ext>
                </a:extLst>
              </p:cNvPr>
              <p:cNvGraphicFramePr>
                <a:graphicFrameLocks noChangeAspect="1"/>
              </p:cNvGraphicFramePr>
              <p:nvPr/>
            </p:nvGraphicFramePr>
            <p:xfrm>
              <a:off x="7680308" y="1387550"/>
              <a:ext cx="1990231" cy="5266018"/>
            </p:xfrm>
            <a:graphic>
              <a:graphicData uri="http://schemas.microsoft.com/office/drawing/2017/model3d">
                <am3d:model3d r:embed="rId4">
                  <am3d:spPr>
                    <a:xfrm>
                      <a:off x="0" y="0"/>
                      <a:ext cx="1990231" cy="5266018"/>
                    </a:xfrm>
                    <a:prstGeom prst="rect">
                      <a:avLst/>
                    </a:prstGeom>
                  </am3d:spPr>
                  <am3d:camera>
                    <am3d:pos x="0" y="0" z="51924292"/>
                    <am3d:up dx="0" dy="36000000" dz="0"/>
                    <am3d:lookAt x="0" y="0" z="0"/>
                    <am3d:perspective fov="2700000"/>
                  </am3d:camera>
                  <am3d:trans>
                    <am3d:meterPerModelUnit n="23445" d="1000000"/>
                    <am3d:preTrans dx="8783495" dy="5667231" dz="18000000"/>
                    <am3d:scale>
                      <am3d:sx n="1000000" d="1000000"/>
                      <am3d:sy n="1000000" d="1000000"/>
                      <am3d:sz n="1000000" d="1000000"/>
                    </am3d:scale>
                    <am3d:rot ax="5400001" ay="-1799999" az="-1"/>
                    <am3d:postTrans dx="0" dy="0" dz="0"/>
                  </am3d:trans>
                  <am3d:raster rName="Office3DRenderer" rVer="16.0.8326">
                    <am3d:blip r:embed="rId5"/>
                  </am3d:raster>
                  <am3d:objViewport viewportSz="541838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a:extLst>
                  <a:ext uri="{FF2B5EF4-FFF2-40B4-BE49-F238E27FC236}">
                    <a16:creationId xmlns:a16="http://schemas.microsoft.com/office/drawing/2014/main" id="{EBBF7B30-82B0-0DBA-FB81-38A8D9912282}"/>
                  </a:ext>
                </a:extLst>
              </p:cNvPr>
              <p:cNvPicPr>
                <a:picLocks noGrp="1" noRot="1" noChangeAspect="1" noMove="1" noResize="1" noEditPoints="1" noAdjustHandles="1" noChangeArrowheads="1" noChangeShapeType="1" noCrop="1"/>
              </p:cNvPicPr>
              <p:nvPr/>
            </p:nvPicPr>
            <p:blipFill>
              <a:blip r:embed="rId5"/>
              <a:stretch>
                <a:fillRect/>
              </a:stretch>
            </p:blipFill>
            <p:spPr>
              <a:xfrm>
                <a:off x="7680308" y="1387550"/>
                <a:ext cx="1990231" cy="5266018"/>
              </a:xfrm>
              <a:prstGeom prst="rect">
                <a:avLst/>
              </a:prstGeom>
            </p:spPr>
          </p:pic>
        </mc:Fallback>
      </mc:AlternateContent>
      <p:sp>
        <p:nvSpPr>
          <p:cNvPr id="10" name="TextBox 9">
            <a:extLst>
              <a:ext uri="{FF2B5EF4-FFF2-40B4-BE49-F238E27FC236}">
                <a16:creationId xmlns:a16="http://schemas.microsoft.com/office/drawing/2014/main" id="{9CD5D39F-78CF-6191-B61D-E8D97E3CAFAC}"/>
              </a:ext>
            </a:extLst>
          </p:cNvPr>
          <p:cNvSpPr txBox="1"/>
          <p:nvPr/>
        </p:nvSpPr>
        <p:spPr>
          <a:xfrm>
            <a:off x="3357521" y="2174165"/>
            <a:ext cx="413362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latin typeface="Arial"/>
                <a:cs typeface="Calibri"/>
              </a:rPr>
              <a:t>The original press was measured, and CAD drawings were acquired from the manufacturer. From there, the sponsor’s needs were taken in, and a new design was created over several iterations.</a:t>
            </a:r>
          </a:p>
        </p:txBody>
      </p:sp>
      <p:sp>
        <p:nvSpPr>
          <p:cNvPr id="13" name="Rectangle: Rounded Corners 12">
            <a:extLst>
              <a:ext uri="{FF2B5EF4-FFF2-40B4-BE49-F238E27FC236}">
                <a16:creationId xmlns:a16="http://schemas.microsoft.com/office/drawing/2014/main" id="{9ABF08E1-CD44-E467-655B-9DEB1C7D6B51}"/>
              </a:ext>
            </a:extLst>
          </p:cNvPr>
          <p:cNvSpPr/>
          <p:nvPr/>
        </p:nvSpPr>
        <p:spPr>
          <a:xfrm>
            <a:off x="7602165" y="1003606"/>
            <a:ext cx="1955029" cy="37037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E0956DD-C001-4C86-AA52-2A5464089427}"/>
              </a:ext>
            </a:extLst>
          </p:cNvPr>
          <p:cNvSpPr txBox="1"/>
          <p:nvPr/>
        </p:nvSpPr>
        <p:spPr>
          <a:xfrm>
            <a:off x="7602369" y="1002004"/>
            <a:ext cx="19565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FFFFFF"/>
                </a:solidFill>
                <a:latin typeface="Arial"/>
                <a:ea typeface="Calibri"/>
                <a:cs typeface="Calibri"/>
              </a:rPr>
              <a:t>New Design</a:t>
            </a:r>
            <a:endParaRPr lang="en-US" b="1">
              <a:solidFill>
                <a:srgbClr val="FFFFFF"/>
              </a:solidFill>
              <a:latin typeface="Arial"/>
              <a:cs typeface="Arial"/>
            </a:endParaRPr>
          </a:p>
        </p:txBody>
      </p:sp>
    </p:spTree>
    <p:extLst>
      <p:ext uri="{BB962C8B-B14F-4D97-AF65-F5344CB8AC3E}">
        <p14:creationId xmlns:p14="http://schemas.microsoft.com/office/powerpoint/2010/main" val="28978253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473BA95-17ED-DFEE-A6CD-4C46F7C71BE1}"/>
              </a:ext>
            </a:extLst>
          </p:cNvPr>
          <p:cNvSpPr>
            <a:spLocks noGrp="1"/>
          </p:cNvSpPr>
          <p:nvPr>
            <p:ph type="ftr" sz="quarter" idx="11"/>
          </p:nvPr>
        </p:nvSpPr>
        <p:spPr/>
        <p:txBody>
          <a:bodyPr/>
          <a:lstStyle/>
          <a:p>
            <a:r>
              <a:rPr lang="en-US">
                <a:ea typeface="Calibri"/>
                <a:cs typeface="Calibri"/>
              </a:rPr>
              <a:t>Clark Cooley</a:t>
            </a:r>
            <a:endParaRPr lang="en-US"/>
          </a:p>
        </p:txBody>
      </p:sp>
      <p:sp>
        <p:nvSpPr>
          <p:cNvPr id="5" name="Slide Number Placeholder 4">
            <a:extLst>
              <a:ext uri="{FF2B5EF4-FFF2-40B4-BE49-F238E27FC236}">
                <a16:creationId xmlns:a16="http://schemas.microsoft.com/office/drawing/2014/main" id="{DFC768D3-608B-4B98-63EC-6FB5FB040198}"/>
              </a:ext>
            </a:extLst>
          </p:cNvPr>
          <p:cNvSpPr>
            <a:spLocks noGrp="1"/>
          </p:cNvSpPr>
          <p:nvPr>
            <p:ph type="sldNum" sz="quarter" idx="12"/>
          </p:nvPr>
        </p:nvSpPr>
        <p:spPr/>
        <p:txBody>
          <a:bodyPr/>
          <a:lstStyle/>
          <a:p>
            <a:fld id="{A5AEF524-62EC-C340-82A1-9F47B6C43E55}" type="slidenum">
              <a:rPr lang="en-US" smtClean="0"/>
              <a:t>75</a:t>
            </a:fld>
            <a:endParaRPr lang="en-US"/>
          </a:p>
        </p:txBody>
      </p:sp>
      <p:sp>
        <p:nvSpPr>
          <p:cNvPr id="10" name="Title 5">
            <a:extLst>
              <a:ext uri="{FF2B5EF4-FFF2-40B4-BE49-F238E27FC236}">
                <a16:creationId xmlns:a16="http://schemas.microsoft.com/office/drawing/2014/main" id="{B991D57A-6A18-7AFB-54C6-76FE0FF3DCDE}"/>
              </a:ext>
            </a:extLst>
          </p:cNvPr>
          <p:cNvSpPr txBox="1">
            <a:spLocks/>
          </p:cNvSpPr>
          <p:nvPr/>
        </p:nvSpPr>
        <p:spPr>
          <a:xfrm>
            <a:off x="355635" y="199887"/>
            <a:ext cx="10637743" cy="688607"/>
          </a:xfrm>
          <a:prstGeom prst="rect">
            <a:avLst/>
          </a:prstGeom>
          <a:ln>
            <a:noFill/>
          </a:ln>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t>Structural Design</a:t>
            </a:r>
          </a:p>
        </p:txBody>
      </p:sp>
      <p:sp>
        <p:nvSpPr>
          <p:cNvPr id="11" name="TextBox 10">
            <a:extLst>
              <a:ext uri="{FF2B5EF4-FFF2-40B4-BE49-F238E27FC236}">
                <a16:creationId xmlns:a16="http://schemas.microsoft.com/office/drawing/2014/main" id="{17109A75-797F-99E0-A422-30F31FB00AA1}"/>
              </a:ext>
            </a:extLst>
          </p:cNvPr>
          <p:cNvSpPr txBox="1"/>
          <p:nvPr/>
        </p:nvSpPr>
        <p:spPr>
          <a:xfrm>
            <a:off x="868680" y="2495006"/>
            <a:ext cx="2357846" cy="1200329"/>
          </a:xfrm>
          <a:prstGeom prst="rect">
            <a:avLst/>
          </a:prstGeom>
          <a:noFill/>
        </p:spPr>
        <p:txBody>
          <a:bodyPr wrap="square" rtlCol="0">
            <a:spAutoFit/>
          </a:bodyPr>
          <a:lstStyle/>
          <a:p>
            <a:r>
              <a:rPr lang="en-US" b="1">
                <a:solidFill>
                  <a:schemeClr val="bg1"/>
                </a:solidFill>
              </a:rPr>
              <a:t>Dimensions:</a:t>
            </a:r>
          </a:p>
          <a:p>
            <a:pPr marL="285750" indent="-285750">
              <a:buFont typeface="Arial" panose="020B0604020202020204" pitchFamily="34" charset="0"/>
              <a:buChar char="•"/>
            </a:pPr>
            <a:r>
              <a:rPr lang="en-US">
                <a:solidFill>
                  <a:schemeClr val="bg1"/>
                </a:solidFill>
              </a:rPr>
              <a:t>Height: 4.9 ~ 5.6 in</a:t>
            </a:r>
          </a:p>
          <a:p>
            <a:pPr marL="285750" indent="-285750">
              <a:buFont typeface="Arial" panose="020B0604020202020204" pitchFamily="34" charset="0"/>
              <a:buChar char="•"/>
            </a:pPr>
            <a:r>
              <a:rPr lang="en-US">
                <a:solidFill>
                  <a:schemeClr val="bg1"/>
                </a:solidFill>
              </a:rPr>
              <a:t>Diameter: 3.9 in</a:t>
            </a:r>
          </a:p>
          <a:p>
            <a:pPr marL="285750" indent="-285750">
              <a:buFont typeface="Arial" panose="020B0604020202020204" pitchFamily="34" charset="0"/>
              <a:buChar char="•"/>
            </a:pPr>
            <a:endParaRPr lang="en-US"/>
          </a:p>
        </p:txBody>
      </p:sp>
      <p:sp>
        <p:nvSpPr>
          <p:cNvPr id="16" name="TextBox 15">
            <a:extLst>
              <a:ext uri="{FF2B5EF4-FFF2-40B4-BE49-F238E27FC236}">
                <a16:creationId xmlns:a16="http://schemas.microsoft.com/office/drawing/2014/main" id="{FCC77885-5D18-A06A-0931-7C5146FB677E}"/>
              </a:ext>
            </a:extLst>
          </p:cNvPr>
          <p:cNvSpPr txBox="1"/>
          <p:nvPr/>
        </p:nvSpPr>
        <p:spPr>
          <a:xfrm>
            <a:off x="696310" y="1714500"/>
            <a:ext cx="3061137"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solidFill>
                  <a:schemeClr val="bg1"/>
                </a:solidFill>
                <a:ea typeface="Calibri"/>
                <a:cs typeface="Calibri"/>
              </a:rPr>
              <a:t>Stroke 7"</a:t>
            </a:r>
          </a:p>
          <a:p>
            <a:endParaRPr lang="en-US">
              <a:solidFill>
                <a:schemeClr val="bg1"/>
              </a:solidFill>
              <a:ea typeface="Calibri"/>
              <a:cs typeface="Calibri"/>
            </a:endParaRPr>
          </a:p>
          <a:p>
            <a:pPr marL="285750" indent="-285750">
              <a:buFont typeface="Arial"/>
              <a:buChar char="•"/>
            </a:pPr>
            <a:r>
              <a:rPr lang="en-US">
                <a:solidFill>
                  <a:schemeClr val="bg1"/>
                </a:solidFill>
                <a:ea typeface="Calibri"/>
                <a:cs typeface="Calibri"/>
              </a:rPr>
              <a:t>Daylight: 13 inch</a:t>
            </a:r>
          </a:p>
          <a:p>
            <a:pPr marL="285750" indent="-285750">
              <a:buFont typeface="Arial"/>
              <a:buChar char="•"/>
            </a:pPr>
            <a:r>
              <a:rPr lang="en-US">
                <a:solidFill>
                  <a:schemeClr val="bg1"/>
                </a:solidFill>
                <a:ea typeface="Calibri"/>
                <a:cs typeface="Calibri"/>
              </a:rPr>
              <a:t>(With chuck: 12.7 inch)</a:t>
            </a:r>
          </a:p>
          <a:p>
            <a:pPr marL="285750" indent="-285750">
              <a:buFont typeface="Arial"/>
              <a:buChar char="•"/>
            </a:pPr>
            <a:endParaRPr lang="en-US">
              <a:solidFill>
                <a:schemeClr val="bg1"/>
              </a:solidFill>
              <a:ea typeface="Calibri"/>
              <a:cs typeface="Calibri"/>
            </a:endParaRPr>
          </a:p>
          <a:p>
            <a:pPr marL="285750" indent="-285750">
              <a:buFont typeface="Arial"/>
              <a:buChar char="•"/>
            </a:pPr>
            <a:r>
              <a:rPr lang="en-US">
                <a:solidFill>
                  <a:schemeClr val="bg1"/>
                </a:solidFill>
                <a:ea typeface="Calibri"/>
                <a:cs typeface="Calibri"/>
              </a:rPr>
              <a:t>Throat </a:t>
            </a:r>
          </a:p>
          <a:p>
            <a:pPr marL="285750" indent="-285750">
              <a:buFont typeface="Arial"/>
              <a:buChar char="•"/>
            </a:pPr>
            <a:endParaRPr lang="en-US">
              <a:solidFill>
                <a:schemeClr val="bg1"/>
              </a:solidFill>
              <a:ea typeface="Calibri"/>
              <a:cs typeface="Calibri"/>
            </a:endParaRPr>
          </a:p>
          <a:p>
            <a:pPr marL="285750" indent="-285750">
              <a:buFont typeface="Arial"/>
              <a:buChar char="•"/>
            </a:pPr>
            <a:r>
              <a:rPr lang="en-US">
                <a:solidFill>
                  <a:schemeClr val="bg1"/>
                </a:solidFill>
                <a:ea typeface="Calibri"/>
                <a:cs typeface="Calibri"/>
              </a:rPr>
              <a:t>Bearing housing 5.6"</a:t>
            </a:r>
          </a:p>
          <a:p>
            <a:pPr marL="285750" indent="-285750">
              <a:buFont typeface="Arial"/>
              <a:buChar char="•"/>
            </a:pPr>
            <a:endParaRPr lang="en-US">
              <a:solidFill>
                <a:schemeClr val="bg1"/>
              </a:solidFill>
              <a:ea typeface="Calibri"/>
              <a:cs typeface="Calibri"/>
            </a:endParaRPr>
          </a:p>
          <a:p>
            <a:pPr marL="285750" indent="-285750">
              <a:buFont typeface="Arial"/>
              <a:buChar char="•"/>
            </a:pPr>
            <a:r>
              <a:rPr lang="en-US">
                <a:solidFill>
                  <a:schemeClr val="bg1"/>
                </a:solidFill>
                <a:ea typeface="Calibri"/>
                <a:cs typeface="Calibri"/>
              </a:rPr>
              <a:t>Clearance between shaft end and bearing housing 1"</a:t>
            </a:r>
          </a:p>
        </p:txBody>
      </p:sp>
      <p:pic>
        <p:nvPicPr>
          <p:cNvPr id="12" name="Picture 11" descr="A white rectangular object with a black background&#10;&#10;Description automatically generated">
            <a:extLst>
              <a:ext uri="{FF2B5EF4-FFF2-40B4-BE49-F238E27FC236}">
                <a16:creationId xmlns:a16="http://schemas.microsoft.com/office/drawing/2014/main" id="{FD6997D4-25D4-7261-12B5-E9BC86B79078}"/>
              </a:ext>
            </a:extLst>
          </p:cNvPr>
          <p:cNvPicPr>
            <a:picLocks noChangeAspect="1"/>
          </p:cNvPicPr>
          <p:nvPr/>
        </p:nvPicPr>
        <p:blipFill>
          <a:blip r:embed="rId2"/>
          <a:stretch>
            <a:fillRect/>
          </a:stretch>
        </p:blipFill>
        <p:spPr>
          <a:xfrm>
            <a:off x="5902096" y="851171"/>
            <a:ext cx="2057724" cy="5504235"/>
          </a:xfrm>
          <a:prstGeom prst="rect">
            <a:avLst/>
          </a:prstGeom>
        </p:spPr>
      </p:pic>
      <p:pic>
        <p:nvPicPr>
          <p:cNvPr id="13" name="Picture 12" descr="A white object with a black background&#10;&#10;Description automatically generated">
            <a:extLst>
              <a:ext uri="{FF2B5EF4-FFF2-40B4-BE49-F238E27FC236}">
                <a16:creationId xmlns:a16="http://schemas.microsoft.com/office/drawing/2014/main" id="{7E279F2F-74B3-9E2D-4DBD-8DD213C932F9}"/>
              </a:ext>
            </a:extLst>
          </p:cNvPr>
          <p:cNvPicPr>
            <a:picLocks noChangeAspect="1"/>
          </p:cNvPicPr>
          <p:nvPr/>
        </p:nvPicPr>
        <p:blipFill>
          <a:blip r:embed="rId3"/>
          <a:stretch>
            <a:fillRect/>
          </a:stretch>
        </p:blipFill>
        <p:spPr>
          <a:xfrm>
            <a:off x="8301585" y="729575"/>
            <a:ext cx="2114470" cy="5698788"/>
          </a:xfrm>
          <a:prstGeom prst="rect">
            <a:avLst/>
          </a:prstGeom>
        </p:spPr>
      </p:pic>
      <p:pic>
        <p:nvPicPr>
          <p:cNvPr id="14" name="Picture 13" descr="A white machine with a metal pole&#10;&#10;Description automatically generated">
            <a:extLst>
              <a:ext uri="{FF2B5EF4-FFF2-40B4-BE49-F238E27FC236}">
                <a16:creationId xmlns:a16="http://schemas.microsoft.com/office/drawing/2014/main" id="{0D68B0AA-7E99-6FD1-663B-A300852740FE}"/>
              </a:ext>
            </a:extLst>
          </p:cNvPr>
          <p:cNvPicPr>
            <a:picLocks noChangeAspect="1"/>
          </p:cNvPicPr>
          <p:nvPr/>
        </p:nvPicPr>
        <p:blipFill>
          <a:blip r:embed="rId4"/>
          <a:stretch>
            <a:fillRect/>
          </a:stretch>
        </p:blipFill>
        <p:spPr>
          <a:xfrm>
            <a:off x="3163197" y="729574"/>
            <a:ext cx="2160986" cy="5755532"/>
          </a:xfrm>
          <a:prstGeom prst="rect">
            <a:avLst/>
          </a:prstGeom>
        </p:spPr>
      </p:pic>
      <p:pic>
        <p:nvPicPr>
          <p:cNvPr id="17" name="Picture 16" descr="A white machine with a black background&#10;&#10;Description automatically generated">
            <a:extLst>
              <a:ext uri="{FF2B5EF4-FFF2-40B4-BE49-F238E27FC236}">
                <a16:creationId xmlns:a16="http://schemas.microsoft.com/office/drawing/2014/main" id="{D2207E6B-C3A1-6845-5599-BE712100745A}"/>
              </a:ext>
            </a:extLst>
          </p:cNvPr>
          <p:cNvPicPr>
            <a:picLocks noChangeAspect="1"/>
          </p:cNvPicPr>
          <p:nvPr/>
        </p:nvPicPr>
        <p:blipFill>
          <a:blip r:embed="rId5"/>
          <a:stretch>
            <a:fillRect/>
          </a:stretch>
        </p:blipFill>
        <p:spPr>
          <a:xfrm>
            <a:off x="531719" y="891704"/>
            <a:ext cx="2025093" cy="5423170"/>
          </a:xfrm>
          <a:prstGeom prst="rect">
            <a:avLst/>
          </a:prstGeom>
        </p:spPr>
      </p:pic>
    </p:spTree>
    <p:extLst>
      <p:ext uri="{BB962C8B-B14F-4D97-AF65-F5344CB8AC3E}">
        <p14:creationId xmlns:p14="http://schemas.microsoft.com/office/powerpoint/2010/main" val="25167631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DE104D2-E300-CF65-AC09-245E3D3879FB}"/>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F4DDB63C-AB34-3F0F-272F-A14B2A0AE235}"/>
              </a:ext>
            </a:extLst>
          </p:cNvPr>
          <p:cNvSpPr>
            <a:spLocks noGrp="1"/>
          </p:cNvSpPr>
          <p:nvPr>
            <p:ph type="ftr" sz="quarter" idx="11"/>
          </p:nvPr>
        </p:nvSpPr>
        <p:spPr/>
        <p:txBody>
          <a:bodyPr/>
          <a:lstStyle/>
          <a:p>
            <a:r>
              <a:rPr lang="en-US">
                <a:cs typeface="Calibri"/>
              </a:rPr>
              <a:t>Clark Cooley</a:t>
            </a:r>
            <a:endParaRPr lang="en-US"/>
          </a:p>
        </p:txBody>
      </p:sp>
      <p:sp>
        <p:nvSpPr>
          <p:cNvPr id="5" name="Slide Number Placeholder 4">
            <a:extLst>
              <a:ext uri="{FF2B5EF4-FFF2-40B4-BE49-F238E27FC236}">
                <a16:creationId xmlns:a16="http://schemas.microsoft.com/office/drawing/2014/main" id="{04F2D0CA-B887-ADC4-4419-EB1074B4F834}"/>
              </a:ext>
            </a:extLst>
          </p:cNvPr>
          <p:cNvSpPr>
            <a:spLocks noGrp="1"/>
          </p:cNvSpPr>
          <p:nvPr>
            <p:ph type="sldNum" sz="quarter" idx="12"/>
          </p:nvPr>
        </p:nvSpPr>
        <p:spPr/>
        <p:txBody>
          <a:bodyPr/>
          <a:lstStyle/>
          <a:p>
            <a:fld id="{A5AEF524-62EC-C340-82A1-9F47B6C43E55}" type="slidenum">
              <a:rPr lang="en-US" smtClean="0"/>
              <a:t>76</a:t>
            </a:fld>
            <a:endParaRPr lang="en-US"/>
          </a:p>
        </p:txBody>
      </p:sp>
      <p:sp>
        <p:nvSpPr>
          <p:cNvPr id="10" name="Title 5">
            <a:extLst>
              <a:ext uri="{FF2B5EF4-FFF2-40B4-BE49-F238E27FC236}">
                <a16:creationId xmlns:a16="http://schemas.microsoft.com/office/drawing/2014/main" id="{0185393B-A8DE-AD9D-ADC9-F544A7FE8B28}"/>
              </a:ext>
            </a:extLst>
          </p:cNvPr>
          <p:cNvSpPr>
            <a:spLocks noGrp="1"/>
          </p:cNvSpPr>
          <p:nvPr>
            <p:ph type="title"/>
          </p:nvPr>
        </p:nvSpPr>
        <p:spPr>
          <a:xfrm>
            <a:off x="533400" y="72887"/>
            <a:ext cx="9601200" cy="688607"/>
          </a:xfrm>
          <a:ln>
            <a:solidFill>
              <a:schemeClr val="bg1"/>
            </a:solidFill>
          </a:ln>
        </p:spPr>
        <p:txBody>
          <a:bodyPr/>
          <a:lstStyle/>
          <a:p>
            <a:r>
              <a:rPr lang="en-US"/>
              <a:t> New Design</a:t>
            </a:r>
          </a:p>
        </p:txBody>
      </p:sp>
      <p:pic>
        <p:nvPicPr>
          <p:cNvPr id="3" name="Picture 2">
            <a:extLst>
              <a:ext uri="{FF2B5EF4-FFF2-40B4-BE49-F238E27FC236}">
                <a16:creationId xmlns:a16="http://schemas.microsoft.com/office/drawing/2014/main" id="{122A8C98-C747-EB21-DD4C-AC7BD842F134}"/>
              </a:ext>
            </a:extLst>
          </p:cNvPr>
          <p:cNvPicPr>
            <a:picLocks noChangeAspect="1"/>
          </p:cNvPicPr>
          <p:nvPr/>
        </p:nvPicPr>
        <p:blipFill>
          <a:blip r:embed="rId2"/>
          <a:stretch>
            <a:fillRect/>
          </a:stretch>
        </p:blipFill>
        <p:spPr>
          <a:xfrm>
            <a:off x="4447024" y="3789897"/>
            <a:ext cx="2292666" cy="2147005"/>
          </a:xfrm>
          <a:prstGeom prst="rect">
            <a:avLst/>
          </a:prstGeom>
          <a:ln>
            <a:solidFill>
              <a:schemeClr val="bg2"/>
            </a:solidFill>
          </a:ln>
        </p:spPr>
      </p:pic>
      <p:pic>
        <p:nvPicPr>
          <p:cNvPr id="9" name="Picture 8">
            <a:extLst>
              <a:ext uri="{FF2B5EF4-FFF2-40B4-BE49-F238E27FC236}">
                <a16:creationId xmlns:a16="http://schemas.microsoft.com/office/drawing/2014/main" id="{64620811-6506-5316-F72A-2516E97F10CA}"/>
              </a:ext>
            </a:extLst>
          </p:cNvPr>
          <p:cNvPicPr>
            <a:picLocks noChangeAspect="1"/>
          </p:cNvPicPr>
          <p:nvPr/>
        </p:nvPicPr>
        <p:blipFill>
          <a:blip r:embed="rId3"/>
          <a:stretch>
            <a:fillRect/>
          </a:stretch>
        </p:blipFill>
        <p:spPr>
          <a:xfrm>
            <a:off x="4449303" y="1333253"/>
            <a:ext cx="2296413" cy="2138324"/>
          </a:xfrm>
          <a:prstGeom prst="rect">
            <a:avLst/>
          </a:prstGeom>
          <a:ln>
            <a:solidFill>
              <a:schemeClr val="bg2"/>
            </a:solidFill>
          </a:ln>
        </p:spPr>
      </p:pic>
      <p:pic>
        <p:nvPicPr>
          <p:cNvPr id="8" name="Picture 7" descr="A drawing of a ladder&#10;&#10;Description automatically generated">
            <a:extLst>
              <a:ext uri="{FF2B5EF4-FFF2-40B4-BE49-F238E27FC236}">
                <a16:creationId xmlns:a16="http://schemas.microsoft.com/office/drawing/2014/main" id="{4EE2BD54-D3F9-063C-94E2-FED2739E5403}"/>
              </a:ext>
            </a:extLst>
          </p:cNvPr>
          <p:cNvPicPr>
            <a:picLocks noChangeAspect="1"/>
          </p:cNvPicPr>
          <p:nvPr/>
        </p:nvPicPr>
        <p:blipFill>
          <a:blip r:embed="rId4"/>
          <a:stretch>
            <a:fillRect/>
          </a:stretch>
        </p:blipFill>
        <p:spPr>
          <a:xfrm>
            <a:off x="789170" y="1515167"/>
            <a:ext cx="3195225" cy="3910086"/>
          </a:xfrm>
          <a:prstGeom prst="rect">
            <a:avLst/>
          </a:prstGeom>
          <a:ln>
            <a:solidFill>
              <a:schemeClr val="bg2"/>
            </a:solidFill>
          </a:ln>
        </p:spPr>
      </p:pic>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46634164-A01D-0EF4-4034-DBE571885DFD}"/>
                  </a:ext>
                </a:extLst>
              </p:cNvPr>
              <p:cNvSpPr txBox="1"/>
              <p:nvPr/>
            </p:nvSpPr>
            <p:spPr>
              <a:xfrm>
                <a:off x="6963329" y="2699686"/>
                <a:ext cx="3570110" cy="2246769"/>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285750" indent="-285750">
                  <a:buFont typeface="Arial"/>
                  <a:buChar char="•"/>
                </a:pPr>
                <a:r>
                  <a:rPr lang="en-US" sz="2800">
                    <a:cs typeface="Calibri"/>
                  </a:rPr>
                  <a:t>6 </a:t>
                </a:r>
                <a14:m>
                  <m:oMath xmlns:m="http://schemas.openxmlformats.org/officeDocument/2006/math">
                    <m:f>
                      <m:fPr>
                        <m:type m:val="skw"/>
                        <m:ctrlPr>
                          <a:rPr lang="en-US" sz="2800" i="1" smtClean="0">
                            <a:latin typeface="Cambria Math" panose="02040503050406030204" pitchFamily="18" charset="0"/>
                            <a:cs typeface="Calibri"/>
                          </a:rPr>
                        </m:ctrlPr>
                      </m:fPr>
                      <m:num>
                        <m:r>
                          <a:rPr lang="en-US" sz="2800" b="0" i="1" smtClean="0">
                            <a:latin typeface="Cambria Math" panose="02040503050406030204" pitchFamily="18" charset="0"/>
                            <a:cs typeface="Calibri"/>
                          </a:rPr>
                          <m:t>7</m:t>
                        </m:r>
                      </m:num>
                      <m:den>
                        <m:r>
                          <a:rPr lang="en-US" sz="2800" b="0" i="1" smtClean="0">
                            <a:latin typeface="Cambria Math" panose="02040503050406030204" pitchFamily="18" charset="0"/>
                            <a:cs typeface="Calibri"/>
                          </a:rPr>
                          <m:t>8</m:t>
                        </m:r>
                      </m:den>
                    </m:f>
                  </m:oMath>
                </a14:m>
                <a:r>
                  <a:rPr lang="en-US" sz="2800">
                    <a:cs typeface="Calibri"/>
                  </a:rPr>
                  <a:t>” stroke</a:t>
                </a:r>
              </a:p>
              <a:p>
                <a:pPr marL="285750" indent="-285750">
                  <a:buFont typeface="Arial"/>
                  <a:buChar char="•"/>
                </a:pPr>
                <a:r>
                  <a:rPr lang="en-US" sz="2800">
                    <a:cs typeface="Calibri"/>
                  </a:rPr>
                  <a:t>12 </a:t>
                </a:r>
                <a14:m>
                  <m:oMath xmlns:m="http://schemas.openxmlformats.org/officeDocument/2006/math">
                    <m:f>
                      <m:fPr>
                        <m:type m:val="skw"/>
                        <m:ctrlPr>
                          <a:rPr lang="en-US" sz="2800" i="1" smtClean="0">
                            <a:latin typeface="Cambria Math" panose="02040503050406030204" pitchFamily="18" charset="0"/>
                            <a:cs typeface="Calibri"/>
                          </a:rPr>
                        </m:ctrlPr>
                      </m:fPr>
                      <m:num>
                        <m:r>
                          <a:rPr lang="en-US" sz="2800" b="0" i="1" smtClean="0">
                            <a:latin typeface="Cambria Math" panose="02040503050406030204" pitchFamily="18" charset="0"/>
                            <a:cs typeface="Calibri"/>
                          </a:rPr>
                          <m:t>1</m:t>
                        </m:r>
                      </m:num>
                      <m:den>
                        <m:r>
                          <a:rPr lang="en-US" sz="2800" b="0" i="1" smtClean="0">
                            <a:latin typeface="Cambria Math" panose="02040503050406030204" pitchFamily="18" charset="0"/>
                            <a:cs typeface="Calibri"/>
                          </a:rPr>
                          <m:t>2</m:t>
                        </m:r>
                      </m:den>
                    </m:f>
                  </m:oMath>
                </a14:m>
                <a:r>
                  <a:rPr lang="en-US" sz="2800">
                    <a:cs typeface="Calibri"/>
                  </a:rPr>
                  <a:t>” clearance</a:t>
                </a:r>
              </a:p>
              <a:p>
                <a:pPr marL="285750" indent="-285750">
                  <a:buFont typeface="Arial"/>
                  <a:buChar char="•"/>
                </a:pPr>
                <a:r>
                  <a:rPr lang="en-US" sz="2800">
                    <a:cs typeface="Calibri"/>
                  </a:rPr>
                  <a:t>2 - 2 </a:t>
                </a:r>
                <a14:m>
                  <m:oMath xmlns:m="http://schemas.openxmlformats.org/officeDocument/2006/math">
                    <m:f>
                      <m:fPr>
                        <m:type m:val="skw"/>
                        <m:ctrlPr>
                          <a:rPr lang="en-US" sz="2800" i="1" smtClean="0">
                            <a:latin typeface="Cambria Math" panose="02040503050406030204" pitchFamily="18" charset="0"/>
                            <a:cs typeface="Calibri"/>
                          </a:rPr>
                        </m:ctrlPr>
                      </m:fPr>
                      <m:num>
                        <m:r>
                          <a:rPr lang="en-US" sz="2800" b="0" i="1" smtClean="0">
                            <a:latin typeface="Cambria Math" panose="02040503050406030204" pitchFamily="18" charset="0"/>
                            <a:cs typeface="Calibri"/>
                          </a:rPr>
                          <m:t>1</m:t>
                        </m:r>
                      </m:num>
                      <m:den>
                        <m:r>
                          <a:rPr lang="en-US" sz="2800" b="0" i="1" smtClean="0">
                            <a:latin typeface="Cambria Math" panose="02040503050406030204" pitchFamily="18" charset="0"/>
                            <a:cs typeface="Calibri"/>
                          </a:rPr>
                          <m:t>2</m:t>
                        </m:r>
                      </m:den>
                    </m:f>
                  </m:oMath>
                </a14:m>
                <a:r>
                  <a:rPr lang="en-US" sz="2800">
                    <a:cs typeface="Calibri"/>
                  </a:rPr>
                  <a:t>” chuck</a:t>
                </a:r>
              </a:p>
              <a:p>
                <a:pPr marL="285750" indent="-285750">
                  <a:buFont typeface="Arial"/>
                  <a:buChar char="•"/>
                </a:pPr>
                <a:r>
                  <a:rPr lang="en-US" sz="2800">
                    <a:cs typeface="Calibri"/>
                  </a:rPr>
                  <a:t>1 </a:t>
                </a:r>
                <a14:m>
                  <m:oMath xmlns:m="http://schemas.openxmlformats.org/officeDocument/2006/math">
                    <m:f>
                      <m:fPr>
                        <m:type m:val="skw"/>
                        <m:ctrlPr>
                          <a:rPr lang="en-US" sz="2800" i="1" smtClean="0">
                            <a:latin typeface="Cambria Math" panose="02040503050406030204" pitchFamily="18" charset="0"/>
                            <a:cs typeface="Calibri"/>
                          </a:rPr>
                        </m:ctrlPr>
                      </m:fPr>
                      <m:num>
                        <m:r>
                          <a:rPr lang="en-US" sz="2800" b="0" i="1" smtClean="0">
                            <a:latin typeface="Cambria Math" panose="02040503050406030204" pitchFamily="18" charset="0"/>
                            <a:cs typeface="Calibri"/>
                          </a:rPr>
                          <m:t>4</m:t>
                        </m:r>
                      </m:num>
                      <m:den>
                        <m:r>
                          <a:rPr lang="en-US" sz="2800" b="0" i="1" smtClean="0">
                            <a:latin typeface="Cambria Math" panose="02040503050406030204" pitchFamily="18" charset="0"/>
                            <a:cs typeface="Calibri"/>
                          </a:rPr>
                          <m:t>5</m:t>
                        </m:r>
                      </m:den>
                    </m:f>
                  </m:oMath>
                </a14:m>
                <a:r>
                  <a:rPr lang="en-US" sz="2800">
                    <a:cs typeface="Calibri"/>
                  </a:rPr>
                  <a:t>” between new bearing and shaft</a:t>
                </a:r>
              </a:p>
            </p:txBody>
          </p:sp>
        </mc:Choice>
        <mc:Fallback>
          <p:sp>
            <p:nvSpPr>
              <p:cNvPr id="11" name="TextBox 10">
                <a:extLst>
                  <a:ext uri="{FF2B5EF4-FFF2-40B4-BE49-F238E27FC236}">
                    <a16:creationId xmlns:a16="http://schemas.microsoft.com/office/drawing/2014/main" id="{46634164-A01D-0EF4-4034-DBE571885DFD}"/>
                  </a:ext>
                </a:extLst>
              </p:cNvPr>
              <p:cNvSpPr txBox="1">
                <a:spLocks noRot="1" noChangeAspect="1" noMove="1" noResize="1" noEditPoints="1" noAdjustHandles="1" noChangeArrowheads="1" noChangeShapeType="1" noTextEdit="1"/>
              </p:cNvSpPr>
              <p:nvPr/>
            </p:nvSpPr>
            <p:spPr>
              <a:xfrm>
                <a:off x="6963329" y="2699686"/>
                <a:ext cx="3570110" cy="2246769"/>
              </a:xfrm>
              <a:prstGeom prst="rect">
                <a:avLst/>
              </a:prstGeom>
              <a:blipFill>
                <a:blip r:embed="rId5"/>
                <a:stretch>
                  <a:fillRect l="-3072" t="-2174" r="-171" b="-7609"/>
                </a:stretch>
              </a:blipFill>
            </p:spPr>
            <p:txBody>
              <a:bodyPr/>
              <a:lstStyle/>
              <a:p>
                <a:r>
                  <a:rPr lang="en-US">
                    <a:noFill/>
                  </a:rPr>
                  <a:t> </a:t>
                </a:r>
              </a:p>
            </p:txBody>
          </p:sp>
        </mc:Fallback>
      </mc:AlternateContent>
    </p:spTree>
    <p:extLst>
      <p:ext uri="{BB962C8B-B14F-4D97-AF65-F5344CB8AC3E}">
        <p14:creationId xmlns:p14="http://schemas.microsoft.com/office/powerpoint/2010/main" val="15281755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83DDBD5-F4AD-C0F8-62E9-B18E1A40195B}"/>
              </a:ext>
            </a:extLst>
          </p:cNvPr>
          <p:cNvSpPr>
            <a:spLocks noGrp="1"/>
          </p:cNvSpPr>
          <p:nvPr>
            <p:ph type="title"/>
          </p:nvPr>
        </p:nvSpPr>
        <p:spPr>
          <a:xfrm>
            <a:off x="813816" y="457200"/>
            <a:ext cx="8485632" cy="960276"/>
          </a:xfrm>
        </p:spPr>
        <p:txBody>
          <a:bodyPr/>
          <a:lstStyle/>
          <a:p>
            <a:endParaRPr lang="en-US"/>
          </a:p>
        </p:txBody>
      </p:sp>
      <p:sp>
        <p:nvSpPr>
          <p:cNvPr id="6" name="Footer Placeholder 5">
            <a:extLst>
              <a:ext uri="{FF2B5EF4-FFF2-40B4-BE49-F238E27FC236}">
                <a16:creationId xmlns:a16="http://schemas.microsoft.com/office/drawing/2014/main" id="{AD2B5314-6557-CFA9-69C4-4CD8BF1C6C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E2CAA6-39DA-A9AA-B3A3-0253FC110766}"/>
              </a:ext>
            </a:extLst>
          </p:cNvPr>
          <p:cNvSpPr>
            <a:spLocks noGrp="1"/>
          </p:cNvSpPr>
          <p:nvPr>
            <p:ph type="sldNum" sz="quarter" idx="12"/>
          </p:nvPr>
        </p:nvSpPr>
        <p:spPr/>
        <p:txBody>
          <a:bodyPr/>
          <a:lstStyle/>
          <a:p>
            <a:fld id="{A5AEF524-62EC-C340-82A1-9F47B6C43E55}" type="slidenum">
              <a:rPr lang="en-US" smtClean="0"/>
              <a:t>77</a:t>
            </a:fld>
            <a:endParaRPr lang="en-US"/>
          </a:p>
        </p:txBody>
      </p:sp>
      <p:sp>
        <p:nvSpPr>
          <p:cNvPr id="5" name="Content Placeholder 4">
            <a:extLst>
              <a:ext uri="{FF2B5EF4-FFF2-40B4-BE49-F238E27FC236}">
                <a16:creationId xmlns:a16="http://schemas.microsoft.com/office/drawing/2014/main" id="{AA191508-FE6A-2739-A54C-A4646490F7D8}"/>
              </a:ext>
            </a:extLst>
          </p:cNvPr>
          <p:cNvSpPr>
            <a:spLocks noGrp="1"/>
          </p:cNvSpPr>
          <p:nvPr>
            <p:ph idx="4294967295"/>
          </p:nvPr>
        </p:nvSpPr>
        <p:spPr>
          <a:xfrm>
            <a:off x="0" y="1825625"/>
            <a:ext cx="9144000" cy="4346575"/>
          </a:xfrm>
        </p:spPr>
        <p:txBody>
          <a:bodyPr/>
          <a:lstStyle/>
          <a:p>
            <a:r>
              <a:rPr lang="en-US" sz="1000">
                <a:cs typeface="Times New Roman" panose="02020603050405020304" pitchFamily="18" charset="0"/>
              </a:rPr>
              <a:t>This is 10-point</a:t>
            </a:r>
          </a:p>
          <a:p>
            <a:r>
              <a:rPr lang="en-US" sz="1500">
                <a:cs typeface="Times New Roman" panose="02020603050405020304" pitchFamily="18" charset="0"/>
              </a:rPr>
              <a:t>This is 15–point Times</a:t>
            </a:r>
          </a:p>
          <a:p>
            <a:r>
              <a:rPr lang="en-US" sz="2000">
                <a:cs typeface="Times New Roman" panose="02020603050405020304" pitchFamily="18" charset="0"/>
              </a:rPr>
              <a:t>This is 20–point </a:t>
            </a:r>
          </a:p>
          <a:p>
            <a:r>
              <a:rPr lang="en-US" sz="2500">
                <a:cs typeface="Times New Roman" panose="02020603050405020304" pitchFamily="18" charset="0"/>
              </a:rPr>
              <a:t>This is 25–point</a:t>
            </a:r>
          </a:p>
          <a:p>
            <a:r>
              <a:rPr lang="en-US" sz="3000">
                <a:cs typeface="Times New Roman" panose="02020603050405020304" pitchFamily="18" charset="0"/>
              </a:rPr>
              <a:t>This is 30–point</a:t>
            </a:r>
          </a:p>
          <a:p>
            <a:r>
              <a:rPr lang="en-US" sz="3500">
                <a:cs typeface="Times New Roman" panose="02020603050405020304" pitchFamily="18" charset="0"/>
              </a:rPr>
              <a:t>This is 35–point</a:t>
            </a:r>
          </a:p>
          <a:p>
            <a:r>
              <a:rPr lang="en-US" sz="4000">
                <a:cs typeface="Times New Roman" panose="02020603050405020304" pitchFamily="18" charset="0"/>
              </a:rPr>
              <a:t>This is 40–point</a:t>
            </a:r>
          </a:p>
          <a:p>
            <a:r>
              <a:rPr lang="en-US" sz="5000">
                <a:cs typeface="Times New Roman" panose="02020603050405020304" pitchFamily="18" charset="0"/>
              </a:rPr>
              <a:t>This is 50–point</a:t>
            </a:r>
          </a:p>
          <a:p>
            <a:r>
              <a:rPr lang="en-US" sz="6000">
                <a:cs typeface="Times New Roman" panose="02020603050405020304" pitchFamily="18" charset="0"/>
              </a:rPr>
              <a:t>This is 60–point</a:t>
            </a:r>
          </a:p>
          <a:p>
            <a:r>
              <a:rPr lang="en-US" sz="7200">
                <a:cs typeface="Times New Roman" panose="02020603050405020304" pitchFamily="18" charset="0"/>
              </a:rPr>
              <a:t>This is 72–point</a:t>
            </a:r>
            <a:endParaRPr lang="en-US" sz="7200"/>
          </a:p>
        </p:txBody>
      </p:sp>
    </p:spTree>
    <p:extLst>
      <p:ext uri="{BB962C8B-B14F-4D97-AF65-F5344CB8AC3E}">
        <p14:creationId xmlns:p14="http://schemas.microsoft.com/office/powerpoint/2010/main" val="13102546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a:xfrm>
            <a:off x="813816" y="457200"/>
            <a:ext cx="8485632" cy="960276"/>
          </a:xfrm>
        </p:spPr>
        <p:txBody>
          <a:bodyPr/>
          <a:lstStyle/>
          <a:p>
            <a:r>
              <a:rPr lang="en-US"/>
              <a:t>College of Engineering Color Palette</a:t>
            </a:r>
          </a:p>
        </p:txBody>
      </p:sp>
      <p:sp>
        <p:nvSpPr>
          <p:cNvPr id="6" name="Footer Placeholder 5">
            <a:extLst>
              <a:ext uri="{FF2B5EF4-FFF2-40B4-BE49-F238E27FC236}">
                <a16:creationId xmlns:a16="http://schemas.microsoft.com/office/drawing/2014/main" id="{6C751149-ADCE-589D-F0CE-DEE40BEF4C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A5E775-733A-DFBF-FD27-84FF8D868072}"/>
              </a:ext>
            </a:extLst>
          </p:cNvPr>
          <p:cNvSpPr>
            <a:spLocks noGrp="1"/>
          </p:cNvSpPr>
          <p:nvPr>
            <p:ph type="sldNum" sz="quarter" idx="12"/>
          </p:nvPr>
        </p:nvSpPr>
        <p:spPr/>
        <p:txBody>
          <a:bodyPr/>
          <a:lstStyle/>
          <a:p>
            <a:fld id="{A5AEF524-62EC-C340-82A1-9F47B6C43E55}" type="slidenum">
              <a:rPr lang="en-US" smtClean="0"/>
              <a:t>78</a:t>
            </a:fld>
            <a:endParaRPr lang="en-US"/>
          </a:p>
        </p:txBody>
      </p:sp>
      <p:grpSp>
        <p:nvGrpSpPr>
          <p:cNvPr id="50" name="Group 49">
            <a:extLst>
              <a:ext uri="{FF2B5EF4-FFF2-40B4-BE49-F238E27FC236}">
                <a16:creationId xmlns:a16="http://schemas.microsoft.com/office/drawing/2014/main" id="{28CEF3AF-B294-C1BD-00F5-27105F1D5417}"/>
              </a:ext>
            </a:extLst>
          </p:cNvPr>
          <p:cNvGrpSpPr/>
          <p:nvPr/>
        </p:nvGrpSpPr>
        <p:grpSpPr>
          <a:xfrm>
            <a:off x="726948" y="3457771"/>
            <a:ext cx="2214949" cy="1376065"/>
            <a:chOff x="813816" y="3548191"/>
            <a:chExt cx="2214949" cy="1376065"/>
          </a:xfrm>
        </p:grpSpPr>
        <p:sp>
          <p:nvSpPr>
            <p:cNvPr id="42" name="TextBox 41">
              <a:extLst>
                <a:ext uri="{FF2B5EF4-FFF2-40B4-BE49-F238E27FC236}">
                  <a16:creationId xmlns:a16="http://schemas.microsoft.com/office/drawing/2014/main" id="{1199108F-E912-35ED-35EA-F98C0096E6A8}"/>
                </a:ext>
              </a:extLst>
            </p:cNvPr>
            <p:cNvSpPr txBox="1"/>
            <p:nvPr/>
          </p:nvSpPr>
          <p:spPr>
            <a:xfrm>
              <a:off x="813816" y="4462591"/>
              <a:ext cx="647678" cy="46166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Fang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Orange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728216" y="3548191"/>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238, 118, 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#EE7624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CMYK:2, 66, 99, 0</a:t>
              </a:r>
            </a:p>
          </p:txBody>
        </p:sp>
        <p:sp>
          <p:nvSpPr>
            <p:cNvPr id="44" name="Rectangle 43">
              <a:extLst>
                <a:ext uri="{FF2B5EF4-FFF2-40B4-BE49-F238E27FC236}">
                  <a16:creationId xmlns:a16="http://schemas.microsoft.com/office/drawing/2014/main" id="{4821A2C9-F1B8-2DA5-F53E-12DAF668F2DC}"/>
                </a:ext>
              </a:extLst>
            </p:cNvPr>
            <p:cNvSpPr/>
            <p:nvPr/>
          </p:nvSpPr>
          <p:spPr>
            <a:xfrm>
              <a:off x="813816" y="3548191"/>
              <a:ext cx="914400" cy="9144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02514" y="3457771"/>
            <a:ext cx="2334277" cy="1200329"/>
            <a:chOff x="3698263" y="5077310"/>
            <a:chExt cx="2334277" cy="1200329"/>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57394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White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419876"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000C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255, 255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#FFFFFF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0, 0, 0</a:t>
              </a:r>
            </a:p>
          </p:txBody>
        </p:sp>
      </p:grpSp>
      <p:grpSp>
        <p:nvGrpSpPr>
          <p:cNvPr id="51" name="Group 50">
            <a:extLst>
              <a:ext uri="{FF2B5EF4-FFF2-40B4-BE49-F238E27FC236}">
                <a16:creationId xmlns:a16="http://schemas.microsoft.com/office/drawing/2014/main" id="{EDF751E7-DD89-EC17-F17B-38CCEE19D726}"/>
              </a:ext>
            </a:extLst>
          </p:cNvPr>
          <p:cNvGrpSpPr/>
          <p:nvPr/>
        </p:nvGrpSpPr>
        <p:grpSpPr>
          <a:xfrm>
            <a:off x="3502514" y="2020824"/>
            <a:ext cx="2195521" cy="1200329"/>
            <a:chOff x="813816" y="5074209"/>
            <a:chExt cx="2195521" cy="1200329"/>
          </a:xfrm>
        </p:grpSpPr>
        <p:sp>
          <p:nvSpPr>
            <p:cNvPr id="39" name="Rectangle 38">
              <a:extLst>
                <a:ext uri="{FF2B5EF4-FFF2-40B4-BE49-F238E27FC236}">
                  <a16:creationId xmlns:a16="http://schemas.microsoft.com/office/drawing/2014/main" id="{847C730E-ECA7-4F05-CCC3-54218DE049F3}"/>
                </a:ext>
              </a:extLst>
            </p:cNvPr>
            <p:cNvSpPr/>
            <p:nvPr/>
          </p:nvSpPr>
          <p:spPr>
            <a:xfrm>
              <a:off x="813816" y="5074209"/>
              <a:ext cx="914400" cy="914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813816" y="5996175"/>
              <a:ext cx="52290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Black</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728217" y="5074209"/>
              <a:ext cx="1281120"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Black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0,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CMYK:0, 0, 0, 100</a:t>
              </a:r>
            </a:p>
          </p:txBody>
        </p:sp>
      </p:grpSp>
      <p:grpSp>
        <p:nvGrpSpPr>
          <p:cNvPr id="3" name="Group 2">
            <a:extLst>
              <a:ext uri="{FF2B5EF4-FFF2-40B4-BE49-F238E27FC236}">
                <a16:creationId xmlns:a16="http://schemas.microsoft.com/office/drawing/2014/main" id="{8C8B1F45-3E30-2793-7D29-688626F81CE2}"/>
              </a:ext>
            </a:extLst>
          </p:cNvPr>
          <p:cNvGrpSpPr/>
          <p:nvPr/>
        </p:nvGrpSpPr>
        <p:grpSpPr>
          <a:xfrm>
            <a:off x="726948" y="2020824"/>
            <a:ext cx="2380763" cy="1200329"/>
            <a:chOff x="813817" y="2011729"/>
            <a:chExt cx="2380763" cy="1200329"/>
          </a:xfrm>
        </p:grpSpPr>
        <p:sp>
          <p:nvSpPr>
            <p:cNvPr id="30" name="TextBox 29">
              <a:extLst>
                <a:ext uri="{FF2B5EF4-FFF2-40B4-BE49-F238E27FC236}">
                  <a16:creationId xmlns:a16="http://schemas.microsoft.com/office/drawing/2014/main" id="{D5045287-B2F2-024E-BF22-C50C5657B42C}"/>
                </a:ext>
              </a:extLst>
            </p:cNvPr>
            <p:cNvSpPr txBox="1"/>
            <p:nvPr/>
          </p:nvSpPr>
          <p:spPr>
            <a:xfrm>
              <a:off x="813817" y="2933695"/>
              <a:ext cx="624466"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Garnet</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E0E68166-254D-0205-3782-F4F28D154D36}"/>
                </a:ext>
              </a:extLst>
            </p:cNvPr>
            <p:cNvSpPr txBox="1"/>
            <p:nvPr/>
          </p:nvSpPr>
          <p:spPr>
            <a:xfrm>
              <a:off x="1728217" y="2011729"/>
              <a:ext cx="1466363"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195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120, 47, 64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#782F40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CMYK:19, 90, 50, 55</a:t>
              </a:r>
            </a:p>
          </p:txBody>
        </p:sp>
        <p:sp>
          <p:nvSpPr>
            <p:cNvPr id="32" name="Rectangle 31">
              <a:extLst>
                <a:ext uri="{FF2B5EF4-FFF2-40B4-BE49-F238E27FC236}">
                  <a16:creationId xmlns:a16="http://schemas.microsoft.com/office/drawing/2014/main" id="{8FD49C78-148F-ADF9-04DD-1E8FBB32EAD7}"/>
                </a:ext>
              </a:extLst>
            </p:cNvPr>
            <p:cNvSpPr/>
            <p:nvPr/>
          </p:nvSpPr>
          <p:spPr>
            <a:xfrm>
              <a:off x="813817" y="2011729"/>
              <a:ext cx="914400" cy="9144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spTree>
    <p:extLst>
      <p:ext uri="{BB962C8B-B14F-4D97-AF65-F5344CB8AC3E}">
        <p14:creationId xmlns:p14="http://schemas.microsoft.com/office/powerpoint/2010/main" val="11636567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a:xfrm>
            <a:off x="813816" y="457200"/>
            <a:ext cx="8485632" cy="960276"/>
          </a:xfrm>
        </p:spPr>
        <p:txBody>
          <a:bodyPr/>
          <a:lstStyle/>
          <a:p>
            <a:r>
              <a:rPr lang="en-US"/>
              <a:t>Accent Color Palette</a:t>
            </a:r>
          </a:p>
        </p:txBody>
      </p:sp>
      <p:sp>
        <p:nvSpPr>
          <p:cNvPr id="57" name="Footer Placeholder 56">
            <a:extLst>
              <a:ext uri="{FF2B5EF4-FFF2-40B4-BE49-F238E27FC236}">
                <a16:creationId xmlns:a16="http://schemas.microsoft.com/office/drawing/2014/main" id="{4273B565-5CD0-FCEF-5E90-E7416D7DC8D3}"/>
              </a:ext>
            </a:extLst>
          </p:cNvPr>
          <p:cNvSpPr>
            <a:spLocks noGrp="1"/>
          </p:cNvSpPr>
          <p:nvPr>
            <p:ph type="ftr" sz="quarter" idx="11"/>
          </p:nvPr>
        </p:nvSpPr>
        <p:spPr/>
        <p:txBody>
          <a:bodyPr/>
          <a:lstStyle/>
          <a:p>
            <a:endParaRPr lang="en-US"/>
          </a:p>
        </p:txBody>
      </p:sp>
      <p:sp>
        <p:nvSpPr>
          <p:cNvPr id="58" name="Slide Number Placeholder 57">
            <a:extLst>
              <a:ext uri="{FF2B5EF4-FFF2-40B4-BE49-F238E27FC236}">
                <a16:creationId xmlns:a16="http://schemas.microsoft.com/office/drawing/2014/main" id="{DF8F76D7-4CC7-0CE6-2388-24F614417599}"/>
              </a:ext>
            </a:extLst>
          </p:cNvPr>
          <p:cNvSpPr>
            <a:spLocks noGrp="1"/>
          </p:cNvSpPr>
          <p:nvPr>
            <p:ph type="sldNum" sz="quarter" idx="12"/>
          </p:nvPr>
        </p:nvSpPr>
        <p:spPr/>
        <p:txBody>
          <a:bodyPr/>
          <a:lstStyle/>
          <a:p>
            <a:fld id="{A5AEF524-62EC-C340-82A1-9F47B6C43E55}" type="slidenum">
              <a:rPr lang="en-US" smtClean="0"/>
              <a:t>79</a:t>
            </a:fld>
            <a:endParaRPr lang="en-US"/>
          </a:p>
        </p:txBody>
      </p:sp>
      <p:grpSp>
        <p:nvGrpSpPr>
          <p:cNvPr id="47" name="Group 46">
            <a:extLst>
              <a:ext uri="{FF2B5EF4-FFF2-40B4-BE49-F238E27FC236}">
                <a16:creationId xmlns:a16="http://schemas.microsoft.com/office/drawing/2014/main" id="{C2229FD4-8C3B-7907-1579-308E6D9B13AB}"/>
              </a:ext>
            </a:extLst>
          </p:cNvPr>
          <p:cNvGrpSpPr/>
          <p:nvPr/>
        </p:nvGrpSpPr>
        <p:grpSpPr>
          <a:xfrm>
            <a:off x="726948" y="2011729"/>
            <a:ext cx="2057855" cy="1191399"/>
            <a:chOff x="6566680" y="5081775"/>
            <a:chExt cx="2057855" cy="1191399"/>
          </a:xfrm>
        </p:grpSpPr>
        <p:sp>
          <p:nvSpPr>
            <p:cNvPr id="12" name="Rectangle 11">
              <a:extLst>
                <a:ext uri="{FF2B5EF4-FFF2-40B4-BE49-F238E27FC236}">
                  <a16:creationId xmlns:a16="http://schemas.microsoft.com/office/drawing/2014/main" id="{906A98FD-E663-8232-9317-7F915715D15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3" name="TextBox 12">
              <a:extLst>
                <a:ext uri="{FF2B5EF4-FFF2-40B4-BE49-F238E27FC236}">
                  <a16:creationId xmlns:a16="http://schemas.microsoft.com/office/drawing/2014/main" id="{81D029BD-E9F1-4027-E920-4D90F619D451}"/>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4" name="TextBox 13">
              <a:extLst>
                <a:ext uri="{FF2B5EF4-FFF2-40B4-BE49-F238E27FC236}">
                  <a16:creationId xmlns:a16="http://schemas.microsoft.com/office/drawing/2014/main" id="{4C8DF581-1E7B-D43C-FEDB-EAAD386C6209}"/>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58551" y="5081093"/>
            <a:ext cx="2214950" cy="1195864"/>
            <a:chOff x="3698263" y="5077310"/>
            <a:chExt cx="2214950" cy="1195864"/>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816121"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Turquoise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64, 224, 208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#40E0D0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a:t>
              </a:r>
            </a:p>
          </p:txBody>
        </p:sp>
      </p:grpSp>
      <p:grpSp>
        <p:nvGrpSpPr>
          <p:cNvPr id="9" name="Group 8">
            <a:extLst>
              <a:ext uri="{FF2B5EF4-FFF2-40B4-BE49-F238E27FC236}">
                <a16:creationId xmlns:a16="http://schemas.microsoft.com/office/drawing/2014/main" id="{568E79F3-56A4-139F-CA95-FB234476AD5C}"/>
              </a:ext>
            </a:extLst>
          </p:cNvPr>
          <p:cNvGrpSpPr/>
          <p:nvPr/>
        </p:nvGrpSpPr>
        <p:grpSpPr>
          <a:xfrm>
            <a:off x="6566679" y="5081093"/>
            <a:ext cx="2136402" cy="1198965"/>
            <a:chOff x="726948" y="5074209"/>
            <a:chExt cx="2136402" cy="1198965"/>
          </a:xfrm>
        </p:grpSpPr>
        <p:sp>
          <p:nvSpPr>
            <p:cNvPr id="39" name="Rectangle 38">
              <a:extLst>
                <a:ext uri="{FF2B5EF4-FFF2-40B4-BE49-F238E27FC236}">
                  <a16:creationId xmlns:a16="http://schemas.microsoft.com/office/drawing/2014/main" id="{847C730E-ECA7-4F05-CCC3-54218DE049F3}"/>
                </a:ext>
              </a:extLst>
            </p:cNvPr>
            <p:cNvSpPr/>
            <p:nvPr/>
          </p:nvSpPr>
          <p:spPr>
            <a:xfrm>
              <a:off x="726948" y="5074209"/>
              <a:ext cx="914400" cy="914400"/>
            </a:xfrm>
            <a:prstGeom prst="rect">
              <a:avLst/>
            </a:prstGeom>
            <a:solidFill>
              <a:srgbClr val="FF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726948" y="5996175"/>
              <a:ext cx="129279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American Orange</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641349" y="507420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139,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#FF8B00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8" name="Group 7">
            <a:extLst>
              <a:ext uri="{FF2B5EF4-FFF2-40B4-BE49-F238E27FC236}">
                <a16:creationId xmlns:a16="http://schemas.microsoft.com/office/drawing/2014/main" id="{C2495DF6-79CB-47DA-E912-E7FB138F5E58}"/>
              </a:ext>
            </a:extLst>
          </p:cNvPr>
          <p:cNvGrpSpPr/>
          <p:nvPr/>
        </p:nvGrpSpPr>
        <p:grpSpPr>
          <a:xfrm>
            <a:off x="726948" y="3546752"/>
            <a:ext cx="2394292" cy="1191399"/>
            <a:chOff x="726948" y="3546752"/>
            <a:chExt cx="2394292" cy="1191399"/>
          </a:xfrm>
        </p:grpSpPr>
        <p:sp>
          <p:nvSpPr>
            <p:cNvPr id="42" name="TextBox 41">
              <a:extLst>
                <a:ext uri="{FF2B5EF4-FFF2-40B4-BE49-F238E27FC236}">
                  <a16:creationId xmlns:a16="http://schemas.microsoft.com/office/drawing/2014/main" id="{1199108F-E912-35ED-35EA-F98C0096E6A8}"/>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44" name="Rectangle 43">
              <a:extLst>
                <a:ext uri="{FF2B5EF4-FFF2-40B4-BE49-F238E27FC236}">
                  <a16:creationId xmlns:a16="http://schemas.microsoft.com/office/drawing/2014/main" id="{4821A2C9-F1B8-2DA5-F53E-12DAF668F2DC}"/>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3" name="Group 52">
            <a:extLst>
              <a:ext uri="{FF2B5EF4-FFF2-40B4-BE49-F238E27FC236}">
                <a16:creationId xmlns:a16="http://schemas.microsoft.com/office/drawing/2014/main" id="{1DA38E28-8140-BF3F-9F1A-A8018F6B7B82}"/>
              </a:ext>
            </a:extLst>
          </p:cNvPr>
          <p:cNvGrpSpPr/>
          <p:nvPr/>
        </p:nvGrpSpPr>
        <p:grpSpPr>
          <a:xfrm>
            <a:off x="726948" y="5081093"/>
            <a:ext cx="2222965" cy="1195864"/>
            <a:chOff x="3690247" y="3543726"/>
            <a:chExt cx="2222965" cy="1195864"/>
          </a:xfrm>
        </p:grpSpPr>
        <p:sp>
          <p:nvSpPr>
            <p:cNvPr id="33" name="Rectangle 32">
              <a:extLst>
                <a:ext uri="{FF2B5EF4-FFF2-40B4-BE49-F238E27FC236}">
                  <a16:creationId xmlns:a16="http://schemas.microsoft.com/office/drawing/2014/main" id="{E920A934-93AB-9180-AB68-AD81C1104679}"/>
                </a:ext>
              </a:extLst>
            </p:cNvPr>
            <p:cNvSpPr/>
            <p:nvPr/>
          </p:nvSpPr>
          <p:spPr>
            <a:xfrm>
              <a:off x="3690247" y="3543726"/>
              <a:ext cx="914400" cy="9144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4" name="TextBox 33">
              <a:extLst>
                <a:ext uri="{FF2B5EF4-FFF2-40B4-BE49-F238E27FC236}">
                  <a16:creationId xmlns:a16="http://schemas.microsoft.com/office/drawing/2014/main" id="{5240B36D-381E-1561-3E5D-EA529810F4E3}"/>
                </a:ext>
              </a:extLst>
            </p:cNvPr>
            <p:cNvSpPr txBox="1"/>
            <p:nvPr/>
          </p:nvSpPr>
          <p:spPr>
            <a:xfrm>
              <a:off x="3690247" y="4462591"/>
              <a:ext cx="74706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prstClr val="black"/>
                  </a:solidFill>
                  <a:effectLst/>
                  <a:uLnTx/>
                  <a:uFillTx/>
                  <a:latin typeface="Calibri" panose="020F0502020204030204"/>
                  <a:ea typeface="+mn-ea"/>
                  <a:cs typeface="+mn-cs"/>
                </a:rPr>
                <a:t>Asagi-iro</a:t>
              </a: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6DE07C98-ED7D-E3FF-489A-FE708B784983}"/>
                </a:ext>
              </a:extLst>
            </p:cNvPr>
            <p:cNvSpPr txBox="1"/>
            <p:nvPr/>
          </p:nvSpPr>
          <p:spPr>
            <a:xfrm>
              <a:off x="4612663" y="3543726"/>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72, 146, 155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#48929b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6" name="Group 45">
            <a:extLst>
              <a:ext uri="{FF2B5EF4-FFF2-40B4-BE49-F238E27FC236}">
                <a16:creationId xmlns:a16="http://schemas.microsoft.com/office/drawing/2014/main" id="{CCE65EA5-C26C-30C6-B186-07D6B078F79C}"/>
              </a:ext>
            </a:extLst>
          </p:cNvPr>
          <p:cNvGrpSpPr/>
          <p:nvPr/>
        </p:nvGrpSpPr>
        <p:grpSpPr>
          <a:xfrm>
            <a:off x="6566679" y="3550535"/>
            <a:ext cx="2293495" cy="1191399"/>
            <a:chOff x="6566679" y="3548191"/>
            <a:chExt cx="2293495" cy="1191399"/>
          </a:xfrm>
        </p:grpSpPr>
        <p:sp>
          <p:nvSpPr>
            <p:cNvPr id="15" name="Rectangle 14">
              <a:extLst>
                <a:ext uri="{FF2B5EF4-FFF2-40B4-BE49-F238E27FC236}">
                  <a16:creationId xmlns:a16="http://schemas.microsoft.com/office/drawing/2014/main" id="{1D64BB85-8C6D-2A6D-1ADF-BDD1B80CCD13}"/>
                </a:ext>
              </a:extLst>
            </p:cNvPr>
            <p:cNvSpPr/>
            <p:nvPr/>
          </p:nvSpPr>
          <p:spPr>
            <a:xfrm>
              <a:off x="6566679" y="3548191"/>
              <a:ext cx="914400" cy="9144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6" name="TextBox 15">
              <a:extLst>
                <a:ext uri="{FF2B5EF4-FFF2-40B4-BE49-F238E27FC236}">
                  <a16:creationId xmlns:a16="http://schemas.microsoft.com/office/drawing/2014/main" id="{806D66C3-8068-2CAE-509B-9BB1C6BF1F51}"/>
                </a:ext>
              </a:extLst>
            </p:cNvPr>
            <p:cNvSpPr txBox="1"/>
            <p:nvPr/>
          </p:nvSpPr>
          <p:spPr>
            <a:xfrm>
              <a:off x="6566679" y="4462591"/>
              <a:ext cx="84324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Gainsboro</a:t>
              </a:r>
            </a:p>
          </p:txBody>
        </p:sp>
        <p:sp>
          <p:nvSpPr>
            <p:cNvPr id="17" name="TextBox 16">
              <a:extLst>
                <a:ext uri="{FF2B5EF4-FFF2-40B4-BE49-F238E27FC236}">
                  <a16:creationId xmlns:a16="http://schemas.microsoft.com/office/drawing/2014/main" id="{E714A678-45AD-BAB6-5271-DEF2141ED01A}"/>
                </a:ext>
              </a:extLst>
            </p:cNvPr>
            <p:cNvSpPr txBox="1"/>
            <p:nvPr/>
          </p:nvSpPr>
          <p:spPr>
            <a:xfrm>
              <a:off x="7481079" y="3548191"/>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220, 220, 220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#DCDCDC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9" name="Group 48">
            <a:extLst>
              <a:ext uri="{FF2B5EF4-FFF2-40B4-BE49-F238E27FC236}">
                <a16:creationId xmlns:a16="http://schemas.microsoft.com/office/drawing/2014/main" id="{B60DA90D-5162-90AF-F50D-B04C1206ACDC}"/>
              </a:ext>
            </a:extLst>
          </p:cNvPr>
          <p:cNvGrpSpPr/>
          <p:nvPr/>
        </p:nvGrpSpPr>
        <p:grpSpPr>
          <a:xfrm>
            <a:off x="3558551" y="2019295"/>
            <a:ext cx="2214950" cy="1191399"/>
            <a:chOff x="3698263" y="2019295"/>
            <a:chExt cx="2214950" cy="1191399"/>
          </a:xfrm>
        </p:grpSpPr>
        <p:sp>
          <p:nvSpPr>
            <p:cNvPr id="36" name="Rectangle 35">
              <a:extLst>
                <a:ext uri="{FF2B5EF4-FFF2-40B4-BE49-F238E27FC236}">
                  <a16:creationId xmlns:a16="http://schemas.microsoft.com/office/drawing/2014/main" id="{65092876-A0BD-0F71-2AD1-9E94904F567E}"/>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7" name="TextBox 36">
              <a:extLst>
                <a:ext uri="{FF2B5EF4-FFF2-40B4-BE49-F238E27FC236}">
                  <a16:creationId xmlns:a16="http://schemas.microsoft.com/office/drawing/2014/main" id="{9091FB5E-8A39-BE29-6938-B3A9C77B4E77}"/>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797569E-370D-2A91-B253-81EE95E2A0C6}"/>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5" name="Group 44">
            <a:extLst>
              <a:ext uri="{FF2B5EF4-FFF2-40B4-BE49-F238E27FC236}">
                <a16:creationId xmlns:a16="http://schemas.microsoft.com/office/drawing/2014/main" id="{C8DC52F6-7843-7FF9-13CC-D53F4FBCB2E5}"/>
              </a:ext>
            </a:extLst>
          </p:cNvPr>
          <p:cNvGrpSpPr/>
          <p:nvPr/>
        </p:nvGrpSpPr>
        <p:grpSpPr>
          <a:xfrm>
            <a:off x="6566679" y="2019295"/>
            <a:ext cx="2293495" cy="1191399"/>
            <a:chOff x="6566680" y="2019295"/>
            <a:chExt cx="2293495" cy="1191399"/>
          </a:xfrm>
        </p:grpSpPr>
        <p:sp>
          <p:nvSpPr>
            <p:cNvPr id="18" name="Rectangle 17">
              <a:extLst>
                <a:ext uri="{FF2B5EF4-FFF2-40B4-BE49-F238E27FC236}">
                  <a16:creationId xmlns:a16="http://schemas.microsoft.com/office/drawing/2014/main" id="{9FCDC829-921B-3DC5-AE1D-2537A7561F3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9" name="TextBox 18">
              <a:extLst>
                <a:ext uri="{FF2B5EF4-FFF2-40B4-BE49-F238E27FC236}">
                  <a16:creationId xmlns:a16="http://schemas.microsoft.com/office/drawing/2014/main" id="{AAB97F5E-CCEF-400D-EF8C-69532EDCEB25}"/>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20" name="TextBox 19">
              <a:extLst>
                <a:ext uri="{FF2B5EF4-FFF2-40B4-BE49-F238E27FC236}">
                  <a16:creationId xmlns:a16="http://schemas.microsoft.com/office/drawing/2014/main" id="{91CE2098-5743-C6F5-1F5F-EB183A2F85F3}"/>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7" name="Group 6">
            <a:extLst>
              <a:ext uri="{FF2B5EF4-FFF2-40B4-BE49-F238E27FC236}">
                <a16:creationId xmlns:a16="http://schemas.microsoft.com/office/drawing/2014/main" id="{388163A8-BCBC-7F4E-C49F-26AD5D17D3D8}"/>
              </a:ext>
            </a:extLst>
          </p:cNvPr>
          <p:cNvGrpSpPr/>
          <p:nvPr/>
        </p:nvGrpSpPr>
        <p:grpSpPr>
          <a:xfrm>
            <a:off x="3558551" y="3546752"/>
            <a:ext cx="2136401" cy="1198965"/>
            <a:chOff x="726949" y="2011729"/>
            <a:chExt cx="2136401" cy="1198965"/>
          </a:xfrm>
        </p:grpSpPr>
        <p:sp>
          <p:nvSpPr>
            <p:cNvPr id="30" name="TextBox 29">
              <a:extLst>
                <a:ext uri="{FF2B5EF4-FFF2-40B4-BE49-F238E27FC236}">
                  <a16:creationId xmlns:a16="http://schemas.microsoft.com/office/drawing/2014/main" id="{D5045287-B2F2-024E-BF22-C50C5657B42C}"/>
                </a:ext>
              </a:extLst>
            </p:cNvPr>
            <p:cNvSpPr txBox="1"/>
            <p:nvPr/>
          </p:nvSpPr>
          <p:spPr>
            <a:xfrm>
              <a:off x="726949" y="2933695"/>
              <a:ext cx="99854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Imperial</a:t>
              </a:r>
            </a:p>
          </p:txBody>
        </p:sp>
        <p:sp>
          <p:nvSpPr>
            <p:cNvPr id="31" name="TextBox 30">
              <a:extLst>
                <a:ext uri="{FF2B5EF4-FFF2-40B4-BE49-F238E27FC236}">
                  <a16:creationId xmlns:a16="http://schemas.microsoft.com/office/drawing/2014/main" id="{E0E68166-254D-0205-3782-F4F28D154D36}"/>
                </a:ext>
              </a:extLst>
            </p:cNvPr>
            <p:cNvSpPr txBox="1"/>
            <p:nvPr/>
          </p:nvSpPr>
          <p:spPr>
            <a:xfrm>
              <a:off x="1641349" y="201172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104, 40, 96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#682860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sp>
          <p:nvSpPr>
            <p:cNvPr id="32" name="Rectangle 31">
              <a:extLst>
                <a:ext uri="{FF2B5EF4-FFF2-40B4-BE49-F238E27FC236}">
                  <a16:creationId xmlns:a16="http://schemas.microsoft.com/office/drawing/2014/main" id="{8FD49C78-148F-ADF9-04DD-1E8FBB32EAD7}"/>
                </a:ext>
              </a:extLst>
            </p:cNvPr>
            <p:cNvSpPr/>
            <p:nvPr/>
          </p:nvSpPr>
          <p:spPr>
            <a:xfrm>
              <a:off x="726949" y="2011729"/>
              <a:ext cx="914400" cy="9144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3" name="Group 2">
            <a:extLst>
              <a:ext uri="{FF2B5EF4-FFF2-40B4-BE49-F238E27FC236}">
                <a16:creationId xmlns:a16="http://schemas.microsoft.com/office/drawing/2014/main" id="{031D254C-0C2B-E90B-60AE-D6501D23093A}"/>
              </a:ext>
            </a:extLst>
          </p:cNvPr>
          <p:cNvGrpSpPr/>
          <p:nvPr/>
        </p:nvGrpSpPr>
        <p:grpSpPr>
          <a:xfrm>
            <a:off x="726948" y="2006046"/>
            <a:ext cx="2057855" cy="1191399"/>
            <a:chOff x="6566680" y="5081775"/>
            <a:chExt cx="2057855" cy="1191399"/>
          </a:xfrm>
        </p:grpSpPr>
        <p:sp>
          <p:nvSpPr>
            <p:cNvPr id="6" name="Rectangle 5">
              <a:extLst>
                <a:ext uri="{FF2B5EF4-FFF2-40B4-BE49-F238E27FC236}">
                  <a16:creationId xmlns:a16="http://schemas.microsoft.com/office/drawing/2014/main" id="{E4C41DC6-CFA6-D30F-6DFF-419BAD8A2C8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0" name="TextBox 9">
              <a:extLst>
                <a:ext uri="{FF2B5EF4-FFF2-40B4-BE49-F238E27FC236}">
                  <a16:creationId xmlns:a16="http://schemas.microsoft.com/office/drawing/2014/main" id="{34CE0A5A-78E7-919D-02ED-406ED17950C8}"/>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1" name="TextBox 10">
              <a:extLst>
                <a:ext uri="{FF2B5EF4-FFF2-40B4-BE49-F238E27FC236}">
                  <a16:creationId xmlns:a16="http://schemas.microsoft.com/office/drawing/2014/main" id="{526D43A5-9A9C-3B6C-6821-CE39D95FE21F}"/>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21" name="Group 20">
            <a:extLst>
              <a:ext uri="{FF2B5EF4-FFF2-40B4-BE49-F238E27FC236}">
                <a16:creationId xmlns:a16="http://schemas.microsoft.com/office/drawing/2014/main" id="{37B38728-3C3A-A231-E3E9-73B32A222C31}"/>
              </a:ext>
            </a:extLst>
          </p:cNvPr>
          <p:cNvGrpSpPr/>
          <p:nvPr/>
        </p:nvGrpSpPr>
        <p:grpSpPr>
          <a:xfrm>
            <a:off x="726948" y="3541069"/>
            <a:ext cx="2394292" cy="1191399"/>
            <a:chOff x="726948" y="3546752"/>
            <a:chExt cx="2394292" cy="1191399"/>
          </a:xfrm>
        </p:grpSpPr>
        <p:sp>
          <p:nvSpPr>
            <p:cNvPr id="22" name="TextBox 21">
              <a:extLst>
                <a:ext uri="{FF2B5EF4-FFF2-40B4-BE49-F238E27FC236}">
                  <a16:creationId xmlns:a16="http://schemas.microsoft.com/office/drawing/2014/main" id="{B98E9EA4-2594-F696-91C9-7FF04FC8223C}"/>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B89F21F-3603-616F-10C7-5DC99D45066B}"/>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24" name="Rectangle 23">
              <a:extLst>
                <a:ext uri="{FF2B5EF4-FFF2-40B4-BE49-F238E27FC236}">
                  <a16:creationId xmlns:a16="http://schemas.microsoft.com/office/drawing/2014/main" id="{B5BB335A-D431-B616-5912-0DBE7C7A1F47}"/>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25" name="Group 24">
            <a:extLst>
              <a:ext uri="{FF2B5EF4-FFF2-40B4-BE49-F238E27FC236}">
                <a16:creationId xmlns:a16="http://schemas.microsoft.com/office/drawing/2014/main" id="{B6256055-2C34-5AC3-951A-2AEA21C78017}"/>
              </a:ext>
            </a:extLst>
          </p:cNvPr>
          <p:cNvGrpSpPr/>
          <p:nvPr/>
        </p:nvGrpSpPr>
        <p:grpSpPr>
          <a:xfrm>
            <a:off x="3558551" y="2013612"/>
            <a:ext cx="2214950" cy="1191399"/>
            <a:chOff x="3698263" y="2019295"/>
            <a:chExt cx="2214950" cy="1191399"/>
          </a:xfrm>
        </p:grpSpPr>
        <p:sp>
          <p:nvSpPr>
            <p:cNvPr id="26" name="Rectangle 25">
              <a:extLst>
                <a:ext uri="{FF2B5EF4-FFF2-40B4-BE49-F238E27FC236}">
                  <a16:creationId xmlns:a16="http://schemas.microsoft.com/office/drawing/2014/main" id="{995F135F-365A-95E1-5C88-503DC7BB6BF8}"/>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8" name="TextBox 47">
              <a:extLst>
                <a:ext uri="{FF2B5EF4-FFF2-40B4-BE49-F238E27FC236}">
                  <a16:creationId xmlns:a16="http://schemas.microsoft.com/office/drawing/2014/main" id="{6F380E28-3F26-1F0E-67DB-0B99DBD1E1D1}"/>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19140908-9F41-5692-3C52-80B7BAAA1AFF}"/>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1" name="Group 50">
            <a:extLst>
              <a:ext uri="{FF2B5EF4-FFF2-40B4-BE49-F238E27FC236}">
                <a16:creationId xmlns:a16="http://schemas.microsoft.com/office/drawing/2014/main" id="{3930833A-4F1E-226A-A24A-9D35F51250B3}"/>
              </a:ext>
            </a:extLst>
          </p:cNvPr>
          <p:cNvGrpSpPr/>
          <p:nvPr/>
        </p:nvGrpSpPr>
        <p:grpSpPr>
          <a:xfrm>
            <a:off x="6566679" y="2013612"/>
            <a:ext cx="2293495" cy="1191399"/>
            <a:chOff x="6566680" y="2019295"/>
            <a:chExt cx="2293495" cy="1191399"/>
          </a:xfrm>
        </p:grpSpPr>
        <p:sp>
          <p:nvSpPr>
            <p:cNvPr id="54" name="Rectangle 53">
              <a:extLst>
                <a:ext uri="{FF2B5EF4-FFF2-40B4-BE49-F238E27FC236}">
                  <a16:creationId xmlns:a16="http://schemas.microsoft.com/office/drawing/2014/main" id="{6B1D85B6-BFB5-8E22-F333-471FAF23FFC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55" name="TextBox 54">
              <a:extLst>
                <a:ext uri="{FF2B5EF4-FFF2-40B4-BE49-F238E27FC236}">
                  <a16:creationId xmlns:a16="http://schemas.microsoft.com/office/drawing/2014/main" id="{E706927C-7A37-6612-A3CE-1A1055706F9B}"/>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56" name="TextBox 55">
              <a:extLst>
                <a:ext uri="{FF2B5EF4-FFF2-40B4-BE49-F238E27FC236}">
                  <a16:creationId xmlns:a16="http://schemas.microsoft.com/office/drawing/2014/main" id="{48971ED8-7CD8-8474-48EE-4A7161279444}"/>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spTree>
    <p:extLst>
      <p:ext uri="{BB962C8B-B14F-4D97-AF65-F5344CB8AC3E}">
        <p14:creationId xmlns:p14="http://schemas.microsoft.com/office/powerpoint/2010/main" val="3656656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AA5DF1-6D6C-C612-FD45-A08FE1C4C2CD}"/>
              </a:ext>
            </a:extLst>
          </p:cNvPr>
          <p:cNvSpPr>
            <a:spLocks noGrp="1"/>
          </p:cNvSpPr>
          <p:nvPr>
            <p:ph type="title"/>
          </p:nvPr>
        </p:nvSpPr>
        <p:spPr>
          <a:xfrm>
            <a:off x="533401" y="49155"/>
            <a:ext cx="9585948" cy="645812"/>
          </a:xfrm>
        </p:spPr>
        <p:txBody>
          <a:bodyPr/>
          <a:lstStyle/>
          <a:p>
            <a:r>
              <a:rPr lang="en-US" sz="4000"/>
              <a:t>Key Goals</a:t>
            </a:r>
          </a:p>
        </p:txBody>
      </p:sp>
      <p:sp>
        <p:nvSpPr>
          <p:cNvPr id="3" name="Footer Placeholder 2">
            <a:extLst>
              <a:ext uri="{FF2B5EF4-FFF2-40B4-BE49-F238E27FC236}">
                <a16:creationId xmlns:a16="http://schemas.microsoft.com/office/drawing/2014/main" id="{9E41A422-6A68-5B0F-EEB1-6AD5F5FEDC1A}"/>
              </a:ext>
            </a:extLst>
          </p:cNvPr>
          <p:cNvSpPr>
            <a:spLocks noGrp="1"/>
          </p:cNvSpPr>
          <p:nvPr>
            <p:ph type="ftr" sz="quarter" idx="11"/>
          </p:nvPr>
        </p:nvSpPr>
        <p:spPr/>
        <p:txBody>
          <a:bodyPr/>
          <a:lstStyle/>
          <a:p>
            <a:r>
              <a:rPr lang="en-US"/>
              <a:t>Cassie Bentley</a:t>
            </a:r>
          </a:p>
        </p:txBody>
      </p:sp>
      <p:sp>
        <p:nvSpPr>
          <p:cNvPr id="4" name="Slide Number Placeholder 3">
            <a:extLst>
              <a:ext uri="{FF2B5EF4-FFF2-40B4-BE49-F238E27FC236}">
                <a16:creationId xmlns:a16="http://schemas.microsoft.com/office/drawing/2014/main" id="{A22CC65F-E5BB-F652-9A80-027AF2494EB1}"/>
              </a:ext>
            </a:extLst>
          </p:cNvPr>
          <p:cNvSpPr>
            <a:spLocks noGrp="1"/>
          </p:cNvSpPr>
          <p:nvPr>
            <p:ph type="sldNum" sz="quarter" idx="12"/>
          </p:nvPr>
        </p:nvSpPr>
        <p:spPr/>
        <p:txBody>
          <a:bodyPr/>
          <a:lstStyle/>
          <a:p>
            <a:fld id="{A5AEF524-62EC-C340-82A1-9F47B6C43E55}" type="slidenum">
              <a:rPr lang="en-US" smtClean="0"/>
              <a:t>8</a:t>
            </a:fld>
            <a:endParaRPr lang="en-US"/>
          </a:p>
        </p:txBody>
      </p:sp>
      <p:sp>
        <p:nvSpPr>
          <p:cNvPr id="9" name="Rectangle: Rounded Corners 8">
            <a:extLst>
              <a:ext uri="{FF2B5EF4-FFF2-40B4-BE49-F238E27FC236}">
                <a16:creationId xmlns:a16="http://schemas.microsoft.com/office/drawing/2014/main" id="{0D1978D3-D3C5-9312-0554-340BF6B9B840}"/>
              </a:ext>
            </a:extLst>
          </p:cNvPr>
          <p:cNvSpPr/>
          <p:nvPr/>
        </p:nvSpPr>
        <p:spPr>
          <a:xfrm>
            <a:off x="193008" y="2469312"/>
            <a:ext cx="1835837" cy="3895307"/>
          </a:xfrm>
          <a:prstGeom prst="round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cs typeface="Calibri"/>
              </a:rPr>
              <a:t>Height</a:t>
            </a:r>
          </a:p>
          <a:p>
            <a:pPr algn="ctr"/>
            <a:r>
              <a:rPr lang="en-US" b="1">
                <a:solidFill>
                  <a:schemeClr val="tx1"/>
                </a:solidFill>
                <a:ea typeface="Calibri"/>
                <a:cs typeface="Calibri"/>
              </a:rPr>
              <a:t>Adjustability</a:t>
            </a:r>
          </a:p>
          <a:p>
            <a:pPr algn="ctr"/>
            <a:endParaRPr lang="en-US" b="1">
              <a:solidFill>
                <a:schemeClr val="tx1"/>
              </a:solidFill>
              <a:ea typeface="Calibri"/>
              <a:cs typeface="Calibri"/>
            </a:endParaRPr>
          </a:p>
        </p:txBody>
      </p:sp>
      <p:sp>
        <p:nvSpPr>
          <p:cNvPr id="10" name="Rectangle: Rounded Corners 9">
            <a:extLst>
              <a:ext uri="{FF2B5EF4-FFF2-40B4-BE49-F238E27FC236}">
                <a16:creationId xmlns:a16="http://schemas.microsoft.com/office/drawing/2014/main" id="{3E419F94-5D52-AFA5-A212-DE77A8D8B197}"/>
              </a:ext>
            </a:extLst>
          </p:cNvPr>
          <p:cNvSpPr/>
          <p:nvPr/>
        </p:nvSpPr>
        <p:spPr>
          <a:xfrm>
            <a:off x="2315766" y="2468394"/>
            <a:ext cx="1834632" cy="3884373"/>
          </a:xfrm>
          <a:prstGeom prst="roundRect">
            <a:avLst/>
          </a:prstGeom>
          <a:solidFill>
            <a:schemeClr val="bg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cs typeface="Calibri"/>
              </a:rPr>
              <a:t>Press Bearing On Shaft Stud</a:t>
            </a:r>
          </a:p>
        </p:txBody>
      </p:sp>
      <p:sp>
        <p:nvSpPr>
          <p:cNvPr id="11" name="Rectangle: Rounded Corners 10">
            <a:extLst>
              <a:ext uri="{FF2B5EF4-FFF2-40B4-BE49-F238E27FC236}">
                <a16:creationId xmlns:a16="http://schemas.microsoft.com/office/drawing/2014/main" id="{FA2D5A22-EAAB-A346-41B7-806BAA6B5DB1}"/>
              </a:ext>
            </a:extLst>
          </p:cNvPr>
          <p:cNvSpPr/>
          <p:nvPr/>
        </p:nvSpPr>
        <p:spPr>
          <a:xfrm>
            <a:off x="4437319" y="2474346"/>
            <a:ext cx="1832090" cy="3899152"/>
          </a:xfrm>
          <a:prstGeom prst="roundRect">
            <a:avLst/>
          </a:prstGeom>
          <a:solidFill>
            <a:schemeClr val="bg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cs typeface="Calibri"/>
              </a:rPr>
              <a:t>Ensure Safety Of User</a:t>
            </a:r>
            <a:endParaRPr lang="en-US" b="1">
              <a:solidFill>
                <a:schemeClr val="tx1"/>
              </a:solidFill>
            </a:endParaRPr>
          </a:p>
        </p:txBody>
      </p:sp>
      <p:sp>
        <p:nvSpPr>
          <p:cNvPr id="12" name="Rectangle: Rounded Corners 11">
            <a:extLst>
              <a:ext uri="{FF2B5EF4-FFF2-40B4-BE49-F238E27FC236}">
                <a16:creationId xmlns:a16="http://schemas.microsoft.com/office/drawing/2014/main" id="{231BC3C7-10BD-08F6-1E59-A4D8B6E05EEA}"/>
              </a:ext>
            </a:extLst>
          </p:cNvPr>
          <p:cNvSpPr/>
          <p:nvPr/>
        </p:nvSpPr>
        <p:spPr>
          <a:xfrm>
            <a:off x="6556330" y="2477419"/>
            <a:ext cx="1838912" cy="3896542"/>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cs typeface="Calibri"/>
              </a:rPr>
              <a:t>Allow User Ease Of Usage</a:t>
            </a:r>
          </a:p>
        </p:txBody>
      </p:sp>
      <p:sp>
        <p:nvSpPr>
          <p:cNvPr id="13" name="Rectangle: Rounded Corners 12">
            <a:extLst>
              <a:ext uri="{FF2B5EF4-FFF2-40B4-BE49-F238E27FC236}">
                <a16:creationId xmlns:a16="http://schemas.microsoft.com/office/drawing/2014/main" id="{8FE60B2F-2530-4902-7CE4-CBFFC9837CAD}"/>
              </a:ext>
            </a:extLst>
          </p:cNvPr>
          <p:cNvSpPr/>
          <p:nvPr/>
        </p:nvSpPr>
        <p:spPr>
          <a:xfrm>
            <a:off x="8682164" y="2498601"/>
            <a:ext cx="1832041" cy="390238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cs typeface="Calibri"/>
              </a:rPr>
              <a:t>Optimize Cost</a:t>
            </a:r>
            <a:r>
              <a:rPr lang="en-US" b="1">
                <a:solidFill>
                  <a:srgbClr val="FFFFFF"/>
                </a:solidFill>
                <a:cs typeface="Calibri"/>
              </a:rPr>
              <a:t> </a:t>
            </a:r>
            <a:endParaRPr lang="en-US">
              <a:solidFill>
                <a:srgbClr val="FFFFFF"/>
              </a:solidFill>
              <a:cs typeface="Calibri"/>
            </a:endParaRPr>
          </a:p>
        </p:txBody>
      </p:sp>
      <p:pic>
        <p:nvPicPr>
          <p:cNvPr id="7" name="Graphic 6" descr="Construction worker male with solid fill">
            <a:extLst>
              <a:ext uri="{FF2B5EF4-FFF2-40B4-BE49-F238E27FC236}">
                <a16:creationId xmlns:a16="http://schemas.microsoft.com/office/drawing/2014/main" id="{440FA021-54D1-06D0-1CE0-59171C5899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36129" y="1517072"/>
            <a:ext cx="834471" cy="845128"/>
          </a:xfrm>
          <a:prstGeom prst="rect">
            <a:avLst/>
          </a:prstGeom>
        </p:spPr>
      </p:pic>
      <p:pic>
        <p:nvPicPr>
          <p:cNvPr id="8" name="Graphic 7" descr="Checkbox Checked with solid fill">
            <a:extLst>
              <a:ext uri="{FF2B5EF4-FFF2-40B4-BE49-F238E27FC236}">
                <a16:creationId xmlns:a16="http://schemas.microsoft.com/office/drawing/2014/main" id="{0D1A7C1E-F347-5A10-16B0-4CCA58F099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18586" y="1512651"/>
            <a:ext cx="914400" cy="914400"/>
          </a:xfrm>
          <a:prstGeom prst="rect">
            <a:avLst/>
          </a:prstGeom>
        </p:spPr>
      </p:pic>
      <p:pic>
        <p:nvPicPr>
          <p:cNvPr id="17" name="Graphic 16" descr="Arrow Down with solid fill">
            <a:extLst>
              <a:ext uri="{FF2B5EF4-FFF2-40B4-BE49-F238E27FC236}">
                <a16:creationId xmlns:a16="http://schemas.microsoft.com/office/drawing/2014/main" id="{B8CEC0D0-D70C-E9A8-6350-11C585A35D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39167" y="1528009"/>
            <a:ext cx="587830" cy="530537"/>
          </a:xfrm>
          <a:prstGeom prst="rect">
            <a:avLst/>
          </a:prstGeom>
        </p:spPr>
      </p:pic>
      <p:pic>
        <p:nvPicPr>
          <p:cNvPr id="18" name="Graphic 17" descr="Comb outline">
            <a:extLst>
              <a:ext uri="{FF2B5EF4-FFF2-40B4-BE49-F238E27FC236}">
                <a16:creationId xmlns:a16="http://schemas.microsoft.com/office/drawing/2014/main" id="{51E80B62-3D30-A64E-ADFF-DBA264BE6E3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700000">
            <a:off x="2762304" y="1791559"/>
            <a:ext cx="914400" cy="914400"/>
          </a:xfrm>
          <a:prstGeom prst="rect">
            <a:avLst/>
          </a:prstGeom>
        </p:spPr>
      </p:pic>
      <p:sp>
        <p:nvSpPr>
          <p:cNvPr id="19" name="Rectangle 18">
            <a:extLst>
              <a:ext uri="{FF2B5EF4-FFF2-40B4-BE49-F238E27FC236}">
                <a16:creationId xmlns:a16="http://schemas.microsoft.com/office/drawing/2014/main" id="{A1A60140-D407-4D15-CB73-F4D27B9C7404}"/>
              </a:ext>
            </a:extLst>
          </p:cNvPr>
          <p:cNvSpPr/>
          <p:nvPr/>
        </p:nvSpPr>
        <p:spPr>
          <a:xfrm>
            <a:off x="2775883" y="2223417"/>
            <a:ext cx="914399" cy="2400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Money with solid fill">
            <a:extLst>
              <a:ext uri="{FF2B5EF4-FFF2-40B4-BE49-F238E27FC236}">
                <a16:creationId xmlns:a16="http://schemas.microsoft.com/office/drawing/2014/main" id="{DE03A45C-3C33-3C4E-C315-C2883271ABC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15585" y="1597002"/>
            <a:ext cx="765198" cy="765198"/>
          </a:xfrm>
          <a:prstGeom prst="rect">
            <a:avLst/>
          </a:prstGeom>
        </p:spPr>
      </p:pic>
      <p:pic>
        <p:nvPicPr>
          <p:cNvPr id="2" name="Graphic 1" descr="Ruler with solid fill">
            <a:extLst>
              <a:ext uri="{FF2B5EF4-FFF2-40B4-BE49-F238E27FC236}">
                <a16:creationId xmlns:a16="http://schemas.microsoft.com/office/drawing/2014/main" id="{328C87ED-4561-55BF-A92F-960045264E6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21323" y="1550411"/>
            <a:ext cx="779207" cy="773062"/>
          </a:xfrm>
          <a:prstGeom prst="rect">
            <a:avLst/>
          </a:prstGeom>
        </p:spPr>
      </p:pic>
    </p:spTree>
    <p:extLst>
      <p:ext uri="{BB962C8B-B14F-4D97-AF65-F5344CB8AC3E}">
        <p14:creationId xmlns:p14="http://schemas.microsoft.com/office/powerpoint/2010/main" val="18279782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9564444" y="240337"/>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https://color.adobe.com/create/color-wheel</a:t>
            </a:r>
          </a:p>
        </p:txBody>
      </p:sp>
      <p:grpSp>
        <p:nvGrpSpPr>
          <p:cNvPr id="26" name="Group 25">
            <a:extLst>
              <a:ext uri="{FF2B5EF4-FFF2-40B4-BE49-F238E27FC236}">
                <a16:creationId xmlns:a16="http://schemas.microsoft.com/office/drawing/2014/main" id="{5BBA785F-AA9F-B7B0-64F8-DCEB019FF1F3}"/>
              </a:ext>
            </a:extLst>
          </p:cNvPr>
          <p:cNvGrpSpPr/>
          <p:nvPr/>
        </p:nvGrpSpPr>
        <p:grpSpPr>
          <a:xfrm>
            <a:off x="0" y="0"/>
            <a:ext cx="8148182" cy="6858000"/>
            <a:chOff x="0" y="0"/>
            <a:chExt cx="8148182" cy="6858000"/>
          </a:xfrm>
        </p:grpSpPr>
        <p:grpSp>
          <p:nvGrpSpPr>
            <p:cNvPr id="10" name="Group 9">
              <a:extLst>
                <a:ext uri="{FF2B5EF4-FFF2-40B4-BE49-F238E27FC236}">
                  <a16:creationId xmlns:a16="http://schemas.microsoft.com/office/drawing/2014/main" id="{708744D1-047D-389C-AC60-6AB2067BB31D}"/>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859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AF448855-8336-E80D-6994-CC514B7E8757}"/>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F7AB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F7AB19</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D67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D67F15</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D646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D64615</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F73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F73119</a:t>
                  </a:r>
                </a:p>
              </p:txBody>
            </p:sp>
          </p:grpSp>
        </p:grpSp>
        <p:grpSp>
          <p:nvGrpSpPr>
            <p:cNvPr id="11" name="Group 10">
              <a:extLst>
                <a:ext uri="{FF2B5EF4-FFF2-40B4-BE49-F238E27FC236}">
                  <a16:creationId xmlns:a16="http://schemas.microsoft.com/office/drawing/2014/main" id="{E97EA09C-DFD2-3907-FD78-A493287B7A02}"/>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4" name="Group 3">
                <a:extLst>
                  <a:ext uri="{FF2B5EF4-FFF2-40B4-BE49-F238E27FC236}">
                    <a16:creationId xmlns:a16="http://schemas.microsoft.com/office/drawing/2014/main" id="{B150FF20-3B4E-4DA4-66C6-9E3C5F3F43E7}"/>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F0A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F0A16C</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6E4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6E4931</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BA5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BASB1C</a:t>
                  </a:r>
                </a:p>
              </p:txBody>
            </p:sp>
          </p:grpSp>
        </p:grpSp>
        <p:grpSp>
          <p:nvGrpSpPr>
            <p:cNvPr id="12" name="Group 11">
              <a:extLst>
                <a:ext uri="{FF2B5EF4-FFF2-40B4-BE49-F238E27FC236}">
                  <a16:creationId xmlns:a16="http://schemas.microsoft.com/office/drawing/2014/main" id="{77CE450A-1AFE-F4DF-0262-B7BDF44BD7EB}"/>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5" name="Group 4">
                <a:extLst>
                  <a:ext uri="{FF2B5EF4-FFF2-40B4-BE49-F238E27FC236}">
                    <a16:creationId xmlns:a16="http://schemas.microsoft.com/office/drawing/2014/main" id="{018260A6-2DDF-F0D0-3200-2946400ADB80}"/>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A14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A14508</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4B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4BED3B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50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250CED</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201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2010A1</a:t>
                  </a:r>
                </a:p>
              </p:txBody>
            </p:sp>
          </p:grpSp>
        </p:grpSp>
        <p:grpSp>
          <p:nvGrpSpPr>
            <p:cNvPr id="13" name="Group 12">
              <a:extLst>
                <a:ext uri="{FF2B5EF4-FFF2-40B4-BE49-F238E27FC236}">
                  <a16:creationId xmlns:a16="http://schemas.microsoft.com/office/drawing/2014/main" id="{90DE4DF3-4914-11B6-BBA5-663FEF64FA7A}"/>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6941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6" name="Group 5">
                <a:extLst>
                  <a:ext uri="{FF2B5EF4-FFF2-40B4-BE49-F238E27FC236}">
                    <a16:creationId xmlns:a16="http://schemas.microsoft.com/office/drawing/2014/main" id="{9063F01D-A4B8-0817-65FB-DFF34414BD69}"/>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FF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FF8C40</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009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0098A1</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4E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24E2ED</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A14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A1470C</a:t>
                  </a:r>
                </a:p>
              </p:txBody>
            </p:sp>
          </p:grpSp>
        </p:grpSp>
        <p:grpSp>
          <p:nvGrpSpPr>
            <p:cNvPr id="14" name="Group 13">
              <a:extLst>
                <a:ext uri="{FF2B5EF4-FFF2-40B4-BE49-F238E27FC236}">
                  <a16:creationId xmlns:a16="http://schemas.microsoft.com/office/drawing/2014/main" id="{C08DC33A-D3AE-96D5-0154-628AF2C1B114}"/>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573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7" name="Group 6">
                <a:extLst>
                  <a:ext uri="{FF2B5EF4-FFF2-40B4-BE49-F238E27FC236}">
                    <a16:creationId xmlns:a16="http://schemas.microsoft.com/office/drawing/2014/main" id="{411C99FF-A38D-4D7B-232B-429BA07244AB}"/>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28A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28A164</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2FE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2FED8D</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084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0848A1</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187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1871ED</a:t>
                  </a:r>
                </a:p>
              </p:txBody>
            </p:sp>
          </p:grpSp>
        </p:grpSp>
        <p:grpSp>
          <p:nvGrpSpPr>
            <p:cNvPr id="15" name="Group 14">
              <a:extLst>
                <a:ext uri="{FF2B5EF4-FFF2-40B4-BE49-F238E27FC236}">
                  <a16:creationId xmlns:a16="http://schemas.microsoft.com/office/drawing/2014/main" id="{6391B253-27E5-91EB-AF21-6831C7AD618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9384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8" name="Group 7">
                <a:extLst>
                  <a:ext uri="{FF2B5EF4-FFF2-40B4-BE49-F238E27FC236}">
                    <a16:creationId xmlns:a16="http://schemas.microsoft.com/office/drawing/2014/main" id="{06BF8877-4981-D8F2-2802-368054FD94B4}"/>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3BED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3BED93</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0C6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0C6AED</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ED2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ED2F18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EDA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EDAC2F</a:t>
                  </a:r>
                </a:p>
              </p:txBody>
            </p:sp>
          </p:grpSp>
        </p:grpSp>
        <p:grpSp>
          <p:nvGrpSpPr>
            <p:cNvPr id="16" name="Group 15">
              <a:extLst>
                <a:ext uri="{FF2B5EF4-FFF2-40B4-BE49-F238E27FC236}">
                  <a16:creationId xmlns:a16="http://schemas.microsoft.com/office/drawing/2014/main" id="{5B0C03A9-C2D8-CFFE-9534-29880D244EFA}"/>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489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9" name="Group 8">
                <a:extLst>
                  <a:ext uri="{FF2B5EF4-FFF2-40B4-BE49-F238E27FC236}">
                    <a16:creationId xmlns:a16="http://schemas.microsoft.com/office/drawing/2014/main" id="{89844CD6-3912-5B0C-8519-73722188C50D}"/>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C7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C7ED3B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0CE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0CE1ED</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A41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A418ED</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ED6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ED660C</a:t>
                  </a:r>
                </a:p>
              </p:txBody>
            </p:sp>
          </p:grpSp>
        </p:grpSp>
        <p:grpSp>
          <p:nvGrpSpPr>
            <p:cNvPr id="18" name="Group 17">
              <a:extLst>
                <a:ext uri="{FF2B5EF4-FFF2-40B4-BE49-F238E27FC236}">
                  <a16:creationId xmlns:a16="http://schemas.microsoft.com/office/drawing/2014/main" id="{104F7CC2-96FC-80EE-125B-726AA2134D29}"/>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17" name="Group 16">
                <a:extLst>
                  <a:ext uri="{FF2B5EF4-FFF2-40B4-BE49-F238E27FC236}">
                    <a16:creationId xmlns:a16="http://schemas.microsoft.com/office/drawing/2014/main" id="{471A4AAA-5EBF-2C7B-BE97-C08782542986}"/>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87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87724A</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60E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60EFCF</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09B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09BA61</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BA7E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BA7E09</a:t>
                  </a:r>
                </a:p>
              </p:txBody>
            </p:sp>
          </p:grpSp>
        </p:grpSp>
        <p:grpSp>
          <p:nvGrpSpPr>
            <p:cNvPr id="21" name="Group 20">
              <a:extLst>
                <a:ext uri="{FF2B5EF4-FFF2-40B4-BE49-F238E27FC236}">
                  <a16:creationId xmlns:a16="http://schemas.microsoft.com/office/drawing/2014/main" id="{B4AAF1C0-31C4-8CB6-2815-9A7FC807F7B2}"/>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0" name="Group 19">
                <a:extLst>
                  <a:ext uri="{FF2B5EF4-FFF2-40B4-BE49-F238E27FC236}">
                    <a16:creationId xmlns:a16="http://schemas.microsoft.com/office/drawing/2014/main" id="{3FF6DC91-8EC7-033B-FBEE-DFED9A3EDE2F}"/>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FA7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FA7625</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D46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D46820</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AD5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AD551A</a:t>
                  </a:r>
                </a:p>
              </p:txBody>
            </p:sp>
          </p:grpSp>
        </p:grpSp>
      </p:grpSp>
      <p:sp>
        <p:nvSpPr>
          <p:cNvPr id="28" name="Footer Placeholder 27">
            <a:extLst>
              <a:ext uri="{FF2B5EF4-FFF2-40B4-BE49-F238E27FC236}">
                <a16:creationId xmlns:a16="http://schemas.microsoft.com/office/drawing/2014/main" id="{E98FF8CD-5BC4-6538-D70B-6EAF348761FA}"/>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2F716D01-3DF7-68D3-9BE9-1E5FB30D3D77}"/>
              </a:ext>
            </a:extLst>
          </p:cNvPr>
          <p:cNvSpPr>
            <a:spLocks noGrp="1"/>
          </p:cNvSpPr>
          <p:nvPr>
            <p:ph type="sldNum" sz="quarter" idx="12"/>
          </p:nvPr>
        </p:nvSpPr>
        <p:spPr/>
        <p:txBody>
          <a:bodyPr/>
          <a:lstStyle/>
          <a:p>
            <a:fld id="{A5AEF524-62EC-C340-82A1-9F47B6C43E55}" type="slidenum">
              <a:rPr lang="en-US" smtClean="0"/>
              <a:t>80</a:t>
            </a:fld>
            <a:endParaRPr lang="en-US"/>
          </a:p>
        </p:txBody>
      </p:sp>
    </p:spTree>
    <p:extLst>
      <p:ext uri="{BB962C8B-B14F-4D97-AF65-F5344CB8AC3E}">
        <p14:creationId xmlns:p14="http://schemas.microsoft.com/office/powerpoint/2010/main" val="274163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9564444" y="240337"/>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https://color.adobe.com/create/color-wheel</a:t>
            </a:r>
          </a:p>
        </p:txBody>
      </p:sp>
      <p:grpSp>
        <p:nvGrpSpPr>
          <p:cNvPr id="28" name="Group 27">
            <a:extLst>
              <a:ext uri="{FF2B5EF4-FFF2-40B4-BE49-F238E27FC236}">
                <a16:creationId xmlns:a16="http://schemas.microsoft.com/office/drawing/2014/main" id="{8D469A60-07FF-EE0F-A059-BDE038928956}"/>
              </a:ext>
            </a:extLst>
          </p:cNvPr>
          <p:cNvGrpSpPr/>
          <p:nvPr/>
        </p:nvGrpSpPr>
        <p:grpSpPr>
          <a:xfrm>
            <a:off x="0" y="0"/>
            <a:ext cx="8148182" cy="6858000"/>
            <a:chOff x="0" y="0"/>
            <a:chExt cx="8148182" cy="6858000"/>
          </a:xfrm>
        </p:grpSpPr>
        <p:grpSp>
          <p:nvGrpSpPr>
            <p:cNvPr id="5" name="Group 4">
              <a:extLst>
                <a:ext uri="{FF2B5EF4-FFF2-40B4-BE49-F238E27FC236}">
                  <a16:creationId xmlns:a16="http://schemas.microsoft.com/office/drawing/2014/main" id="{909096D4-A5E7-BF15-AD43-3F9C89985487}"/>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65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41836F03-2ABC-CB33-1846-9DC33028CB35}"/>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854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85412D</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8F3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8F3831</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8F3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8F3176</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792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792D85</a:t>
                  </a:r>
                </a:p>
              </p:txBody>
            </p:sp>
          </p:grpSp>
        </p:grpSp>
        <p:grpSp>
          <p:nvGrpSpPr>
            <p:cNvPr id="8" name="Group 7">
              <a:extLst>
                <a:ext uri="{FF2B5EF4-FFF2-40B4-BE49-F238E27FC236}">
                  <a16:creationId xmlns:a16="http://schemas.microsoft.com/office/drawing/2014/main" id="{67B5FF9A-3368-B424-5858-7938B14AB3A6}"/>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7" name="Group 6">
                <a:extLst>
                  <a:ext uri="{FF2B5EF4-FFF2-40B4-BE49-F238E27FC236}">
                    <a16:creationId xmlns:a16="http://schemas.microsoft.com/office/drawing/2014/main" id="{FAF946C3-7E36-0100-7007-18624846111D}"/>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8E6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8E626D</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C48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C48796</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451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451B25</a:t>
                  </a:r>
                </a:p>
              </p:txBody>
            </p:sp>
          </p:grpSp>
        </p:grpSp>
        <p:grpSp>
          <p:nvGrpSpPr>
            <p:cNvPr id="10" name="Group 9">
              <a:extLst>
                <a:ext uri="{FF2B5EF4-FFF2-40B4-BE49-F238E27FC236}">
                  <a16:creationId xmlns:a16="http://schemas.microsoft.com/office/drawing/2014/main" id="{D205564D-4A0A-9540-D30A-B5225A3BD8EF}"/>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9" name="Group 8">
                <a:extLst>
                  <a:ext uri="{FF2B5EF4-FFF2-40B4-BE49-F238E27FC236}">
                    <a16:creationId xmlns:a16="http://schemas.microsoft.com/office/drawing/2014/main" id="{16FAFA67-49BC-45C2-1668-FB8EC5792CEC}"/>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78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78743B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3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236178</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43A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43A2C4</a:t>
                  </a:r>
                </a:p>
              </p:txBody>
            </p:sp>
          </p:grpSp>
        </p:grpSp>
        <p:grpSp>
          <p:nvGrpSpPr>
            <p:cNvPr id="12" name="Group 11">
              <a:extLst>
                <a:ext uri="{FF2B5EF4-FFF2-40B4-BE49-F238E27FC236}">
                  <a16:creationId xmlns:a16="http://schemas.microsoft.com/office/drawing/2014/main" id="{3426F480-F281-DD4C-3183-6DB618B709D2}"/>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7202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11" name="Group 10">
                <a:extLst>
                  <a:ext uri="{FF2B5EF4-FFF2-40B4-BE49-F238E27FC236}">
                    <a16:creationId xmlns:a16="http://schemas.microsoft.com/office/drawing/2014/main" id="{51D05FAE-ED27-9BE9-277C-4CB23B8FDC93}"/>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C46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C46078</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25C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25C43D</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F7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2F783A</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grpSp>
        </p:grpSp>
        <p:grpSp>
          <p:nvGrpSpPr>
            <p:cNvPr id="14" name="Group 13">
              <a:extLst>
                <a:ext uri="{FF2B5EF4-FFF2-40B4-BE49-F238E27FC236}">
                  <a16:creationId xmlns:a16="http://schemas.microsoft.com/office/drawing/2014/main" id="{1D9C7F35-E09F-943A-91B2-EA39FC8CABAF}"/>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979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13" name="Group 12">
                <a:extLst>
                  <a:ext uri="{FF2B5EF4-FFF2-40B4-BE49-F238E27FC236}">
                    <a16:creationId xmlns:a16="http://schemas.microsoft.com/office/drawing/2014/main" id="{DF5556BE-71E5-0350-BB45-8081C18D1722}"/>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93C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93C460</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5778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577835</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39C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39C49D</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297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297861</a:t>
                  </a:r>
                </a:p>
              </p:txBody>
            </p:sp>
          </p:grpSp>
        </p:grpSp>
        <p:grpSp>
          <p:nvGrpSpPr>
            <p:cNvPr id="16" name="Group 15">
              <a:extLst>
                <a:ext uri="{FF2B5EF4-FFF2-40B4-BE49-F238E27FC236}">
                  <a16:creationId xmlns:a16="http://schemas.microsoft.com/office/drawing/2014/main" id="{17EE51AD-7BF0-F187-9432-CF64BF0C805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8867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15" name="Group 14">
                <a:extLst>
                  <a:ext uri="{FF2B5EF4-FFF2-40B4-BE49-F238E27FC236}">
                    <a16:creationId xmlns:a16="http://schemas.microsoft.com/office/drawing/2014/main" id="{502656E8-6F0F-E6A6-6B7B-FA03CC92A000}"/>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5A7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5A783B</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237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237860</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6E2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6E2978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784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784435</a:t>
                  </a:r>
                </a:p>
              </p:txBody>
            </p:sp>
          </p:grpSp>
        </p:grpSp>
        <p:grpSp>
          <p:nvGrpSpPr>
            <p:cNvPr id="18" name="Group 17">
              <a:extLst>
                <a:ext uri="{FF2B5EF4-FFF2-40B4-BE49-F238E27FC236}">
                  <a16:creationId xmlns:a16="http://schemas.microsoft.com/office/drawing/2014/main" id="{C355F1CD-E3FD-776D-2F8E-7F21A58C68D7}"/>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372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17" name="Group 16">
                <a:extLst>
                  <a:ext uri="{FF2B5EF4-FFF2-40B4-BE49-F238E27FC236}">
                    <a16:creationId xmlns:a16="http://schemas.microsoft.com/office/drawing/2014/main" id="{2D18D542-A96E-1C03-3451-9696D8BFB24C}"/>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786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78683b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237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237830</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293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293978</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782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782337</a:t>
                  </a:r>
                </a:p>
              </p:txBody>
            </p:sp>
          </p:grpSp>
        </p:grpSp>
        <p:grpSp>
          <p:nvGrpSpPr>
            <p:cNvPr id="21" name="Group 20">
              <a:extLst>
                <a:ext uri="{FF2B5EF4-FFF2-40B4-BE49-F238E27FC236}">
                  <a16:creationId xmlns:a16="http://schemas.microsoft.com/office/drawing/2014/main" id="{10C581B6-C628-714A-8895-C790B0296028}"/>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20" name="Group 19">
                <a:extLst>
                  <a:ext uri="{FF2B5EF4-FFF2-40B4-BE49-F238E27FC236}">
                    <a16:creationId xmlns:a16="http://schemas.microsoft.com/office/drawing/2014/main" id="{AC77FBCF-F66E-3A05-4A71-3889ABA195B8}"/>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DE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DEBAAF</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5D8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5D8555</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70A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70AB32</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AB4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AB4D32</a:t>
                  </a:r>
                </a:p>
              </p:txBody>
            </p:sp>
          </p:grpSp>
        </p:grpSp>
        <p:grpSp>
          <p:nvGrpSpPr>
            <p:cNvPr id="27" name="Group 26">
              <a:extLst>
                <a:ext uri="{FF2B5EF4-FFF2-40B4-BE49-F238E27FC236}">
                  <a16:creationId xmlns:a16="http://schemas.microsoft.com/office/drawing/2014/main" id="{EE6BDBCA-BD65-D80D-1041-778FA170ACF6}"/>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6" name="Group 25">
                <a:extLst>
                  <a:ext uri="{FF2B5EF4-FFF2-40B4-BE49-F238E27FC236}">
                    <a16:creationId xmlns:a16="http://schemas.microsoft.com/office/drawing/2014/main" id="{27794864-3BDF-4DE0-7132-B962991393CB}"/>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8534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853447</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5E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5E2532</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381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38161E</a:t>
                  </a:r>
                </a:p>
              </p:txBody>
            </p:sp>
          </p:grpSp>
        </p:grpSp>
      </p:grpSp>
      <p:sp>
        <p:nvSpPr>
          <p:cNvPr id="6" name="Footer Placeholder 5">
            <a:extLst>
              <a:ext uri="{FF2B5EF4-FFF2-40B4-BE49-F238E27FC236}">
                <a16:creationId xmlns:a16="http://schemas.microsoft.com/office/drawing/2014/main" id="{B2D52BE9-2CE1-996F-7B35-C668B833F894}"/>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83DE205B-AB8D-FD4A-5969-751CDC36FF6E}"/>
              </a:ext>
            </a:extLst>
          </p:cNvPr>
          <p:cNvSpPr>
            <a:spLocks noGrp="1"/>
          </p:cNvSpPr>
          <p:nvPr>
            <p:ph type="sldNum" sz="quarter" idx="12"/>
          </p:nvPr>
        </p:nvSpPr>
        <p:spPr/>
        <p:txBody>
          <a:bodyPr/>
          <a:lstStyle/>
          <a:p>
            <a:fld id="{A5AEF524-62EC-C340-82A1-9F47B6C43E55}" type="slidenum">
              <a:rPr lang="en-US" smtClean="0"/>
              <a:t>81</a:t>
            </a:fld>
            <a:endParaRPr lang="en-US"/>
          </a:p>
        </p:txBody>
      </p:sp>
    </p:spTree>
    <p:extLst>
      <p:ext uri="{BB962C8B-B14F-4D97-AF65-F5344CB8AC3E}">
        <p14:creationId xmlns:p14="http://schemas.microsoft.com/office/powerpoint/2010/main" val="20416510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122A303-F470-A1A3-A0B2-FDF931E94995}"/>
              </a:ext>
            </a:extLst>
          </p:cNvPr>
          <p:cNvSpPr/>
          <p:nvPr/>
        </p:nvSpPr>
        <p:spPr>
          <a:xfrm>
            <a:off x="8132064" y="3813048"/>
            <a:ext cx="4059936" cy="304495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t>B135 Stage Right</a:t>
            </a:r>
          </a:p>
        </p:txBody>
      </p:sp>
      <p:sp>
        <p:nvSpPr>
          <p:cNvPr id="7" name="Rectangle 6">
            <a:extLst>
              <a:ext uri="{FF2B5EF4-FFF2-40B4-BE49-F238E27FC236}">
                <a16:creationId xmlns:a16="http://schemas.microsoft.com/office/drawing/2014/main" id="{21FA137D-21FC-C5C4-71A5-15ED2D1D47C6}"/>
              </a:ext>
            </a:extLst>
          </p:cNvPr>
          <p:cNvSpPr/>
          <p:nvPr/>
        </p:nvSpPr>
        <p:spPr>
          <a:xfrm>
            <a:off x="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A105</a:t>
            </a:r>
          </a:p>
        </p:txBody>
      </p:sp>
      <p:sp>
        <p:nvSpPr>
          <p:cNvPr id="8" name="Rectangle 7">
            <a:extLst>
              <a:ext uri="{FF2B5EF4-FFF2-40B4-BE49-F238E27FC236}">
                <a16:creationId xmlns:a16="http://schemas.microsoft.com/office/drawing/2014/main" id="{F38CCCA1-4FCA-9B93-7FB0-5FA45AD5C5A4}"/>
              </a:ext>
            </a:extLst>
          </p:cNvPr>
          <p:cNvSpPr/>
          <p:nvPr/>
        </p:nvSpPr>
        <p:spPr>
          <a:xfrm>
            <a:off x="1127760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A105</a:t>
            </a:r>
          </a:p>
        </p:txBody>
      </p:sp>
      <p:sp>
        <p:nvSpPr>
          <p:cNvPr id="21" name="Rectangle 20">
            <a:extLst>
              <a:ext uri="{FF2B5EF4-FFF2-40B4-BE49-F238E27FC236}">
                <a16:creationId xmlns:a16="http://schemas.microsoft.com/office/drawing/2014/main" id="{37CC434A-074E-A0B6-2179-E7302BEC684B}"/>
              </a:ext>
            </a:extLst>
          </p:cNvPr>
          <p:cNvSpPr/>
          <p:nvPr/>
        </p:nvSpPr>
        <p:spPr>
          <a:xfrm>
            <a:off x="5690614" y="3813048"/>
            <a:ext cx="2441448" cy="304495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t>B135 Stage Left</a:t>
            </a:r>
          </a:p>
        </p:txBody>
      </p:sp>
      <p:sp>
        <p:nvSpPr>
          <p:cNvPr id="9" name="Rectangle 8">
            <a:extLst>
              <a:ext uri="{FF2B5EF4-FFF2-40B4-BE49-F238E27FC236}">
                <a16:creationId xmlns:a16="http://schemas.microsoft.com/office/drawing/2014/main" id="{35B87C13-0AFC-B43B-A30B-9D728FFD7F8F}"/>
              </a:ext>
            </a:extLst>
          </p:cNvPr>
          <p:cNvSpPr/>
          <p:nvPr/>
        </p:nvSpPr>
        <p:spPr>
          <a:xfrm>
            <a:off x="0" y="6115550"/>
            <a:ext cx="12192000" cy="7424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B135</a:t>
            </a:r>
          </a:p>
        </p:txBody>
      </p:sp>
      <p:sp>
        <p:nvSpPr>
          <p:cNvPr id="19" name="Rectangle 18">
            <a:extLst>
              <a:ext uri="{FF2B5EF4-FFF2-40B4-BE49-F238E27FC236}">
                <a16:creationId xmlns:a16="http://schemas.microsoft.com/office/drawing/2014/main" id="{2CCC6A97-4BDA-D09E-199D-D7E29F2D21BB}"/>
              </a:ext>
            </a:extLst>
          </p:cNvPr>
          <p:cNvSpPr/>
          <p:nvPr/>
        </p:nvSpPr>
        <p:spPr>
          <a:xfrm>
            <a:off x="-2" y="5328799"/>
            <a:ext cx="12192000" cy="78675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B134, A105</a:t>
            </a:r>
          </a:p>
        </p:txBody>
      </p:sp>
      <p:sp>
        <p:nvSpPr>
          <p:cNvPr id="20" name="Rectangle 19">
            <a:extLst>
              <a:ext uri="{FF2B5EF4-FFF2-40B4-BE49-F238E27FC236}">
                <a16:creationId xmlns:a16="http://schemas.microsoft.com/office/drawing/2014/main" id="{6DDD9162-BC72-CA88-CD2A-48B6CE2C7737}"/>
              </a:ext>
            </a:extLst>
          </p:cNvPr>
          <p:cNvSpPr/>
          <p:nvPr/>
        </p:nvSpPr>
        <p:spPr>
          <a:xfrm>
            <a:off x="0" y="5087463"/>
            <a:ext cx="12192000" cy="24802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B136</a:t>
            </a:r>
          </a:p>
        </p:txBody>
      </p:sp>
      <p:sp>
        <p:nvSpPr>
          <p:cNvPr id="4" name="Footer Placeholder 3">
            <a:extLst>
              <a:ext uri="{FF2B5EF4-FFF2-40B4-BE49-F238E27FC236}">
                <a16:creationId xmlns:a16="http://schemas.microsoft.com/office/drawing/2014/main" id="{D79CCFA8-9400-A44B-964B-4481AA18CD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AAD6CF-28FE-C1B9-26FA-1312EF7CA229}"/>
              </a:ext>
            </a:extLst>
          </p:cNvPr>
          <p:cNvSpPr>
            <a:spLocks noGrp="1"/>
          </p:cNvSpPr>
          <p:nvPr>
            <p:ph type="sldNum" sz="quarter" idx="12"/>
          </p:nvPr>
        </p:nvSpPr>
        <p:spPr/>
        <p:txBody>
          <a:bodyPr/>
          <a:lstStyle/>
          <a:p>
            <a:fld id="{A5AEF524-62EC-C340-82A1-9F47B6C43E55}" type="slidenum">
              <a:rPr lang="en-US" smtClean="0"/>
              <a:t>82</a:t>
            </a:fld>
            <a:endParaRPr lang="en-US"/>
          </a:p>
        </p:txBody>
      </p:sp>
    </p:spTree>
    <p:extLst>
      <p:ext uri="{BB962C8B-B14F-4D97-AF65-F5344CB8AC3E}">
        <p14:creationId xmlns:p14="http://schemas.microsoft.com/office/powerpoint/2010/main" val="23443220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06B2837-293F-0CDF-DE27-E040DD002ABB}"/>
              </a:ext>
            </a:extLst>
          </p:cNvPr>
          <p:cNvGrpSpPr/>
          <p:nvPr/>
        </p:nvGrpSpPr>
        <p:grpSpPr>
          <a:xfrm>
            <a:off x="0" y="0"/>
            <a:ext cx="12192000" cy="6858000"/>
            <a:chOff x="0" y="0"/>
            <a:chExt cx="12192000" cy="6858000"/>
          </a:xfrm>
        </p:grpSpPr>
        <p:sp>
          <p:nvSpPr>
            <p:cNvPr id="5" name="Rectangle 4">
              <a:extLst>
                <a:ext uri="{FF2B5EF4-FFF2-40B4-BE49-F238E27FC236}">
                  <a16:creationId xmlns:a16="http://schemas.microsoft.com/office/drawing/2014/main" id="{E7A98C7B-C670-3E7B-444B-7BE1881C3B23}"/>
                </a:ext>
              </a:extLst>
            </p:cNvPr>
            <p:cNvSpPr/>
            <p:nvPr/>
          </p:nvSpPr>
          <p:spPr>
            <a:xfrm>
              <a:off x="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0BFD82EE-1855-3584-2742-0E85FFA55F9B}"/>
                </a:ext>
              </a:extLst>
            </p:cNvPr>
            <p:cNvSpPr/>
            <p:nvPr/>
          </p:nvSpPr>
          <p:spPr>
            <a:xfrm>
              <a:off x="1127760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E745D33-5E04-1F30-BE01-FFB667BAFFBD}"/>
                </a:ext>
              </a:extLst>
            </p:cNvPr>
            <p:cNvSpPr/>
            <p:nvPr/>
          </p:nvSpPr>
          <p:spPr>
            <a:xfrm rot="5400000">
              <a:off x="5638800" y="-5638800"/>
              <a:ext cx="914400" cy="12192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032C10F5-98B5-88D2-A896-8F8AEDF6C869}"/>
                </a:ext>
              </a:extLst>
            </p:cNvPr>
            <p:cNvSpPr/>
            <p:nvPr/>
          </p:nvSpPr>
          <p:spPr>
            <a:xfrm rot="5400000">
              <a:off x="5638800" y="304799"/>
              <a:ext cx="914400" cy="121920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9C50F8CB-B0BF-F21E-CAB6-7E2CE16D9CF2}"/>
                </a:ext>
              </a:extLst>
            </p:cNvPr>
            <p:cNvSpPr/>
            <p:nvPr/>
          </p:nvSpPr>
          <p:spPr>
            <a:xfrm>
              <a:off x="15684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403A283D-1E6E-F9E5-E188-5D79911C579A}"/>
                </a:ext>
              </a:extLst>
            </p:cNvPr>
            <p:cNvSpPr/>
            <p:nvPr/>
          </p:nvSpPr>
          <p:spPr>
            <a:xfrm>
              <a:off x="24511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F50D842-7236-8C54-CC23-ED82DC65C82A}"/>
                </a:ext>
              </a:extLst>
            </p:cNvPr>
            <p:cNvSpPr/>
            <p:nvPr/>
          </p:nvSpPr>
          <p:spPr>
            <a:xfrm>
              <a:off x="33337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1F001A1B-0DCF-E59D-28FF-CD11AD96B1D7}"/>
                </a:ext>
              </a:extLst>
            </p:cNvPr>
            <p:cNvSpPr/>
            <p:nvPr/>
          </p:nvSpPr>
          <p:spPr>
            <a:xfrm>
              <a:off x="42164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31C5C7DA-56A3-C50D-039B-080BC98B354B}"/>
                </a:ext>
              </a:extLst>
            </p:cNvPr>
            <p:cNvSpPr/>
            <p:nvPr/>
          </p:nvSpPr>
          <p:spPr>
            <a:xfrm>
              <a:off x="50990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4DDB494E-917E-2C1C-8CE7-5891ACE67A54}"/>
                </a:ext>
              </a:extLst>
            </p:cNvPr>
            <p:cNvSpPr/>
            <p:nvPr/>
          </p:nvSpPr>
          <p:spPr>
            <a:xfrm>
              <a:off x="59817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B9460AD8-868A-23AB-1884-BDBA7E62BABC}"/>
                </a:ext>
              </a:extLst>
            </p:cNvPr>
            <p:cNvSpPr/>
            <p:nvPr/>
          </p:nvSpPr>
          <p:spPr>
            <a:xfrm>
              <a:off x="68643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78145EBC-4E6C-53E1-7C84-59EA781EE10A}"/>
                </a:ext>
              </a:extLst>
            </p:cNvPr>
            <p:cNvSpPr/>
            <p:nvPr/>
          </p:nvSpPr>
          <p:spPr>
            <a:xfrm>
              <a:off x="77470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04611ED7-1E5A-5C6E-08C0-2789D18932C3}"/>
                </a:ext>
              </a:extLst>
            </p:cNvPr>
            <p:cNvSpPr/>
            <p:nvPr/>
          </p:nvSpPr>
          <p:spPr>
            <a:xfrm>
              <a:off x="86296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C87A0AA6-3AC4-2E42-B5EF-8D3EBEE7B4B5}"/>
                </a:ext>
              </a:extLst>
            </p:cNvPr>
            <p:cNvSpPr/>
            <p:nvPr/>
          </p:nvSpPr>
          <p:spPr>
            <a:xfrm>
              <a:off x="95123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3D15A919-E303-6A02-6193-814CB66690FB}"/>
                </a:ext>
              </a:extLst>
            </p:cNvPr>
            <p:cNvSpPr/>
            <p:nvPr/>
          </p:nvSpPr>
          <p:spPr>
            <a:xfrm>
              <a:off x="10394950" y="914400"/>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87BB672E-1FB1-3270-5C20-36A83366C0B9}"/>
                </a:ext>
              </a:extLst>
            </p:cNvPr>
            <p:cNvSpPr/>
            <p:nvPr/>
          </p:nvSpPr>
          <p:spPr>
            <a:xfrm rot="5400000">
              <a:off x="5981700" y="-26289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0381C3D4-AE64-6103-BE74-D163AA9A2274}"/>
                </a:ext>
              </a:extLst>
            </p:cNvPr>
            <p:cNvSpPr/>
            <p:nvPr/>
          </p:nvSpPr>
          <p:spPr>
            <a:xfrm rot="5400000">
              <a:off x="5981699" y="-17526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099B2C63-5091-9D16-4BBB-7F53F59B7CA9}"/>
                </a:ext>
              </a:extLst>
            </p:cNvPr>
            <p:cNvSpPr/>
            <p:nvPr/>
          </p:nvSpPr>
          <p:spPr>
            <a:xfrm rot="5400000">
              <a:off x="5982317" y="-35052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2561FE89-51B5-69E6-51CB-1408892CDCE2}"/>
                </a:ext>
              </a:extLst>
            </p:cNvPr>
            <p:cNvSpPr/>
            <p:nvPr/>
          </p:nvSpPr>
          <p:spPr>
            <a:xfrm rot="5400000">
              <a:off x="5981699" y="-8763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B2E02BD-4422-D442-5841-BB851EB3D557}"/>
                </a:ext>
              </a:extLst>
            </p:cNvPr>
            <p:cNvSpPr/>
            <p:nvPr/>
          </p:nvSpPr>
          <p:spPr>
            <a:xfrm rot="5400000">
              <a:off x="5981700" y="-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5" name="Footer Placeholder 24">
            <a:extLst>
              <a:ext uri="{FF2B5EF4-FFF2-40B4-BE49-F238E27FC236}">
                <a16:creationId xmlns:a16="http://schemas.microsoft.com/office/drawing/2014/main" id="{1B06DBEF-C06E-19DE-140D-16F4196715A3}"/>
              </a:ext>
            </a:extLst>
          </p:cNvPr>
          <p:cNvSpPr>
            <a:spLocks noGrp="1"/>
          </p:cNvSpPr>
          <p:nvPr>
            <p:ph type="ftr" sz="quarter" idx="11"/>
          </p:nvPr>
        </p:nvSpPr>
        <p:spPr/>
        <p:txBody>
          <a:bodyPr/>
          <a:lstStyle/>
          <a:p>
            <a:endParaRPr lang="en-US"/>
          </a:p>
        </p:txBody>
      </p:sp>
      <p:sp>
        <p:nvSpPr>
          <p:cNvPr id="26" name="Slide Number Placeholder 25">
            <a:extLst>
              <a:ext uri="{FF2B5EF4-FFF2-40B4-BE49-F238E27FC236}">
                <a16:creationId xmlns:a16="http://schemas.microsoft.com/office/drawing/2014/main" id="{60A86583-31E0-3337-3A34-9AD00A9B0233}"/>
              </a:ext>
            </a:extLst>
          </p:cNvPr>
          <p:cNvSpPr>
            <a:spLocks noGrp="1"/>
          </p:cNvSpPr>
          <p:nvPr>
            <p:ph type="sldNum" sz="quarter" idx="12"/>
          </p:nvPr>
        </p:nvSpPr>
        <p:spPr/>
        <p:txBody>
          <a:bodyPr/>
          <a:lstStyle/>
          <a:p>
            <a:fld id="{A5AEF524-62EC-C340-82A1-9F47B6C43E55}" type="slidenum">
              <a:rPr lang="en-US" smtClean="0"/>
              <a:t>83</a:t>
            </a:fld>
            <a:endParaRPr lang="en-US"/>
          </a:p>
        </p:txBody>
      </p:sp>
    </p:spTree>
    <p:extLst>
      <p:ext uri="{BB962C8B-B14F-4D97-AF65-F5344CB8AC3E}">
        <p14:creationId xmlns:p14="http://schemas.microsoft.com/office/powerpoint/2010/main" val="42918704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5D071AE-090E-27C3-6B0A-6FB387ADE15D}"/>
              </a:ext>
            </a:extLst>
          </p:cNvPr>
          <p:cNvGrpSpPr>
            <a:grpSpLocks noChangeAspect="1"/>
          </p:cNvGrpSpPr>
          <p:nvPr/>
        </p:nvGrpSpPr>
        <p:grpSpPr>
          <a:xfrm>
            <a:off x="0" y="590550"/>
            <a:ext cx="11943588" cy="5676900"/>
            <a:chOff x="3491948" y="597673"/>
            <a:chExt cx="2743200" cy="2743200"/>
          </a:xfrm>
        </p:grpSpPr>
        <p:grpSp>
          <p:nvGrpSpPr>
            <p:cNvPr id="4" name="Group 3">
              <a:extLst>
                <a:ext uri="{FF2B5EF4-FFF2-40B4-BE49-F238E27FC236}">
                  <a16:creationId xmlns:a16="http://schemas.microsoft.com/office/drawing/2014/main" id="{6441B876-7339-ADEA-DB84-D00CDBDBAA88}"/>
                </a:ext>
              </a:extLst>
            </p:cNvPr>
            <p:cNvGrpSpPr/>
            <p:nvPr/>
          </p:nvGrpSpPr>
          <p:grpSpPr>
            <a:xfrm>
              <a:off x="3491948" y="597673"/>
              <a:ext cx="2743200" cy="914400"/>
              <a:chOff x="3491948" y="597673"/>
              <a:chExt cx="2743200" cy="914400"/>
            </a:xfrm>
          </p:grpSpPr>
          <p:sp>
            <p:nvSpPr>
              <p:cNvPr id="8" name="Rectangle 7">
                <a:extLst>
                  <a:ext uri="{FF2B5EF4-FFF2-40B4-BE49-F238E27FC236}">
                    <a16:creationId xmlns:a16="http://schemas.microsoft.com/office/drawing/2014/main" id="{5B009263-B5A1-2813-3AF7-6C94EF5061FC}"/>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4DEB7A71-82D9-AE04-A933-60AD0463F800}"/>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C832DC82-52C2-2EDE-82AC-918E6EB8F54D}"/>
                </a:ext>
              </a:extLst>
            </p:cNvPr>
            <p:cNvGrpSpPr/>
            <p:nvPr/>
          </p:nvGrpSpPr>
          <p:grpSpPr>
            <a:xfrm>
              <a:off x="3491948" y="2426473"/>
              <a:ext cx="2743200" cy="914400"/>
              <a:chOff x="3491948" y="597673"/>
              <a:chExt cx="2743200" cy="914400"/>
            </a:xfrm>
          </p:grpSpPr>
          <p:sp>
            <p:nvSpPr>
              <p:cNvPr id="6" name="Rectangle 5">
                <a:extLst>
                  <a:ext uri="{FF2B5EF4-FFF2-40B4-BE49-F238E27FC236}">
                    <a16:creationId xmlns:a16="http://schemas.microsoft.com/office/drawing/2014/main" id="{F31FEF0F-23E4-4460-0766-9BE544A8A469}"/>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18BC92C-B879-6B8C-3514-149E8785CB68}"/>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1" name="Footer Placeholder 10">
            <a:extLst>
              <a:ext uri="{FF2B5EF4-FFF2-40B4-BE49-F238E27FC236}">
                <a16:creationId xmlns:a16="http://schemas.microsoft.com/office/drawing/2014/main" id="{80CFC9A6-A34F-D135-9B7A-05B4A2CF7C2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BAB0E17F-7223-04BB-8D6D-202271E8E2E8}"/>
              </a:ext>
            </a:extLst>
          </p:cNvPr>
          <p:cNvSpPr>
            <a:spLocks noGrp="1"/>
          </p:cNvSpPr>
          <p:nvPr>
            <p:ph type="sldNum" sz="quarter" idx="12"/>
          </p:nvPr>
        </p:nvSpPr>
        <p:spPr/>
        <p:txBody>
          <a:bodyPr/>
          <a:lstStyle/>
          <a:p>
            <a:fld id="{A5AEF524-62EC-C340-82A1-9F47B6C43E55}" type="slidenum">
              <a:rPr lang="en-US" smtClean="0"/>
              <a:t>84</a:t>
            </a:fld>
            <a:endParaRPr lang="en-US"/>
          </a:p>
        </p:txBody>
      </p:sp>
    </p:spTree>
    <p:extLst>
      <p:ext uri="{BB962C8B-B14F-4D97-AF65-F5344CB8AC3E}">
        <p14:creationId xmlns:p14="http://schemas.microsoft.com/office/powerpoint/2010/main" val="8595814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5470A54-28B7-1104-28D7-3D64DD835105}"/>
              </a:ext>
            </a:extLst>
          </p:cNvPr>
          <p:cNvGrpSpPr>
            <a:grpSpLocks noChangeAspect="1"/>
          </p:cNvGrpSpPr>
          <p:nvPr/>
        </p:nvGrpSpPr>
        <p:grpSpPr>
          <a:xfrm rot="5400000" flipH="1">
            <a:off x="1915898" y="-1136066"/>
            <a:ext cx="5636968" cy="9130132"/>
            <a:chOff x="-5810250" y="-21419220"/>
            <a:chExt cx="19202400" cy="31101903"/>
          </a:xfrm>
        </p:grpSpPr>
        <p:grpSp>
          <p:nvGrpSpPr>
            <p:cNvPr id="4" name="Group 3">
              <a:extLst>
                <a:ext uri="{FF2B5EF4-FFF2-40B4-BE49-F238E27FC236}">
                  <a16:creationId xmlns:a16="http://schemas.microsoft.com/office/drawing/2014/main" id="{7E3626BD-CE92-BC29-A658-02A781DFA916}"/>
                </a:ext>
              </a:extLst>
            </p:cNvPr>
            <p:cNvGrpSpPr/>
            <p:nvPr/>
          </p:nvGrpSpPr>
          <p:grpSpPr>
            <a:xfrm>
              <a:off x="-5810250" y="-2216820"/>
              <a:ext cx="19202400" cy="11899503"/>
              <a:chOff x="-5810250" y="-2216820"/>
              <a:chExt cx="19202400" cy="11899503"/>
            </a:xfrm>
          </p:grpSpPr>
          <p:grpSp>
            <p:nvGrpSpPr>
              <p:cNvPr id="6" name="Group 5">
                <a:extLst>
                  <a:ext uri="{FF2B5EF4-FFF2-40B4-BE49-F238E27FC236}">
                    <a16:creationId xmlns:a16="http://schemas.microsoft.com/office/drawing/2014/main" id="{D41ECA41-9FE8-43E3-4B21-D3F941150638}"/>
                  </a:ext>
                </a:extLst>
              </p:cNvPr>
              <p:cNvGrpSpPr/>
              <p:nvPr/>
            </p:nvGrpSpPr>
            <p:grpSpPr>
              <a:xfrm>
                <a:off x="6076950" y="-2216820"/>
                <a:ext cx="7315200" cy="11899503"/>
                <a:chOff x="6076950" y="-2216820"/>
                <a:chExt cx="7315200" cy="11899503"/>
              </a:xfrm>
            </p:grpSpPr>
            <p:grpSp>
              <p:nvGrpSpPr>
                <p:cNvPr id="8" name="Group 7">
                  <a:extLst>
                    <a:ext uri="{FF2B5EF4-FFF2-40B4-BE49-F238E27FC236}">
                      <a16:creationId xmlns:a16="http://schemas.microsoft.com/office/drawing/2014/main" id="{4E12A997-6924-F25F-485E-88982E933645}"/>
                    </a:ext>
                  </a:extLst>
                </p:cNvPr>
                <p:cNvGrpSpPr/>
                <p:nvPr/>
              </p:nvGrpSpPr>
              <p:grpSpPr>
                <a:xfrm>
                  <a:off x="6080760" y="-2216820"/>
                  <a:ext cx="7311390" cy="4586049"/>
                  <a:chOff x="6080760" y="-2216820"/>
                  <a:chExt cx="7311390" cy="4586049"/>
                </a:xfrm>
              </p:grpSpPr>
              <p:grpSp>
                <p:nvGrpSpPr>
                  <p:cNvPr id="10" name="Group 9">
                    <a:extLst>
                      <a:ext uri="{FF2B5EF4-FFF2-40B4-BE49-F238E27FC236}">
                        <a16:creationId xmlns:a16="http://schemas.microsoft.com/office/drawing/2014/main" id="{7B28C689-45C4-5EAB-DF78-545A3AEFC523}"/>
                      </a:ext>
                    </a:extLst>
                  </p:cNvPr>
                  <p:cNvGrpSpPr/>
                  <p:nvPr/>
                </p:nvGrpSpPr>
                <p:grpSpPr>
                  <a:xfrm>
                    <a:off x="6080760" y="-2204517"/>
                    <a:ext cx="2745740" cy="4573746"/>
                    <a:chOff x="6080760" y="-2204517"/>
                    <a:chExt cx="2745740" cy="4573746"/>
                  </a:xfrm>
                </p:grpSpPr>
                <p:grpSp>
                  <p:nvGrpSpPr>
                    <p:cNvPr id="12" name="Group 11">
                      <a:extLst>
                        <a:ext uri="{FF2B5EF4-FFF2-40B4-BE49-F238E27FC236}">
                          <a16:creationId xmlns:a16="http://schemas.microsoft.com/office/drawing/2014/main" id="{481992FB-9070-C3B5-48FC-A07915CE09AC}"/>
                        </a:ext>
                      </a:extLst>
                    </p:cNvPr>
                    <p:cNvGrpSpPr/>
                    <p:nvPr/>
                  </p:nvGrpSpPr>
                  <p:grpSpPr>
                    <a:xfrm>
                      <a:off x="6080760" y="535746"/>
                      <a:ext cx="2745740" cy="1833483"/>
                      <a:chOff x="6080760" y="535746"/>
                      <a:chExt cx="2745740" cy="1833483"/>
                    </a:xfrm>
                  </p:grpSpPr>
                  <p:grpSp>
                    <p:nvGrpSpPr>
                      <p:cNvPr id="14" name="Group 13">
                        <a:extLst>
                          <a:ext uri="{FF2B5EF4-FFF2-40B4-BE49-F238E27FC236}">
                            <a16:creationId xmlns:a16="http://schemas.microsoft.com/office/drawing/2014/main" id="{345B5630-A060-0351-9457-07353203690A}"/>
                          </a:ext>
                        </a:extLst>
                      </p:cNvPr>
                      <p:cNvGrpSpPr/>
                      <p:nvPr/>
                    </p:nvGrpSpPr>
                    <p:grpSpPr>
                      <a:xfrm>
                        <a:off x="7912100" y="535746"/>
                        <a:ext cx="914400" cy="1833483"/>
                        <a:chOff x="7912100" y="535746"/>
                        <a:chExt cx="914400" cy="1833483"/>
                      </a:xfrm>
                    </p:grpSpPr>
                    <p:sp>
                      <p:nvSpPr>
                        <p:cNvPr id="16" name="Rectangle 15">
                          <a:extLst>
                            <a:ext uri="{FF2B5EF4-FFF2-40B4-BE49-F238E27FC236}">
                              <a16:creationId xmlns:a16="http://schemas.microsoft.com/office/drawing/2014/main" id="{83118C9B-FA6F-29C2-941D-38C83A6ED948}"/>
                            </a:ext>
                          </a:extLst>
                        </p:cNvPr>
                        <p:cNvSpPr/>
                        <p:nvPr/>
                      </p:nvSpPr>
                      <p:spPr>
                        <a:xfrm>
                          <a:off x="7912100" y="145482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 name="Rectangle 16">
                          <a:extLst>
                            <a:ext uri="{FF2B5EF4-FFF2-40B4-BE49-F238E27FC236}">
                              <a16:creationId xmlns:a16="http://schemas.microsoft.com/office/drawing/2014/main" id="{4BF37596-FB36-4240-CDB0-5CC0F1A1267B}"/>
                            </a:ext>
                          </a:extLst>
                        </p:cNvPr>
                        <p:cNvSpPr/>
                        <p:nvPr/>
                      </p:nvSpPr>
                      <p:spPr>
                        <a:xfrm>
                          <a:off x="7912100" y="53574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5" name="Rectangle 14">
                        <a:extLst>
                          <a:ext uri="{FF2B5EF4-FFF2-40B4-BE49-F238E27FC236}">
                            <a16:creationId xmlns:a16="http://schemas.microsoft.com/office/drawing/2014/main" id="{6F7CB26A-89B6-58FF-37FD-DC60F953B41E}"/>
                          </a:ext>
                        </a:extLst>
                      </p:cNvPr>
                      <p:cNvSpPr/>
                      <p:nvPr/>
                    </p:nvSpPr>
                    <p:spPr>
                      <a:xfrm>
                        <a:off x="6080760" y="535746"/>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3" name="Rectangle 12">
                      <a:extLst>
                        <a:ext uri="{FF2B5EF4-FFF2-40B4-BE49-F238E27FC236}">
                          <a16:creationId xmlns:a16="http://schemas.microsoft.com/office/drawing/2014/main" id="{C165046B-256C-0C7A-7C3A-B5ED5C74D10E}"/>
                        </a:ext>
                      </a:extLst>
                    </p:cNvPr>
                    <p:cNvSpPr/>
                    <p:nvPr/>
                  </p:nvSpPr>
                  <p:spPr>
                    <a:xfrm>
                      <a:off x="6080760" y="-2204517"/>
                      <a:ext cx="2743200" cy="274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1" name="Rectangle 10">
                    <a:extLst>
                      <a:ext uri="{FF2B5EF4-FFF2-40B4-BE49-F238E27FC236}">
                        <a16:creationId xmlns:a16="http://schemas.microsoft.com/office/drawing/2014/main" id="{0A68434B-C119-C12D-B98B-CFEB69EC789A}"/>
                      </a:ext>
                    </a:extLst>
                  </p:cNvPr>
                  <p:cNvSpPr/>
                  <p:nvPr/>
                </p:nvSpPr>
                <p:spPr>
                  <a:xfrm>
                    <a:off x="8820150" y="-2216820"/>
                    <a:ext cx="4572000" cy="457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9" name="Rectangle 8">
                  <a:extLst>
                    <a:ext uri="{FF2B5EF4-FFF2-40B4-BE49-F238E27FC236}">
                      <a16:creationId xmlns:a16="http://schemas.microsoft.com/office/drawing/2014/main" id="{45750826-16DB-0205-8698-8CCBE6538703}"/>
                    </a:ext>
                  </a:extLst>
                </p:cNvPr>
                <p:cNvSpPr/>
                <p:nvPr/>
              </p:nvSpPr>
              <p:spPr>
                <a:xfrm>
                  <a:off x="6076950" y="2367483"/>
                  <a:ext cx="7315200" cy="7315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7" name="Rectangle 6">
                <a:extLst>
                  <a:ext uri="{FF2B5EF4-FFF2-40B4-BE49-F238E27FC236}">
                    <a16:creationId xmlns:a16="http://schemas.microsoft.com/office/drawing/2014/main" id="{76052EA4-0254-B9D5-6221-57F881FD5ADF}"/>
                  </a:ext>
                </a:extLst>
              </p:cNvPr>
              <p:cNvSpPr/>
              <p:nvPr/>
            </p:nvSpPr>
            <p:spPr>
              <a:xfrm>
                <a:off x="-5810250" y="-2216820"/>
                <a:ext cx="11887200" cy="1188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5" name="Rectangle 4">
              <a:extLst>
                <a:ext uri="{FF2B5EF4-FFF2-40B4-BE49-F238E27FC236}">
                  <a16:creationId xmlns:a16="http://schemas.microsoft.com/office/drawing/2014/main" id="{693CC188-882D-3A14-B67B-2903510D94CE}"/>
                </a:ext>
              </a:extLst>
            </p:cNvPr>
            <p:cNvSpPr/>
            <p:nvPr/>
          </p:nvSpPr>
          <p:spPr>
            <a:xfrm>
              <a:off x="-5810250" y="-21419220"/>
              <a:ext cx="19202400" cy="1920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9" name="Footer Placeholder 18">
            <a:extLst>
              <a:ext uri="{FF2B5EF4-FFF2-40B4-BE49-F238E27FC236}">
                <a16:creationId xmlns:a16="http://schemas.microsoft.com/office/drawing/2014/main" id="{BAE5E132-C46A-16CE-7A40-12189DE7F2A1}"/>
              </a:ext>
            </a:extLst>
          </p:cNvPr>
          <p:cNvSpPr>
            <a:spLocks noGrp="1"/>
          </p:cNvSpPr>
          <p:nvPr>
            <p:ph type="ftr" sz="quarter" idx="11"/>
          </p:nvPr>
        </p:nvSpPr>
        <p:spPr/>
        <p:txBody>
          <a:bodyPr/>
          <a:lstStyle/>
          <a:p>
            <a:endParaRPr lang="en-US"/>
          </a:p>
        </p:txBody>
      </p:sp>
      <p:sp>
        <p:nvSpPr>
          <p:cNvPr id="20" name="Slide Number Placeholder 19">
            <a:extLst>
              <a:ext uri="{FF2B5EF4-FFF2-40B4-BE49-F238E27FC236}">
                <a16:creationId xmlns:a16="http://schemas.microsoft.com/office/drawing/2014/main" id="{F8077144-0974-6FAC-9731-7071447A2A3F}"/>
              </a:ext>
            </a:extLst>
          </p:cNvPr>
          <p:cNvSpPr>
            <a:spLocks noGrp="1"/>
          </p:cNvSpPr>
          <p:nvPr>
            <p:ph type="sldNum" sz="quarter" idx="12"/>
          </p:nvPr>
        </p:nvSpPr>
        <p:spPr/>
        <p:txBody>
          <a:bodyPr/>
          <a:lstStyle/>
          <a:p>
            <a:fld id="{A5AEF524-62EC-C340-82A1-9F47B6C43E55}" type="slidenum">
              <a:rPr lang="en-US" smtClean="0"/>
              <a:t>85</a:t>
            </a:fld>
            <a:endParaRPr lang="en-US"/>
          </a:p>
        </p:txBody>
      </p:sp>
    </p:spTree>
    <p:extLst>
      <p:ext uri="{BB962C8B-B14F-4D97-AF65-F5344CB8AC3E}">
        <p14:creationId xmlns:p14="http://schemas.microsoft.com/office/powerpoint/2010/main" val="12648713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DC3FF8-6865-068B-39A7-444DB7E51C8E}"/>
              </a:ext>
            </a:extLst>
          </p:cNvPr>
          <p:cNvGrpSpPr>
            <a:grpSpLocks noChangeAspect="1"/>
          </p:cNvGrpSpPr>
          <p:nvPr/>
        </p:nvGrpSpPr>
        <p:grpSpPr>
          <a:xfrm>
            <a:off x="152400" y="685800"/>
            <a:ext cx="11887200" cy="5486400"/>
            <a:chOff x="114300" y="114300"/>
            <a:chExt cx="11887200" cy="5486400"/>
          </a:xfrm>
        </p:grpSpPr>
        <p:grpSp>
          <p:nvGrpSpPr>
            <p:cNvPr id="4" name="Group 3">
              <a:extLst>
                <a:ext uri="{FF2B5EF4-FFF2-40B4-BE49-F238E27FC236}">
                  <a16:creationId xmlns:a16="http://schemas.microsoft.com/office/drawing/2014/main" id="{8893F45E-E622-CA1C-D840-62043D648961}"/>
                </a:ext>
              </a:extLst>
            </p:cNvPr>
            <p:cNvGrpSpPr/>
            <p:nvPr/>
          </p:nvGrpSpPr>
          <p:grpSpPr>
            <a:xfrm>
              <a:off x="114300" y="114300"/>
              <a:ext cx="11887200" cy="914400"/>
              <a:chOff x="114300" y="114300"/>
              <a:chExt cx="11887200" cy="914400"/>
            </a:xfrm>
          </p:grpSpPr>
          <p:sp>
            <p:nvSpPr>
              <p:cNvPr id="75" name="Rectangle 74">
                <a:extLst>
                  <a:ext uri="{FF2B5EF4-FFF2-40B4-BE49-F238E27FC236}">
                    <a16:creationId xmlns:a16="http://schemas.microsoft.com/office/drawing/2014/main" id="{1C8D75A0-075F-F032-3884-05951CFB27C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DD38F4E0-3312-B956-6DDE-55DC43A237C2}"/>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65106E03-0149-D112-45D5-616F27E7FBE7}"/>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D35C78BD-085D-C571-2218-E183ED7D8063}"/>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7671D59-7F04-E852-DDC3-F7C8EAC64AE6}"/>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C18E02FF-3F14-4D6A-BF7A-2B15BD3FFA3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85820C76-5D4A-AB76-B25E-494B78029815}"/>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4A7E0807-7CCA-1876-8896-A971149A529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7AD9141E-E197-0D7B-CCA2-15D0F36107C1}"/>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584D6D87-9A7A-5364-0DAA-C8D827F2B0B4}"/>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01216664-A1BE-8B17-5128-16E8D0E4AD8F}"/>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440061FA-6FD2-C440-1B04-D5F0F44E9F5B}"/>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FC64D4D7-D5E2-602F-BD0D-8BDB0DF94E37}"/>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A8E34428-5545-468F-5296-F2216A393A26}"/>
                </a:ext>
              </a:extLst>
            </p:cNvPr>
            <p:cNvGrpSpPr/>
            <p:nvPr/>
          </p:nvGrpSpPr>
          <p:grpSpPr>
            <a:xfrm>
              <a:off x="114300" y="1028700"/>
              <a:ext cx="11887200" cy="914400"/>
              <a:chOff x="114300" y="114300"/>
              <a:chExt cx="11887200" cy="914400"/>
            </a:xfrm>
          </p:grpSpPr>
          <p:sp>
            <p:nvSpPr>
              <p:cNvPr id="62" name="Rectangle 61">
                <a:extLst>
                  <a:ext uri="{FF2B5EF4-FFF2-40B4-BE49-F238E27FC236}">
                    <a16:creationId xmlns:a16="http://schemas.microsoft.com/office/drawing/2014/main" id="{1C893FB9-47EA-1B88-8320-61E704120886}"/>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826641EC-60C1-D47A-0D6F-EC7002B1B04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9753E3E5-0DE3-D61C-BC62-8636B05DE475}"/>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4B28C078-557B-AF25-47B3-DC7D8852AE2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54630F20-971E-A96F-7F71-47DE509A9B2B}"/>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8BC56F47-E806-5DB8-81D9-4FED515EBCC3}"/>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1BC39C11-D52B-164D-0334-6417F3116732}"/>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1A230B27-5BAD-1B8C-A8E0-B8617F27E10E}"/>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047B924A-8392-D5A2-98A7-DB06B8B2C37C}"/>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5F6EFD72-5A3F-F43F-6AFB-392D68BDB216}"/>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1441D90D-4407-CA25-8D3C-751F2007F5D3}"/>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A9118D2C-8313-3A43-955C-CEF9477D0327}"/>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08FEA0CC-AEDB-E52E-99FC-C3ACB25E9E2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 name="Group 5">
              <a:extLst>
                <a:ext uri="{FF2B5EF4-FFF2-40B4-BE49-F238E27FC236}">
                  <a16:creationId xmlns:a16="http://schemas.microsoft.com/office/drawing/2014/main" id="{9B31151F-A748-8D93-2A06-839330ACCE25}"/>
                </a:ext>
              </a:extLst>
            </p:cNvPr>
            <p:cNvGrpSpPr/>
            <p:nvPr/>
          </p:nvGrpSpPr>
          <p:grpSpPr>
            <a:xfrm>
              <a:off x="114300" y="1943100"/>
              <a:ext cx="11887200" cy="914400"/>
              <a:chOff x="114300" y="114300"/>
              <a:chExt cx="11887200" cy="914400"/>
            </a:xfrm>
          </p:grpSpPr>
          <p:sp>
            <p:nvSpPr>
              <p:cNvPr id="49" name="Rectangle 48">
                <a:extLst>
                  <a:ext uri="{FF2B5EF4-FFF2-40B4-BE49-F238E27FC236}">
                    <a16:creationId xmlns:a16="http://schemas.microsoft.com/office/drawing/2014/main" id="{9504F5AE-74BA-3668-8262-27E9C5464664}"/>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7D7D71AF-D068-F9C2-B7C7-C5FBE6B5DF5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A96A605D-3922-2333-A773-70160088261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7292397A-7FAC-F2D5-C55B-18939D63F540}"/>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98967F80-018E-6299-C693-546BC11A86D9}"/>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94C83365-6C56-8402-1E09-EEDAE921A56D}"/>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EDE83FF2-E9D7-423E-C3D3-C5134D731143}"/>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161963EF-5305-61C1-831E-4C735A7E363F}"/>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4CA9BDF5-07FD-F2D3-3DB3-89DF1C614A48}"/>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6B1A1BE6-7D7A-682B-DC23-9E599D0EFA7D}"/>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FAA10500-60B0-8A83-0484-218180D36D2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87A7196C-3095-F893-A5D9-8395316204FC}"/>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30354CC9-8EF2-CFB4-854D-0472B89876EA}"/>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 name="Group 6">
              <a:extLst>
                <a:ext uri="{FF2B5EF4-FFF2-40B4-BE49-F238E27FC236}">
                  <a16:creationId xmlns:a16="http://schemas.microsoft.com/office/drawing/2014/main" id="{36AD5FCE-C31C-2F06-0A78-FA41560BCF2E}"/>
                </a:ext>
              </a:extLst>
            </p:cNvPr>
            <p:cNvGrpSpPr/>
            <p:nvPr/>
          </p:nvGrpSpPr>
          <p:grpSpPr>
            <a:xfrm>
              <a:off x="114300" y="2857500"/>
              <a:ext cx="11887200" cy="914400"/>
              <a:chOff x="114300" y="114300"/>
              <a:chExt cx="11887200" cy="914400"/>
            </a:xfrm>
          </p:grpSpPr>
          <p:sp>
            <p:nvSpPr>
              <p:cNvPr id="36" name="Rectangle 35">
                <a:extLst>
                  <a:ext uri="{FF2B5EF4-FFF2-40B4-BE49-F238E27FC236}">
                    <a16:creationId xmlns:a16="http://schemas.microsoft.com/office/drawing/2014/main" id="{5E8871FF-90C7-BEA1-EDEB-1D1921123E5D}"/>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7776885D-3F8D-3399-CEBF-DA90EA93AD7B}"/>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4413B74C-E27C-1A6C-1317-6E486F4D310D}"/>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D1D3652B-6FF9-31AD-098D-FEB35B2E4CB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51037454-6790-4767-CB05-2E9F7B019548}"/>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5438458-69CF-3BAB-9671-98EC0B4BBE1A}"/>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2B66C9A1-1A23-FBE9-6828-459A52F12CC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7CBBC3DE-B341-AA59-49B3-E28C77C10E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4BDE68A7-B3CD-0974-65A9-502A6993960A}"/>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26A24990-5B26-40EE-5BE2-70C1CE5E1F89}"/>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11A7573E-877F-1E3E-AA75-3F98F7E95019}"/>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84A76F8D-D9BB-9DA9-C585-82DEDC861080}"/>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D884621F-9C6B-8FA6-2D9B-76B750903AF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a:extLst>
                <a:ext uri="{FF2B5EF4-FFF2-40B4-BE49-F238E27FC236}">
                  <a16:creationId xmlns:a16="http://schemas.microsoft.com/office/drawing/2014/main" id="{168DC39C-CEDF-AD39-5221-EB236215B017}"/>
                </a:ext>
              </a:extLst>
            </p:cNvPr>
            <p:cNvGrpSpPr/>
            <p:nvPr/>
          </p:nvGrpSpPr>
          <p:grpSpPr>
            <a:xfrm>
              <a:off x="114300" y="3771900"/>
              <a:ext cx="11887200" cy="914400"/>
              <a:chOff x="114300" y="114300"/>
              <a:chExt cx="11887200" cy="914400"/>
            </a:xfrm>
          </p:grpSpPr>
          <p:sp>
            <p:nvSpPr>
              <p:cNvPr id="23" name="Rectangle 22">
                <a:extLst>
                  <a:ext uri="{FF2B5EF4-FFF2-40B4-BE49-F238E27FC236}">
                    <a16:creationId xmlns:a16="http://schemas.microsoft.com/office/drawing/2014/main" id="{46E67037-7953-D503-A325-B1EBF7303D53}"/>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C9DFBA73-8248-0990-5F1B-BA627D9269FE}"/>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B5E121A8-6EEE-6381-B649-FF5ADFFE54A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83644161-DF1E-A6DA-E573-63E965F4495E}"/>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5D8DB018-831A-584C-3C80-808C9E1A1A3E}"/>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7729FA40-F85B-2EA6-55AE-D244135983A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63AF0C92-2707-B3E0-0410-E9A7CE546BD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30DF7FA8-5162-09A1-8A1F-4305DFB812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DBCF1B8D-3457-F9A1-90FA-FB431CD3DB07}"/>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8DF6BBD0-5777-CB71-7F91-97EEA1BE3191}"/>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AE249AA9-AB24-6C33-BC8B-558A36E64662}"/>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0F783F5F-1756-DC7A-8F90-EFA60C905391}"/>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4500EA37-5735-D44C-2FDC-FCC7B8311A4C}"/>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 name="Group 8">
              <a:extLst>
                <a:ext uri="{FF2B5EF4-FFF2-40B4-BE49-F238E27FC236}">
                  <a16:creationId xmlns:a16="http://schemas.microsoft.com/office/drawing/2014/main" id="{F87DB7A2-B2C1-5C3C-8B48-AC20B1FEDF3B}"/>
                </a:ext>
              </a:extLst>
            </p:cNvPr>
            <p:cNvGrpSpPr/>
            <p:nvPr/>
          </p:nvGrpSpPr>
          <p:grpSpPr>
            <a:xfrm>
              <a:off x="114300" y="4686300"/>
              <a:ext cx="11887200" cy="914400"/>
              <a:chOff x="114300" y="114300"/>
              <a:chExt cx="11887200" cy="914400"/>
            </a:xfrm>
          </p:grpSpPr>
          <p:sp>
            <p:nvSpPr>
              <p:cNvPr id="10" name="Rectangle 9">
                <a:extLst>
                  <a:ext uri="{FF2B5EF4-FFF2-40B4-BE49-F238E27FC236}">
                    <a16:creationId xmlns:a16="http://schemas.microsoft.com/office/drawing/2014/main" id="{5B948BCF-5AEA-B774-2DC8-2AB7AD07297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294C55B-FBFF-7F56-16DD-2B3D7CB43845}"/>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E1BA3B52-A0F3-807A-0371-D3EE3424AC60}"/>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BA3D8D11-AE7C-5F22-ABC5-110E3AA5D8EF}"/>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D031C45E-D481-54F8-6190-1363A833A831}"/>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ED78572A-5205-ACB1-D412-2CB4E2ADD821}"/>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59BE521F-2B26-552C-1FD9-482D869F77DF}"/>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8E107527-85A3-184D-978E-7647CE71806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A63C88B0-1E1E-2BC0-2879-9D6F6C1BE4C4}"/>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02EFFA9B-6225-EF62-BC8A-4E34F0DCCE17}"/>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ECC53F46-D7DB-B997-7D23-EC0F959518A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C8D8485D-AC62-8DFA-0E1E-BC9E6E4B1E5E}"/>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10EE2FBC-A9B8-3E4B-8ECF-A56C5ABEF59B}"/>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89" name="Footer Placeholder 88">
            <a:extLst>
              <a:ext uri="{FF2B5EF4-FFF2-40B4-BE49-F238E27FC236}">
                <a16:creationId xmlns:a16="http://schemas.microsoft.com/office/drawing/2014/main" id="{67309F8E-C18A-CE4A-9A0C-15C1A56F5348}"/>
              </a:ext>
            </a:extLst>
          </p:cNvPr>
          <p:cNvSpPr>
            <a:spLocks noGrp="1"/>
          </p:cNvSpPr>
          <p:nvPr>
            <p:ph type="ftr" sz="quarter" idx="11"/>
          </p:nvPr>
        </p:nvSpPr>
        <p:spPr/>
        <p:txBody>
          <a:bodyPr/>
          <a:lstStyle/>
          <a:p>
            <a:endParaRPr lang="en-US"/>
          </a:p>
        </p:txBody>
      </p:sp>
      <p:sp>
        <p:nvSpPr>
          <p:cNvPr id="90" name="Slide Number Placeholder 89">
            <a:extLst>
              <a:ext uri="{FF2B5EF4-FFF2-40B4-BE49-F238E27FC236}">
                <a16:creationId xmlns:a16="http://schemas.microsoft.com/office/drawing/2014/main" id="{DB432D6D-77B9-5E2B-3D96-82397CC7F8BE}"/>
              </a:ext>
            </a:extLst>
          </p:cNvPr>
          <p:cNvSpPr>
            <a:spLocks noGrp="1"/>
          </p:cNvSpPr>
          <p:nvPr>
            <p:ph type="sldNum" sz="quarter" idx="12"/>
          </p:nvPr>
        </p:nvSpPr>
        <p:spPr/>
        <p:txBody>
          <a:bodyPr/>
          <a:lstStyle/>
          <a:p>
            <a:fld id="{A5AEF524-62EC-C340-82A1-9F47B6C43E55}" type="slidenum">
              <a:rPr lang="en-US" smtClean="0"/>
              <a:t>86</a:t>
            </a:fld>
            <a:endParaRPr lang="en-US"/>
          </a:p>
        </p:txBody>
      </p:sp>
    </p:spTree>
    <p:extLst>
      <p:ext uri="{BB962C8B-B14F-4D97-AF65-F5344CB8AC3E}">
        <p14:creationId xmlns:p14="http://schemas.microsoft.com/office/powerpoint/2010/main" val="16122671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0A4948C-9399-2E4B-0D76-7FA5B624DB72}"/>
              </a:ext>
            </a:extLst>
          </p:cNvPr>
          <p:cNvGrpSpPr>
            <a:grpSpLocks noChangeAspect="1"/>
          </p:cNvGrpSpPr>
          <p:nvPr/>
        </p:nvGrpSpPr>
        <p:grpSpPr>
          <a:xfrm>
            <a:off x="-503697" y="-261092"/>
            <a:ext cx="13199392" cy="7380185"/>
            <a:chOff x="-503697" y="-793932"/>
            <a:chExt cx="13199392" cy="7380185"/>
          </a:xfrm>
        </p:grpSpPr>
        <p:sp>
          <p:nvSpPr>
            <p:cNvPr id="4" name="Rectangle 3">
              <a:extLst>
                <a:ext uri="{FF2B5EF4-FFF2-40B4-BE49-F238E27FC236}">
                  <a16:creationId xmlns:a16="http://schemas.microsoft.com/office/drawing/2014/main" id="{F3226BF1-0173-4899-FD71-911EB53CA56B}"/>
                </a:ext>
              </a:extLst>
            </p:cNvPr>
            <p:cNvSpPr/>
            <p:nvPr/>
          </p:nvSpPr>
          <p:spPr>
            <a:xfrm rot="2700000">
              <a:off x="1048813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a:extLst>
                <a:ext uri="{FF2B5EF4-FFF2-40B4-BE49-F238E27FC236}">
                  <a16:creationId xmlns:a16="http://schemas.microsoft.com/office/drawing/2014/main" id="{83AA8287-72E8-D044-6383-5D80CD4503CD}"/>
                </a:ext>
              </a:extLst>
            </p:cNvPr>
            <p:cNvSpPr/>
            <p:nvPr/>
          </p:nvSpPr>
          <p:spPr>
            <a:xfrm rot="2700000">
              <a:off x="1113471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BFB66907-25C3-5104-3CEA-EBB61B32D57B}"/>
                </a:ext>
              </a:extLst>
            </p:cNvPr>
            <p:cNvSpPr/>
            <p:nvPr/>
          </p:nvSpPr>
          <p:spPr>
            <a:xfrm rot="2700000">
              <a:off x="1178129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6DC94876-A84E-0E8D-71EC-BE1CF9905C05}"/>
                </a:ext>
              </a:extLst>
            </p:cNvPr>
            <p:cNvSpPr/>
            <p:nvPr/>
          </p:nvSpPr>
          <p:spPr>
            <a:xfrm rot="2700000">
              <a:off x="919498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494BC2B3-D2B2-72EA-0B5E-787F3551B568}"/>
                </a:ext>
              </a:extLst>
            </p:cNvPr>
            <p:cNvSpPr/>
            <p:nvPr/>
          </p:nvSpPr>
          <p:spPr>
            <a:xfrm rot="2700000">
              <a:off x="984155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68258AAC-70B0-43CC-A3F9-A7A9488BFCFD}"/>
                </a:ext>
              </a:extLst>
            </p:cNvPr>
            <p:cNvSpPr/>
            <p:nvPr/>
          </p:nvSpPr>
          <p:spPr>
            <a:xfrm rot="2700000">
              <a:off x="1048813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ACBB7428-C7D6-A29B-55DE-41A9BBB58490}"/>
                </a:ext>
              </a:extLst>
            </p:cNvPr>
            <p:cNvSpPr/>
            <p:nvPr/>
          </p:nvSpPr>
          <p:spPr>
            <a:xfrm rot="2700000">
              <a:off x="1113471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B42098F-84CE-08BA-1BB2-DACBC8E18E5A}"/>
                </a:ext>
              </a:extLst>
            </p:cNvPr>
            <p:cNvSpPr/>
            <p:nvPr/>
          </p:nvSpPr>
          <p:spPr>
            <a:xfrm rot="2700000">
              <a:off x="11781294"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250EEB36-137B-6C1C-7D91-9F8730888F7D}"/>
                </a:ext>
              </a:extLst>
            </p:cNvPr>
            <p:cNvSpPr/>
            <p:nvPr/>
          </p:nvSpPr>
          <p:spPr>
            <a:xfrm rot="2700000">
              <a:off x="7901824"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86600A30-C649-331A-AE6F-002A1B0CCECE}"/>
                </a:ext>
              </a:extLst>
            </p:cNvPr>
            <p:cNvSpPr/>
            <p:nvPr/>
          </p:nvSpPr>
          <p:spPr>
            <a:xfrm rot="2700000">
              <a:off x="854840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2F600EA9-0DBC-9778-E683-52769880DCAD}"/>
                </a:ext>
              </a:extLst>
            </p:cNvPr>
            <p:cNvSpPr/>
            <p:nvPr/>
          </p:nvSpPr>
          <p:spPr>
            <a:xfrm rot="2700000">
              <a:off x="919498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76C9802C-088C-2FA7-955A-79714B1DE2F6}"/>
                </a:ext>
              </a:extLst>
            </p:cNvPr>
            <p:cNvSpPr/>
            <p:nvPr/>
          </p:nvSpPr>
          <p:spPr>
            <a:xfrm rot="2700000">
              <a:off x="984155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3EA96890-26F9-7869-423C-7FDE143C7A09}"/>
                </a:ext>
              </a:extLst>
            </p:cNvPr>
            <p:cNvSpPr/>
            <p:nvPr/>
          </p:nvSpPr>
          <p:spPr>
            <a:xfrm rot="2700000">
              <a:off x="1048813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4B112BBD-0CF2-3759-DBF3-F77A813E780A}"/>
                </a:ext>
              </a:extLst>
            </p:cNvPr>
            <p:cNvSpPr/>
            <p:nvPr/>
          </p:nvSpPr>
          <p:spPr>
            <a:xfrm rot="2700000">
              <a:off x="1113471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7C29C4A4-2DA3-F8C3-B17F-192690D616F7}"/>
                </a:ext>
              </a:extLst>
            </p:cNvPr>
            <p:cNvSpPr/>
            <p:nvPr/>
          </p:nvSpPr>
          <p:spPr>
            <a:xfrm rot="2700000">
              <a:off x="1178129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F860545E-6978-8481-5DCA-D879F28BE88C}"/>
                </a:ext>
              </a:extLst>
            </p:cNvPr>
            <p:cNvSpPr/>
            <p:nvPr/>
          </p:nvSpPr>
          <p:spPr>
            <a:xfrm rot="2700000">
              <a:off x="660866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BEF1DD1E-D167-D3BD-2EAA-09AA4FFA484C}"/>
                </a:ext>
              </a:extLst>
            </p:cNvPr>
            <p:cNvSpPr/>
            <p:nvPr/>
          </p:nvSpPr>
          <p:spPr>
            <a:xfrm rot="2700000">
              <a:off x="725524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71FCFEAE-7B49-F4C1-15AC-C1FE91D5F76D}"/>
                </a:ext>
              </a:extLst>
            </p:cNvPr>
            <p:cNvSpPr/>
            <p:nvPr/>
          </p:nvSpPr>
          <p:spPr>
            <a:xfrm rot="2700000">
              <a:off x="790182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B301F451-522B-E41E-A547-C21DAB0EA1D1}"/>
                </a:ext>
              </a:extLst>
            </p:cNvPr>
            <p:cNvSpPr/>
            <p:nvPr/>
          </p:nvSpPr>
          <p:spPr>
            <a:xfrm rot="2700000">
              <a:off x="8548402" y="114580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43B164CF-2260-8312-F642-B26A97EF45C0}"/>
                </a:ext>
              </a:extLst>
            </p:cNvPr>
            <p:cNvSpPr/>
            <p:nvPr/>
          </p:nvSpPr>
          <p:spPr>
            <a:xfrm rot="2700000">
              <a:off x="9194981"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26F715A-56F9-7D2B-07F1-D56B4053F4C1}"/>
                </a:ext>
              </a:extLst>
            </p:cNvPr>
            <p:cNvSpPr/>
            <p:nvPr/>
          </p:nvSpPr>
          <p:spPr>
            <a:xfrm rot="2700000">
              <a:off x="9841559"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46E65D6F-643D-CD3A-6D17-2E7C6F6B5FB3}"/>
                </a:ext>
              </a:extLst>
            </p:cNvPr>
            <p:cNvSpPr/>
            <p:nvPr/>
          </p:nvSpPr>
          <p:spPr>
            <a:xfrm rot="2700000">
              <a:off x="10488138"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7A46332B-1173-D88E-0644-26CC9F246D11}"/>
                </a:ext>
              </a:extLst>
            </p:cNvPr>
            <p:cNvSpPr/>
            <p:nvPr/>
          </p:nvSpPr>
          <p:spPr>
            <a:xfrm rot="2700000">
              <a:off x="1113471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2236E51C-814B-0BED-21C1-A12EA22BE3FE}"/>
                </a:ext>
              </a:extLst>
            </p:cNvPr>
            <p:cNvSpPr/>
            <p:nvPr/>
          </p:nvSpPr>
          <p:spPr>
            <a:xfrm rot="2700000">
              <a:off x="11781295"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91AFC2F2-1C15-EC7C-D214-AD29400DCE8F}"/>
                </a:ext>
              </a:extLst>
            </p:cNvPr>
            <p:cNvSpPr/>
            <p:nvPr/>
          </p:nvSpPr>
          <p:spPr>
            <a:xfrm rot="2700000">
              <a:off x="531551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23BC8C35-E620-245C-20CD-8E462B2D43A6}"/>
                </a:ext>
              </a:extLst>
            </p:cNvPr>
            <p:cNvSpPr/>
            <p:nvPr/>
          </p:nvSpPr>
          <p:spPr>
            <a:xfrm rot="2700000">
              <a:off x="596208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5F78B9FF-6E3B-FC5B-E966-DD5040A72816}"/>
                </a:ext>
              </a:extLst>
            </p:cNvPr>
            <p:cNvSpPr/>
            <p:nvPr/>
          </p:nvSpPr>
          <p:spPr>
            <a:xfrm rot="2700000">
              <a:off x="660866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3C697949-8266-0B45-D21C-463414DFA3DA}"/>
                </a:ext>
              </a:extLst>
            </p:cNvPr>
            <p:cNvSpPr/>
            <p:nvPr/>
          </p:nvSpPr>
          <p:spPr>
            <a:xfrm rot="2700000">
              <a:off x="725524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2305EB4C-826F-B790-B107-5DB8375CB3A0}"/>
                </a:ext>
              </a:extLst>
            </p:cNvPr>
            <p:cNvSpPr/>
            <p:nvPr/>
          </p:nvSpPr>
          <p:spPr>
            <a:xfrm rot="2700000">
              <a:off x="790182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19CF31DA-425B-43BC-2A69-E153C8CEE1D7}"/>
                </a:ext>
              </a:extLst>
            </p:cNvPr>
            <p:cNvSpPr/>
            <p:nvPr/>
          </p:nvSpPr>
          <p:spPr>
            <a:xfrm rot="2700000">
              <a:off x="854840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6664C707-BB5F-35CE-130C-18B95D126DFE}"/>
                </a:ext>
              </a:extLst>
            </p:cNvPr>
            <p:cNvSpPr/>
            <p:nvPr/>
          </p:nvSpPr>
          <p:spPr>
            <a:xfrm rot="2700000">
              <a:off x="919498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5CCE4C1A-48E9-E53D-6766-575338EC7FB0}"/>
                </a:ext>
              </a:extLst>
            </p:cNvPr>
            <p:cNvSpPr/>
            <p:nvPr/>
          </p:nvSpPr>
          <p:spPr>
            <a:xfrm rot="2700000">
              <a:off x="9841559"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a:extLst>
                <a:ext uri="{FF2B5EF4-FFF2-40B4-BE49-F238E27FC236}">
                  <a16:creationId xmlns:a16="http://schemas.microsoft.com/office/drawing/2014/main" id="{2DA7F035-8B33-4A60-5543-3D5C79CE8743}"/>
                </a:ext>
              </a:extLst>
            </p:cNvPr>
            <p:cNvSpPr/>
            <p:nvPr/>
          </p:nvSpPr>
          <p:spPr>
            <a:xfrm rot="2700000">
              <a:off x="1048813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5C8C77B0-50DE-212C-1D05-56392E148B71}"/>
                </a:ext>
              </a:extLst>
            </p:cNvPr>
            <p:cNvSpPr/>
            <p:nvPr/>
          </p:nvSpPr>
          <p:spPr>
            <a:xfrm rot="2700000">
              <a:off x="1113471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3A50996B-2CC7-A9C4-AA7E-49274C77E523}"/>
                </a:ext>
              </a:extLst>
            </p:cNvPr>
            <p:cNvSpPr/>
            <p:nvPr/>
          </p:nvSpPr>
          <p:spPr>
            <a:xfrm rot="2700000">
              <a:off x="4022353"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80225C04-CA55-21FC-C1C2-0BD3270A05CC}"/>
                </a:ext>
              </a:extLst>
            </p:cNvPr>
            <p:cNvSpPr/>
            <p:nvPr/>
          </p:nvSpPr>
          <p:spPr>
            <a:xfrm rot="2700000">
              <a:off x="466893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EB3587BA-1C7F-E12C-B1C2-AD846F7F7637}"/>
                </a:ext>
              </a:extLst>
            </p:cNvPr>
            <p:cNvSpPr/>
            <p:nvPr/>
          </p:nvSpPr>
          <p:spPr>
            <a:xfrm rot="2700000">
              <a:off x="531551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335CEB4-4AD1-6579-2991-F2B4EE8CDCC6}"/>
                </a:ext>
              </a:extLst>
            </p:cNvPr>
            <p:cNvSpPr/>
            <p:nvPr/>
          </p:nvSpPr>
          <p:spPr>
            <a:xfrm rot="2700000">
              <a:off x="596208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0FDE6FE3-BFD7-AABC-EC09-1CFA9D2DA1C7}"/>
                </a:ext>
              </a:extLst>
            </p:cNvPr>
            <p:cNvSpPr/>
            <p:nvPr/>
          </p:nvSpPr>
          <p:spPr>
            <a:xfrm rot="2700000">
              <a:off x="660866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3586E19E-4D7A-3FE6-9CDB-7EDD26C5ABC4}"/>
                </a:ext>
              </a:extLst>
            </p:cNvPr>
            <p:cNvSpPr/>
            <p:nvPr/>
          </p:nvSpPr>
          <p:spPr>
            <a:xfrm rot="2700000">
              <a:off x="7255245"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C58A8572-6245-53AD-DB4C-3B0B942A6B8C}"/>
                </a:ext>
              </a:extLst>
            </p:cNvPr>
            <p:cNvSpPr/>
            <p:nvPr/>
          </p:nvSpPr>
          <p:spPr>
            <a:xfrm rot="2700000">
              <a:off x="790182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D59CF7BA-81FB-BD1E-4A56-D6E3B2E24113}"/>
                </a:ext>
              </a:extLst>
            </p:cNvPr>
            <p:cNvSpPr/>
            <p:nvPr/>
          </p:nvSpPr>
          <p:spPr>
            <a:xfrm rot="2700000">
              <a:off x="8548402"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316EB0B8-6093-D0A7-A9CA-B2078A822CCF}"/>
                </a:ext>
              </a:extLst>
            </p:cNvPr>
            <p:cNvSpPr/>
            <p:nvPr/>
          </p:nvSpPr>
          <p:spPr>
            <a:xfrm rot="2700000">
              <a:off x="9194981"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ECA8F99D-694A-B4F2-2757-C2AD9C80C78F}"/>
                </a:ext>
              </a:extLst>
            </p:cNvPr>
            <p:cNvSpPr/>
            <p:nvPr/>
          </p:nvSpPr>
          <p:spPr>
            <a:xfrm rot="2700000">
              <a:off x="9841559"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C88436C1-106D-A991-590C-2C6BC1C9CE0B}"/>
                </a:ext>
              </a:extLst>
            </p:cNvPr>
            <p:cNvSpPr/>
            <p:nvPr/>
          </p:nvSpPr>
          <p:spPr>
            <a:xfrm rot="2700000">
              <a:off x="10488138"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a:extLst>
                <a:ext uri="{FF2B5EF4-FFF2-40B4-BE49-F238E27FC236}">
                  <a16:creationId xmlns:a16="http://schemas.microsoft.com/office/drawing/2014/main" id="{65374808-5F1B-C9F3-19E9-3594EF3CFEB8}"/>
                </a:ext>
              </a:extLst>
            </p:cNvPr>
            <p:cNvSpPr/>
            <p:nvPr/>
          </p:nvSpPr>
          <p:spPr>
            <a:xfrm rot="2700000">
              <a:off x="2729196"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9276A60D-02E9-11CB-CB0C-32B57BFD48C6}"/>
                </a:ext>
              </a:extLst>
            </p:cNvPr>
            <p:cNvSpPr/>
            <p:nvPr/>
          </p:nvSpPr>
          <p:spPr>
            <a:xfrm rot="2700000">
              <a:off x="3375774"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01A7B83A-00E3-ABE9-2CBE-A95DB68819BE}"/>
                </a:ext>
              </a:extLst>
            </p:cNvPr>
            <p:cNvSpPr/>
            <p:nvPr/>
          </p:nvSpPr>
          <p:spPr>
            <a:xfrm rot="2700000">
              <a:off x="4022353"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2A93D03C-1A3D-3A66-D5C5-357763A7089D}"/>
                </a:ext>
              </a:extLst>
            </p:cNvPr>
            <p:cNvSpPr/>
            <p:nvPr/>
          </p:nvSpPr>
          <p:spPr>
            <a:xfrm rot="2700000">
              <a:off x="466893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8793BB34-454C-9038-164B-43E82949EE4A}"/>
                </a:ext>
              </a:extLst>
            </p:cNvPr>
            <p:cNvSpPr/>
            <p:nvPr/>
          </p:nvSpPr>
          <p:spPr>
            <a:xfrm rot="2700000">
              <a:off x="5315510"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09D29ADA-26DC-731B-48F0-D9852674878B}"/>
                </a:ext>
              </a:extLst>
            </p:cNvPr>
            <p:cNvSpPr/>
            <p:nvPr/>
          </p:nvSpPr>
          <p:spPr>
            <a:xfrm rot="2700000">
              <a:off x="596208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79D585A4-DF22-335F-D19C-82BC237CE109}"/>
                </a:ext>
              </a:extLst>
            </p:cNvPr>
            <p:cNvSpPr/>
            <p:nvPr/>
          </p:nvSpPr>
          <p:spPr>
            <a:xfrm rot="2700000">
              <a:off x="660866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D2AE5E17-CAFF-560F-384B-72CA629F0C21}"/>
                </a:ext>
              </a:extLst>
            </p:cNvPr>
            <p:cNvSpPr/>
            <p:nvPr/>
          </p:nvSpPr>
          <p:spPr>
            <a:xfrm rot="2700000">
              <a:off x="725524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E3A2FBC2-32FF-D90A-D581-CD80B17EABB4}"/>
                </a:ext>
              </a:extLst>
            </p:cNvPr>
            <p:cNvSpPr/>
            <p:nvPr/>
          </p:nvSpPr>
          <p:spPr>
            <a:xfrm rot="2700000">
              <a:off x="790182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EFFD5F4E-7B17-F0C9-9A18-F2505569E699}"/>
                </a:ext>
              </a:extLst>
            </p:cNvPr>
            <p:cNvSpPr/>
            <p:nvPr/>
          </p:nvSpPr>
          <p:spPr>
            <a:xfrm rot="2700000">
              <a:off x="8548402"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3BD532F8-5693-5B3C-171A-D0EB0B82784A}"/>
                </a:ext>
              </a:extLst>
            </p:cNvPr>
            <p:cNvSpPr/>
            <p:nvPr/>
          </p:nvSpPr>
          <p:spPr>
            <a:xfrm rot="2700000">
              <a:off x="919498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3FA0200D-783D-9459-17D2-912AC5886607}"/>
                </a:ext>
              </a:extLst>
            </p:cNvPr>
            <p:cNvSpPr/>
            <p:nvPr/>
          </p:nvSpPr>
          <p:spPr>
            <a:xfrm rot="2700000">
              <a:off x="1436039"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C7BCC888-31B7-C82A-B520-2DB2050484BD}"/>
                </a:ext>
              </a:extLst>
            </p:cNvPr>
            <p:cNvSpPr/>
            <p:nvPr/>
          </p:nvSpPr>
          <p:spPr>
            <a:xfrm rot="2700000">
              <a:off x="208261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a:extLst>
                <a:ext uri="{FF2B5EF4-FFF2-40B4-BE49-F238E27FC236}">
                  <a16:creationId xmlns:a16="http://schemas.microsoft.com/office/drawing/2014/main" id="{9651BBCA-343F-6FA9-1143-E1366E78F318}"/>
                </a:ext>
              </a:extLst>
            </p:cNvPr>
            <p:cNvSpPr/>
            <p:nvPr/>
          </p:nvSpPr>
          <p:spPr>
            <a:xfrm rot="2700000">
              <a:off x="2729196"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DB83B13C-FBB9-5375-8C28-738399DC5817}"/>
                </a:ext>
              </a:extLst>
            </p:cNvPr>
            <p:cNvSpPr/>
            <p:nvPr/>
          </p:nvSpPr>
          <p:spPr>
            <a:xfrm rot="2700000">
              <a:off x="337577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268712A5-6FF4-9F74-4A63-BC34F4212AE5}"/>
                </a:ext>
              </a:extLst>
            </p:cNvPr>
            <p:cNvSpPr/>
            <p:nvPr/>
          </p:nvSpPr>
          <p:spPr>
            <a:xfrm rot="2700000">
              <a:off x="402235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7808B4F6-2AAF-6ED8-38F5-07B7A6B27840}"/>
                </a:ext>
              </a:extLst>
            </p:cNvPr>
            <p:cNvSpPr/>
            <p:nvPr/>
          </p:nvSpPr>
          <p:spPr>
            <a:xfrm rot="2700000">
              <a:off x="466893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DF96E2C4-EFD2-109F-5A92-4A729F8CD623}"/>
                </a:ext>
              </a:extLst>
            </p:cNvPr>
            <p:cNvSpPr/>
            <p:nvPr/>
          </p:nvSpPr>
          <p:spPr>
            <a:xfrm rot="2700000">
              <a:off x="531551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75135F55-5E6E-1523-F8B2-4337F76C6EB1}"/>
                </a:ext>
              </a:extLst>
            </p:cNvPr>
            <p:cNvSpPr/>
            <p:nvPr/>
          </p:nvSpPr>
          <p:spPr>
            <a:xfrm rot="2700000">
              <a:off x="5962088"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622C7B4D-283B-AA7D-1626-5BA5A0FABA42}"/>
                </a:ext>
              </a:extLst>
            </p:cNvPr>
            <p:cNvSpPr/>
            <p:nvPr/>
          </p:nvSpPr>
          <p:spPr>
            <a:xfrm rot="2700000">
              <a:off x="660866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72016188-1860-8467-DCED-F19658D09CC1}"/>
                </a:ext>
              </a:extLst>
            </p:cNvPr>
            <p:cNvSpPr/>
            <p:nvPr/>
          </p:nvSpPr>
          <p:spPr>
            <a:xfrm rot="2700000">
              <a:off x="7255245"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1B992D72-EB13-95A3-DEDD-405411E2AF7F}"/>
                </a:ext>
              </a:extLst>
            </p:cNvPr>
            <p:cNvSpPr/>
            <p:nvPr/>
          </p:nvSpPr>
          <p:spPr>
            <a:xfrm rot="2700000">
              <a:off x="7901824"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64EAA152-D36B-1408-23C1-66F621945538}"/>
                </a:ext>
              </a:extLst>
            </p:cNvPr>
            <p:cNvSpPr/>
            <p:nvPr/>
          </p:nvSpPr>
          <p:spPr>
            <a:xfrm rot="2700000">
              <a:off x="789460"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8D0434BA-B31D-C4C1-42F8-7D5D4F8A79D6}"/>
                </a:ext>
              </a:extLst>
            </p:cNvPr>
            <p:cNvSpPr/>
            <p:nvPr/>
          </p:nvSpPr>
          <p:spPr>
            <a:xfrm rot="2700000">
              <a:off x="1436039"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F7701A64-514E-4D83-E7E2-85EBA909FBBE}"/>
                </a:ext>
              </a:extLst>
            </p:cNvPr>
            <p:cNvSpPr/>
            <p:nvPr/>
          </p:nvSpPr>
          <p:spPr>
            <a:xfrm rot="2700000">
              <a:off x="208261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9E1DFCA7-699D-83AD-4554-C8AF6621E9CA}"/>
                </a:ext>
              </a:extLst>
            </p:cNvPr>
            <p:cNvSpPr/>
            <p:nvPr/>
          </p:nvSpPr>
          <p:spPr>
            <a:xfrm rot="2700000">
              <a:off x="2729196"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id="{19F7B92A-ECC4-D27F-791C-A326D42EDAC4}"/>
                </a:ext>
              </a:extLst>
            </p:cNvPr>
            <p:cNvSpPr/>
            <p:nvPr/>
          </p:nvSpPr>
          <p:spPr>
            <a:xfrm rot="2700000">
              <a:off x="3375774"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CECD2BC9-0927-8FB3-21FD-6B78262ADDAD}"/>
                </a:ext>
              </a:extLst>
            </p:cNvPr>
            <p:cNvSpPr/>
            <p:nvPr/>
          </p:nvSpPr>
          <p:spPr>
            <a:xfrm rot="2700000">
              <a:off x="4022353"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597BDAC4-D5A8-7EB8-C487-4489BE62B9B3}"/>
                </a:ext>
              </a:extLst>
            </p:cNvPr>
            <p:cNvSpPr/>
            <p:nvPr/>
          </p:nvSpPr>
          <p:spPr>
            <a:xfrm rot="2700000">
              <a:off x="466893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ADF0B37F-9222-DC73-A3A5-E99D1D04FADD}"/>
                </a:ext>
              </a:extLst>
            </p:cNvPr>
            <p:cNvSpPr/>
            <p:nvPr/>
          </p:nvSpPr>
          <p:spPr>
            <a:xfrm rot="2700000">
              <a:off x="531550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B5CCB28-D574-D554-9F22-4C73196D7B55}"/>
                </a:ext>
              </a:extLst>
            </p:cNvPr>
            <p:cNvSpPr/>
            <p:nvPr/>
          </p:nvSpPr>
          <p:spPr>
            <a:xfrm rot="2700000">
              <a:off x="596208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2EDAC7B0-085D-8EEB-B5E4-BE00F2F852EE}"/>
                </a:ext>
              </a:extLst>
            </p:cNvPr>
            <p:cNvSpPr/>
            <p:nvPr/>
          </p:nvSpPr>
          <p:spPr>
            <a:xfrm rot="2700000">
              <a:off x="660866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11D5EFB0-BEB5-CCFD-4140-2122E0BB2B91}"/>
                </a:ext>
              </a:extLst>
            </p:cNvPr>
            <p:cNvSpPr/>
            <p:nvPr/>
          </p:nvSpPr>
          <p:spPr>
            <a:xfrm rot="2700000">
              <a:off x="142882"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7C735109-5EF9-DE6C-2AFA-014E74282711}"/>
                </a:ext>
              </a:extLst>
            </p:cNvPr>
            <p:cNvSpPr/>
            <p:nvPr/>
          </p:nvSpPr>
          <p:spPr>
            <a:xfrm rot="2700000">
              <a:off x="78946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237E679F-7E64-76E0-483E-BE7ECEB258AF}"/>
                </a:ext>
              </a:extLst>
            </p:cNvPr>
            <p:cNvSpPr/>
            <p:nvPr/>
          </p:nvSpPr>
          <p:spPr>
            <a:xfrm rot="2700000">
              <a:off x="1436039"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9389F44A-3774-DCDA-7704-0B1CE5EEF92A}"/>
                </a:ext>
              </a:extLst>
            </p:cNvPr>
            <p:cNvSpPr/>
            <p:nvPr/>
          </p:nvSpPr>
          <p:spPr>
            <a:xfrm rot="2700000">
              <a:off x="208261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6E33EDEA-F392-ECB3-E56D-557DCB790985}"/>
                </a:ext>
              </a:extLst>
            </p:cNvPr>
            <p:cNvSpPr/>
            <p:nvPr/>
          </p:nvSpPr>
          <p:spPr>
            <a:xfrm rot="2700000">
              <a:off x="272919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50400B0F-A1DD-3807-E1F6-9176DAEDC071}"/>
                </a:ext>
              </a:extLst>
            </p:cNvPr>
            <p:cNvSpPr/>
            <p:nvPr/>
          </p:nvSpPr>
          <p:spPr>
            <a:xfrm rot="2700000">
              <a:off x="337577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9AD98AC6-B76B-9BDB-E5C5-89689A7FA638}"/>
                </a:ext>
              </a:extLst>
            </p:cNvPr>
            <p:cNvSpPr/>
            <p:nvPr/>
          </p:nvSpPr>
          <p:spPr>
            <a:xfrm rot="2700000">
              <a:off x="402235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a:extLst>
                <a:ext uri="{FF2B5EF4-FFF2-40B4-BE49-F238E27FC236}">
                  <a16:creationId xmlns:a16="http://schemas.microsoft.com/office/drawing/2014/main" id="{186C2BD9-D357-BF17-E410-01541BA98102}"/>
                </a:ext>
              </a:extLst>
            </p:cNvPr>
            <p:cNvSpPr/>
            <p:nvPr/>
          </p:nvSpPr>
          <p:spPr>
            <a:xfrm rot="2700000">
              <a:off x="466893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Rectangle 88">
              <a:extLst>
                <a:ext uri="{FF2B5EF4-FFF2-40B4-BE49-F238E27FC236}">
                  <a16:creationId xmlns:a16="http://schemas.microsoft.com/office/drawing/2014/main" id="{9AE1E69E-7313-99BB-BD15-2E19911012B1}"/>
                </a:ext>
              </a:extLst>
            </p:cNvPr>
            <p:cNvSpPr/>
            <p:nvPr/>
          </p:nvSpPr>
          <p:spPr>
            <a:xfrm rot="2700000">
              <a:off x="531551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ectangle 89">
              <a:extLst>
                <a:ext uri="{FF2B5EF4-FFF2-40B4-BE49-F238E27FC236}">
                  <a16:creationId xmlns:a16="http://schemas.microsoft.com/office/drawing/2014/main" id="{B1B4D0D0-239F-69E6-5C85-595B53A07DA5}"/>
                </a:ext>
              </a:extLst>
            </p:cNvPr>
            <p:cNvSpPr/>
            <p:nvPr/>
          </p:nvSpPr>
          <p:spPr>
            <a:xfrm rot="2700000">
              <a:off x="-50369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a:extLst>
                <a:ext uri="{FF2B5EF4-FFF2-40B4-BE49-F238E27FC236}">
                  <a16:creationId xmlns:a16="http://schemas.microsoft.com/office/drawing/2014/main" id="{72E29AC3-E118-6D14-469B-4431DFBFAF3F}"/>
                </a:ext>
              </a:extLst>
            </p:cNvPr>
            <p:cNvSpPr/>
            <p:nvPr/>
          </p:nvSpPr>
          <p:spPr>
            <a:xfrm rot="2700000">
              <a:off x="142882"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a:extLst>
                <a:ext uri="{FF2B5EF4-FFF2-40B4-BE49-F238E27FC236}">
                  <a16:creationId xmlns:a16="http://schemas.microsoft.com/office/drawing/2014/main" id="{0443B440-112D-6CEF-A54D-57C4D0A3F253}"/>
                </a:ext>
              </a:extLst>
            </p:cNvPr>
            <p:cNvSpPr/>
            <p:nvPr/>
          </p:nvSpPr>
          <p:spPr>
            <a:xfrm rot="2700000">
              <a:off x="789460"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Rectangle 92">
              <a:extLst>
                <a:ext uri="{FF2B5EF4-FFF2-40B4-BE49-F238E27FC236}">
                  <a16:creationId xmlns:a16="http://schemas.microsoft.com/office/drawing/2014/main" id="{973184ED-D5FB-8A4E-1300-D0D408BED877}"/>
                </a:ext>
              </a:extLst>
            </p:cNvPr>
            <p:cNvSpPr/>
            <p:nvPr/>
          </p:nvSpPr>
          <p:spPr>
            <a:xfrm rot="2700000">
              <a:off x="1436039"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93">
              <a:extLst>
                <a:ext uri="{FF2B5EF4-FFF2-40B4-BE49-F238E27FC236}">
                  <a16:creationId xmlns:a16="http://schemas.microsoft.com/office/drawing/2014/main" id="{C3BFA4F6-45C8-F2BD-67B5-66DD9C305042}"/>
                </a:ext>
              </a:extLst>
            </p:cNvPr>
            <p:cNvSpPr/>
            <p:nvPr/>
          </p:nvSpPr>
          <p:spPr>
            <a:xfrm rot="2700000">
              <a:off x="2082617"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a:extLst>
                <a:ext uri="{FF2B5EF4-FFF2-40B4-BE49-F238E27FC236}">
                  <a16:creationId xmlns:a16="http://schemas.microsoft.com/office/drawing/2014/main" id="{4CE819F3-8ABC-010C-5569-BB5D0365984A}"/>
                </a:ext>
              </a:extLst>
            </p:cNvPr>
            <p:cNvSpPr/>
            <p:nvPr/>
          </p:nvSpPr>
          <p:spPr>
            <a:xfrm rot="2700000">
              <a:off x="2729196" y="437869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95">
              <a:extLst>
                <a:ext uri="{FF2B5EF4-FFF2-40B4-BE49-F238E27FC236}">
                  <a16:creationId xmlns:a16="http://schemas.microsoft.com/office/drawing/2014/main" id="{9F71EC91-AD5B-0586-9089-66C907735BB2}"/>
                </a:ext>
              </a:extLst>
            </p:cNvPr>
            <p:cNvSpPr/>
            <p:nvPr/>
          </p:nvSpPr>
          <p:spPr>
            <a:xfrm rot="2700000">
              <a:off x="3375774"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a:extLst>
                <a:ext uri="{FF2B5EF4-FFF2-40B4-BE49-F238E27FC236}">
                  <a16:creationId xmlns:a16="http://schemas.microsoft.com/office/drawing/2014/main" id="{177191FF-7F48-89D6-19AB-DC458C32A6B3}"/>
                </a:ext>
              </a:extLst>
            </p:cNvPr>
            <p:cNvSpPr/>
            <p:nvPr/>
          </p:nvSpPr>
          <p:spPr>
            <a:xfrm rot="2700000">
              <a:off x="402235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a:extLst>
                <a:ext uri="{FF2B5EF4-FFF2-40B4-BE49-F238E27FC236}">
                  <a16:creationId xmlns:a16="http://schemas.microsoft.com/office/drawing/2014/main" id="{5DAB293B-5CCC-6D3B-7BFC-5E11F91D7381}"/>
                </a:ext>
              </a:extLst>
            </p:cNvPr>
            <p:cNvSpPr/>
            <p:nvPr/>
          </p:nvSpPr>
          <p:spPr>
            <a:xfrm rot="2700000">
              <a:off x="-50369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a:extLst>
                <a:ext uri="{FF2B5EF4-FFF2-40B4-BE49-F238E27FC236}">
                  <a16:creationId xmlns:a16="http://schemas.microsoft.com/office/drawing/2014/main" id="{DD689373-3B21-769C-93A7-739367444289}"/>
                </a:ext>
              </a:extLst>
            </p:cNvPr>
            <p:cNvSpPr/>
            <p:nvPr/>
          </p:nvSpPr>
          <p:spPr>
            <a:xfrm rot="2700000">
              <a:off x="142882"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a:extLst>
                <a:ext uri="{FF2B5EF4-FFF2-40B4-BE49-F238E27FC236}">
                  <a16:creationId xmlns:a16="http://schemas.microsoft.com/office/drawing/2014/main" id="{B9807477-B9BE-DCAC-20CB-49F0F5A93A2D}"/>
                </a:ext>
              </a:extLst>
            </p:cNvPr>
            <p:cNvSpPr/>
            <p:nvPr/>
          </p:nvSpPr>
          <p:spPr>
            <a:xfrm rot="2700000">
              <a:off x="78946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Rectangle 100">
              <a:extLst>
                <a:ext uri="{FF2B5EF4-FFF2-40B4-BE49-F238E27FC236}">
                  <a16:creationId xmlns:a16="http://schemas.microsoft.com/office/drawing/2014/main" id="{3A12E529-42DF-A2C4-8769-F8E9D1A16813}"/>
                </a:ext>
              </a:extLst>
            </p:cNvPr>
            <p:cNvSpPr/>
            <p:nvPr/>
          </p:nvSpPr>
          <p:spPr>
            <a:xfrm rot="2700000">
              <a:off x="143603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Rectangle 101">
              <a:extLst>
                <a:ext uri="{FF2B5EF4-FFF2-40B4-BE49-F238E27FC236}">
                  <a16:creationId xmlns:a16="http://schemas.microsoft.com/office/drawing/2014/main" id="{27F8C739-5643-844B-0CC9-605FC91EA62E}"/>
                </a:ext>
              </a:extLst>
            </p:cNvPr>
            <p:cNvSpPr/>
            <p:nvPr/>
          </p:nvSpPr>
          <p:spPr>
            <a:xfrm rot="2700000">
              <a:off x="208261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02">
              <a:extLst>
                <a:ext uri="{FF2B5EF4-FFF2-40B4-BE49-F238E27FC236}">
                  <a16:creationId xmlns:a16="http://schemas.microsoft.com/office/drawing/2014/main" id="{13871663-A296-878A-94DA-9205BD55FAD6}"/>
                </a:ext>
              </a:extLst>
            </p:cNvPr>
            <p:cNvSpPr/>
            <p:nvPr/>
          </p:nvSpPr>
          <p:spPr>
            <a:xfrm rot="2700000">
              <a:off x="272919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a:extLst>
                <a:ext uri="{FF2B5EF4-FFF2-40B4-BE49-F238E27FC236}">
                  <a16:creationId xmlns:a16="http://schemas.microsoft.com/office/drawing/2014/main" id="{85AB9E38-7672-181A-14AC-26583E978A7C}"/>
                </a:ext>
              </a:extLst>
            </p:cNvPr>
            <p:cNvSpPr/>
            <p:nvPr/>
          </p:nvSpPr>
          <p:spPr>
            <a:xfrm rot="2700000">
              <a:off x="-50369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a16="http://schemas.microsoft.com/office/drawing/2014/main" id="{12EF0A05-B2A0-9277-AC97-3CE6290D21D4}"/>
                </a:ext>
              </a:extLst>
            </p:cNvPr>
            <p:cNvSpPr/>
            <p:nvPr/>
          </p:nvSpPr>
          <p:spPr>
            <a:xfrm rot="2700000">
              <a:off x="14288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05">
              <a:extLst>
                <a:ext uri="{FF2B5EF4-FFF2-40B4-BE49-F238E27FC236}">
                  <a16:creationId xmlns:a16="http://schemas.microsoft.com/office/drawing/2014/main" id="{C7C7A935-C597-8EFC-F889-F362172378B2}"/>
                </a:ext>
              </a:extLst>
            </p:cNvPr>
            <p:cNvSpPr/>
            <p:nvPr/>
          </p:nvSpPr>
          <p:spPr>
            <a:xfrm rot="2700000">
              <a:off x="78946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Rectangle 106">
              <a:extLst>
                <a:ext uri="{FF2B5EF4-FFF2-40B4-BE49-F238E27FC236}">
                  <a16:creationId xmlns:a16="http://schemas.microsoft.com/office/drawing/2014/main" id="{772FFC42-9358-E633-CCE7-7C96888C1DDB}"/>
                </a:ext>
              </a:extLst>
            </p:cNvPr>
            <p:cNvSpPr/>
            <p:nvPr/>
          </p:nvSpPr>
          <p:spPr>
            <a:xfrm rot="2700000">
              <a:off x="143604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Rectangle 107">
              <a:extLst>
                <a:ext uri="{FF2B5EF4-FFF2-40B4-BE49-F238E27FC236}">
                  <a16:creationId xmlns:a16="http://schemas.microsoft.com/office/drawing/2014/main" id="{57613E95-370E-FCE4-5171-F688C957783E}"/>
                </a:ext>
              </a:extLst>
            </p:cNvPr>
            <p:cNvSpPr/>
            <p:nvPr/>
          </p:nvSpPr>
          <p:spPr>
            <a:xfrm rot="2700000">
              <a:off x="-50369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Rectangle 108">
              <a:extLst>
                <a:ext uri="{FF2B5EF4-FFF2-40B4-BE49-F238E27FC236}">
                  <a16:creationId xmlns:a16="http://schemas.microsoft.com/office/drawing/2014/main" id="{51A5B913-9BFF-14B0-D5BE-2BD54288B244}"/>
                </a:ext>
              </a:extLst>
            </p:cNvPr>
            <p:cNvSpPr/>
            <p:nvPr/>
          </p:nvSpPr>
          <p:spPr>
            <a:xfrm rot="2700000">
              <a:off x="14288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1" name="Footer Placeholder 110">
            <a:extLst>
              <a:ext uri="{FF2B5EF4-FFF2-40B4-BE49-F238E27FC236}">
                <a16:creationId xmlns:a16="http://schemas.microsoft.com/office/drawing/2014/main" id="{14FA23A2-1CB4-B33B-4C7A-8DA289B6B9E7}"/>
              </a:ext>
            </a:extLst>
          </p:cNvPr>
          <p:cNvSpPr>
            <a:spLocks noGrp="1"/>
          </p:cNvSpPr>
          <p:nvPr>
            <p:ph type="ftr" sz="quarter" idx="11"/>
          </p:nvPr>
        </p:nvSpPr>
        <p:spPr/>
        <p:txBody>
          <a:bodyPr/>
          <a:lstStyle/>
          <a:p>
            <a:endParaRPr lang="en-US"/>
          </a:p>
        </p:txBody>
      </p:sp>
      <p:sp>
        <p:nvSpPr>
          <p:cNvPr id="112" name="Slide Number Placeholder 111">
            <a:extLst>
              <a:ext uri="{FF2B5EF4-FFF2-40B4-BE49-F238E27FC236}">
                <a16:creationId xmlns:a16="http://schemas.microsoft.com/office/drawing/2014/main" id="{09F7E781-3709-574F-21C8-92E5475641D1}"/>
              </a:ext>
            </a:extLst>
          </p:cNvPr>
          <p:cNvSpPr>
            <a:spLocks noGrp="1"/>
          </p:cNvSpPr>
          <p:nvPr>
            <p:ph type="sldNum" sz="quarter" idx="12"/>
          </p:nvPr>
        </p:nvSpPr>
        <p:spPr/>
        <p:txBody>
          <a:bodyPr/>
          <a:lstStyle/>
          <a:p>
            <a:fld id="{A5AEF524-62EC-C340-82A1-9F47B6C43E55}" type="slidenum">
              <a:rPr lang="en-US" smtClean="0"/>
              <a:t>87</a:t>
            </a:fld>
            <a:endParaRPr lang="en-US"/>
          </a:p>
        </p:txBody>
      </p:sp>
    </p:spTree>
    <p:extLst>
      <p:ext uri="{BB962C8B-B14F-4D97-AF65-F5344CB8AC3E}">
        <p14:creationId xmlns:p14="http://schemas.microsoft.com/office/powerpoint/2010/main" val="3807744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Oval 48">
            <a:extLst>
              <a:ext uri="{FF2B5EF4-FFF2-40B4-BE49-F238E27FC236}">
                <a16:creationId xmlns:a16="http://schemas.microsoft.com/office/drawing/2014/main" id="{97C630A7-81D6-C9E6-E93C-EE17372E40B9}"/>
              </a:ext>
            </a:extLst>
          </p:cNvPr>
          <p:cNvSpPr/>
          <p:nvPr/>
        </p:nvSpPr>
        <p:spPr>
          <a:xfrm>
            <a:off x="4196558" y="5094510"/>
            <a:ext cx="3119424" cy="1323752"/>
          </a:xfrm>
          <a:prstGeom prst="ellipse">
            <a:avLst/>
          </a:prstGeom>
          <a:solidFill>
            <a:schemeClr val="tx1">
              <a:alpha val="32000"/>
            </a:schemeClr>
          </a:solidFill>
          <a:ln>
            <a:noFill/>
          </a:ln>
          <a:effectLst>
            <a:softEdge rad="266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455E7599-B654-FB31-2C4E-E8E44F310CA1}"/>
              </a:ext>
            </a:extLst>
          </p:cNvPr>
          <p:cNvSpPr/>
          <p:nvPr/>
        </p:nvSpPr>
        <p:spPr>
          <a:xfrm>
            <a:off x="7449287" y="5084985"/>
            <a:ext cx="3119424" cy="1323752"/>
          </a:xfrm>
          <a:prstGeom prst="ellipse">
            <a:avLst/>
          </a:prstGeom>
          <a:solidFill>
            <a:schemeClr val="tx1">
              <a:alpha val="32000"/>
            </a:schemeClr>
          </a:solidFill>
          <a:ln>
            <a:noFill/>
          </a:ln>
          <a:effectLst>
            <a:softEdge rad="266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014131DA-8641-413A-F58B-F53113404E92}"/>
              </a:ext>
            </a:extLst>
          </p:cNvPr>
          <p:cNvSpPr/>
          <p:nvPr/>
        </p:nvSpPr>
        <p:spPr>
          <a:xfrm>
            <a:off x="966885" y="5094510"/>
            <a:ext cx="3119424" cy="1323752"/>
          </a:xfrm>
          <a:prstGeom prst="ellipse">
            <a:avLst/>
          </a:prstGeom>
          <a:solidFill>
            <a:schemeClr val="tx1">
              <a:alpha val="32000"/>
            </a:schemeClr>
          </a:solidFill>
          <a:ln>
            <a:noFill/>
          </a:ln>
          <a:effectLst>
            <a:softEdge rad="266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DDC7A075-EFE3-E04E-BBCF-4ABD1EC30A2B}"/>
              </a:ext>
            </a:extLst>
          </p:cNvPr>
          <p:cNvSpPr>
            <a:spLocks noGrp="1"/>
          </p:cNvSpPr>
          <p:nvPr>
            <p:ph type="body" idx="1"/>
          </p:nvPr>
        </p:nvSpPr>
        <p:spPr>
          <a:xfrm>
            <a:off x="-4015740" y="2313734"/>
            <a:ext cx="9585950" cy="4134056"/>
          </a:xfrm>
        </p:spPr>
        <p:txBody>
          <a:bodyPr vert="horz" lIns="0" tIns="0" rIns="0" bIns="0" rtlCol="0" anchor="t">
            <a:noAutofit/>
          </a:bodyPr>
          <a:lstStyle/>
          <a:p>
            <a:endParaRPr lang="en-US">
              <a:ea typeface="Calibri"/>
              <a:cs typeface="Calibri"/>
            </a:endParaRPr>
          </a:p>
          <a:p>
            <a:endParaRPr lang="en-US">
              <a:cs typeface="Calibri"/>
            </a:endParaRPr>
          </a:p>
          <a:p>
            <a:endParaRPr lang="en-US">
              <a:cs typeface="Calibri"/>
            </a:endParaRPr>
          </a:p>
        </p:txBody>
      </p:sp>
      <p:sp>
        <p:nvSpPr>
          <p:cNvPr id="4" name="Footer Placeholder 3">
            <a:extLst>
              <a:ext uri="{FF2B5EF4-FFF2-40B4-BE49-F238E27FC236}">
                <a16:creationId xmlns:a16="http://schemas.microsoft.com/office/drawing/2014/main" id="{326D6CDA-2628-6F56-7B88-FDBDE922BA2A}"/>
              </a:ext>
            </a:extLst>
          </p:cNvPr>
          <p:cNvSpPr>
            <a:spLocks noGrp="1"/>
          </p:cNvSpPr>
          <p:nvPr>
            <p:ph type="ftr" sz="quarter" idx="11"/>
          </p:nvPr>
        </p:nvSpPr>
        <p:spPr>
          <a:xfrm>
            <a:off x="876300" y="6469380"/>
            <a:ext cx="4274813" cy="274320"/>
          </a:xfrm>
        </p:spPr>
        <p:txBody>
          <a:bodyPr/>
          <a:lstStyle/>
          <a:p>
            <a:r>
              <a:rPr lang="en-US">
                <a:ea typeface="Calibri"/>
                <a:cs typeface="Calibri"/>
              </a:rPr>
              <a:t>Cassie Bentley</a:t>
            </a:r>
            <a:endParaRPr lang="en-US"/>
          </a:p>
        </p:txBody>
      </p:sp>
      <p:sp>
        <p:nvSpPr>
          <p:cNvPr id="5" name="Slide Number Placeholder 4">
            <a:extLst>
              <a:ext uri="{FF2B5EF4-FFF2-40B4-BE49-F238E27FC236}">
                <a16:creationId xmlns:a16="http://schemas.microsoft.com/office/drawing/2014/main" id="{CE1D2B6A-E695-B97B-D57B-4465370B4B22}"/>
              </a:ext>
            </a:extLst>
          </p:cNvPr>
          <p:cNvSpPr>
            <a:spLocks noGrp="1"/>
          </p:cNvSpPr>
          <p:nvPr>
            <p:ph type="sldNum" sz="quarter" idx="12"/>
          </p:nvPr>
        </p:nvSpPr>
        <p:spPr/>
        <p:txBody>
          <a:bodyPr/>
          <a:lstStyle/>
          <a:p>
            <a:fld id="{A5AEF524-62EC-C340-82A1-9F47B6C43E55}" type="slidenum">
              <a:rPr lang="en-US" smtClean="0"/>
              <a:t>9</a:t>
            </a:fld>
            <a:endParaRPr lang="en-US"/>
          </a:p>
        </p:txBody>
      </p:sp>
      <p:grpSp>
        <p:nvGrpSpPr>
          <p:cNvPr id="23" name="Group 22">
            <a:extLst>
              <a:ext uri="{FF2B5EF4-FFF2-40B4-BE49-F238E27FC236}">
                <a16:creationId xmlns:a16="http://schemas.microsoft.com/office/drawing/2014/main" id="{6D6FA8F6-C100-4ED7-6C68-CF3F2C3903B3}"/>
              </a:ext>
            </a:extLst>
          </p:cNvPr>
          <p:cNvGrpSpPr/>
          <p:nvPr/>
        </p:nvGrpSpPr>
        <p:grpSpPr>
          <a:xfrm>
            <a:off x="989616" y="4064293"/>
            <a:ext cx="2272716" cy="2272716"/>
            <a:chOff x="4509300" y="2611927"/>
            <a:chExt cx="1634148" cy="1634148"/>
          </a:xfrm>
          <a:scene3d>
            <a:camera prst="perspectiveRelaxedModerately" fov="7200000">
              <a:rot lat="17990633" lon="0" rev="0"/>
            </a:camera>
            <a:lightRig rig="threePt" dir="t"/>
          </a:scene3d>
        </p:grpSpPr>
        <p:sp>
          <p:nvSpPr>
            <p:cNvPr id="15" name="Oval 14">
              <a:extLst>
                <a:ext uri="{FF2B5EF4-FFF2-40B4-BE49-F238E27FC236}">
                  <a16:creationId xmlns:a16="http://schemas.microsoft.com/office/drawing/2014/main" id="{80844D6A-33FA-4C4D-613C-BD33386C58BE}"/>
                </a:ext>
              </a:extLst>
            </p:cNvPr>
            <p:cNvSpPr/>
            <p:nvPr/>
          </p:nvSpPr>
          <p:spPr>
            <a:xfrm>
              <a:off x="4509300" y="2611927"/>
              <a:ext cx="1634148" cy="1634148"/>
            </a:xfrm>
            <a:prstGeom prst="ellipse">
              <a:avLst/>
            </a:prstGeom>
            <a:solidFill>
              <a:srgbClr val="FF0000"/>
            </a:solidFill>
            <a:ln>
              <a:solidFill>
                <a:schemeClr val="tx1"/>
              </a:solidFill>
            </a:ln>
            <a:sp3d extrusionH="273050">
              <a:extrusionClr>
                <a:srgbClr val="FF0000"/>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D64AA18-F672-E96B-4262-CC8FBA9EA4FE}"/>
                </a:ext>
              </a:extLst>
            </p:cNvPr>
            <p:cNvSpPr/>
            <p:nvPr/>
          </p:nvSpPr>
          <p:spPr>
            <a:xfrm>
              <a:off x="4706181" y="2806533"/>
              <a:ext cx="1240386" cy="1240386"/>
            </a:xfrm>
            <a:prstGeom prst="ellipse">
              <a:avLst/>
            </a:prstGeom>
            <a:solidFill>
              <a:schemeClr val="bg1"/>
            </a:solidFill>
            <a:ln>
              <a:solidFill>
                <a:schemeClr val="tx1"/>
              </a:solidFill>
            </a:ln>
            <a:sp3d extrusionH="273050">
              <a:extrusionClr>
                <a:srgbClr val="FF0000"/>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6775BEC-0F96-279D-0853-242F14FDB2D7}"/>
                </a:ext>
              </a:extLst>
            </p:cNvPr>
            <p:cNvSpPr/>
            <p:nvPr/>
          </p:nvSpPr>
          <p:spPr>
            <a:xfrm>
              <a:off x="4846232" y="2946584"/>
              <a:ext cx="960284" cy="960284"/>
            </a:xfrm>
            <a:prstGeom prst="ellipse">
              <a:avLst/>
            </a:prstGeom>
            <a:solidFill>
              <a:srgbClr val="FF0000"/>
            </a:solidFill>
            <a:ln>
              <a:solidFill>
                <a:schemeClr val="tx1"/>
              </a:solidFill>
            </a:ln>
            <a:sp3d extrusionH="273050">
              <a:extrusionClr>
                <a:srgbClr val="FF0000"/>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FACE0E8-395D-8969-0639-5F7D21157AA3}"/>
                </a:ext>
              </a:extLst>
            </p:cNvPr>
            <p:cNvSpPr/>
            <p:nvPr/>
          </p:nvSpPr>
          <p:spPr>
            <a:xfrm>
              <a:off x="5054702" y="3150470"/>
              <a:ext cx="543344" cy="543344"/>
            </a:xfrm>
            <a:prstGeom prst="ellipse">
              <a:avLst/>
            </a:prstGeom>
            <a:solidFill>
              <a:schemeClr val="bg1"/>
            </a:solidFill>
            <a:ln>
              <a:solidFill>
                <a:schemeClr val="tx1"/>
              </a:solidFill>
            </a:ln>
            <a:sp3d extrusionH="273050">
              <a:extrusionClr>
                <a:srgbClr val="FF0000"/>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DAA1CE7-C852-9704-675D-DD8411FFFE74}"/>
                </a:ext>
              </a:extLst>
            </p:cNvPr>
            <p:cNvSpPr/>
            <p:nvPr/>
          </p:nvSpPr>
          <p:spPr>
            <a:xfrm>
              <a:off x="5206442" y="3295326"/>
              <a:ext cx="253632" cy="253632"/>
            </a:xfrm>
            <a:prstGeom prst="ellipse">
              <a:avLst/>
            </a:prstGeom>
            <a:solidFill>
              <a:srgbClr val="FF0000"/>
            </a:solidFill>
            <a:ln>
              <a:solidFill>
                <a:schemeClr val="tx1"/>
              </a:solidFill>
            </a:ln>
            <a:sp3d extrusionH="273050">
              <a:extrusionClr>
                <a:srgbClr val="FF0000"/>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A1B74A0D-7649-97FC-CF8C-6E64C148B1F8}"/>
              </a:ext>
            </a:extLst>
          </p:cNvPr>
          <p:cNvGrpSpPr/>
          <p:nvPr/>
        </p:nvGrpSpPr>
        <p:grpSpPr>
          <a:xfrm>
            <a:off x="4199630" y="4064293"/>
            <a:ext cx="2272716" cy="2272716"/>
            <a:chOff x="4509300" y="2611927"/>
            <a:chExt cx="1634148" cy="1634148"/>
          </a:xfrm>
          <a:scene3d>
            <a:camera prst="perspectiveRelaxedModerately" fov="7200000">
              <a:rot lat="17990633" lon="0" rev="0"/>
            </a:camera>
            <a:lightRig rig="threePt" dir="t"/>
          </a:scene3d>
        </p:grpSpPr>
        <p:sp>
          <p:nvSpPr>
            <p:cNvPr id="25" name="Oval 24">
              <a:extLst>
                <a:ext uri="{FF2B5EF4-FFF2-40B4-BE49-F238E27FC236}">
                  <a16:creationId xmlns:a16="http://schemas.microsoft.com/office/drawing/2014/main" id="{1FD7DB49-9119-69BD-FECB-3819D54BCBDA}"/>
                </a:ext>
              </a:extLst>
            </p:cNvPr>
            <p:cNvSpPr/>
            <p:nvPr/>
          </p:nvSpPr>
          <p:spPr>
            <a:xfrm>
              <a:off x="4509300" y="2611927"/>
              <a:ext cx="1634148" cy="1634148"/>
            </a:xfrm>
            <a:prstGeom prst="ellipse">
              <a:avLst/>
            </a:prstGeom>
            <a:solidFill>
              <a:srgbClr val="FF0000"/>
            </a:solidFill>
            <a:ln>
              <a:solidFill>
                <a:schemeClr val="tx1"/>
              </a:solidFill>
            </a:ln>
            <a:sp3d extrusionH="273050">
              <a:extrusionClr>
                <a:srgbClr val="FF0000"/>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BE1D1AB-C8E5-D6AF-5864-2030FA402F4F}"/>
                </a:ext>
              </a:extLst>
            </p:cNvPr>
            <p:cNvSpPr/>
            <p:nvPr/>
          </p:nvSpPr>
          <p:spPr>
            <a:xfrm>
              <a:off x="4706181" y="2806533"/>
              <a:ext cx="1240386" cy="1240386"/>
            </a:xfrm>
            <a:prstGeom prst="ellipse">
              <a:avLst/>
            </a:prstGeom>
            <a:solidFill>
              <a:schemeClr val="bg1"/>
            </a:solidFill>
            <a:ln>
              <a:solidFill>
                <a:schemeClr val="tx1"/>
              </a:solidFill>
            </a:ln>
            <a:sp3d extrusionH="273050">
              <a:extrusionClr>
                <a:srgbClr val="FF0000"/>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0EDC7DA-8F88-D9CE-AC47-AD77CC445415}"/>
                </a:ext>
              </a:extLst>
            </p:cNvPr>
            <p:cNvSpPr/>
            <p:nvPr/>
          </p:nvSpPr>
          <p:spPr>
            <a:xfrm>
              <a:off x="4846232" y="2946584"/>
              <a:ext cx="960284" cy="960284"/>
            </a:xfrm>
            <a:prstGeom prst="ellipse">
              <a:avLst/>
            </a:prstGeom>
            <a:solidFill>
              <a:srgbClr val="FF0000"/>
            </a:solidFill>
            <a:ln>
              <a:solidFill>
                <a:schemeClr val="tx1"/>
              </a:solidFill>
            </a:ln>
            <a:sp3d extrusionH="273050">
              <a:extrusionClr>
                <a:srgbClr val="FF0000"/>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7D42B6C2-198F-18AE-7881-AAEA991BC451}"/>
                </a:ext>
              </a:extLst>
            </p:cNvPr>
            <p:cNvSpPr/>
            <p:nvPr/>
          </p:nvSpPr>
          <p:spPr>
            <a:xfrm>
              <a:off x="5054702" y="3150470"/>
              <a:ext cx="543344" cy="543344"/>
            </a:xfrm>
            <a:prstGeom prst="ellipse">
              <a:avLst/>
            </a:prstGeom>
            <a:solidFill>
              <a:schemeClr val="bg1"/>
            </a:solidFill>
            <a:ln>
              <a:solidFill>
                <a:schemeClr val="tx1"/>
              </a:solidFill>
            </a:ln>
            <a:sp3d extrusionH="273050">
              <a:extrusionClr>
                <a:srgbClr val="FF0000"/>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396C28A1-1B97-ADE1-E565-47D94008BBC8}"/>
                </a:ext>
              </a:extLst>
            </p:cNvPr>
            <p:cNvSpPr/>
            <p:nvPr/>
          </p:nvSpPr>
          <p:spPr>
            <a:xfrm>
              <a:off x="5206442" y="3295326"/>
              <a:ext cx="253632" cy="253632"/>
            </a:xfrm>
            <a:prstGeom prst="ellipse">
              <a:avLst/>
            </a:prstGeom>
            <a:solidFill>
              <a:srgbClr val="FF0000"/>
            </a:solidFill>
            <a:ln>
              <a:solidFill>
                <a:schemeClr val="tx1"/>
              </a:solidFill>
            </a:ln>
            <a:sp3d extrusionH="273050">
              <a:extrusionClr>
                <a:srgbClr val="FF0000"/>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3AED63E5-0845-4D8B-152D-BAAB448ACB72}"/>
              </a:ext>
            </a:extLst>
          </p:cNvPr>
          <p:cNvGrpSpPr/>
          <p:nvPr/>
        </p:nvGrpSpPr>
        <p:grpSpPr>
          <a:xfrm>
            <a:off x="7409643" y="4064293"/>
            <a:ext cx="2272716" cy="2272716"/>
            <a:chOff x="4509300" y="2611927"/>
            <a:chExt cx="1634148" cy="1634148"/>
          </a:xfrm>
          <a:scene3d>
            <a:camera prst="perspectiveRelaxedModerately" fov="7200000">
              <a:rot lat="17990633" lon="0" rev="0"/>
            </a:camera>
            <a:lightRig rig="threePt" dir="t"/>
          </a:scene3d>
        </p:grpSpPr>
        <p:sp>
          <p:nvSpPr>
            <p:cNvPr id="31" name="Oval 30">
              <a:extLst>
                <a:ext uri="{FF2B5EF4-FFF2-40B4-BE49-F238E27FC236}">
                  <a16:creationId xmlns:a16="http://schemas.microsoft.com/office/drawing/2014/main" id="{784820CC-857B-1A64-7830-9856A368AD85}"/>
                </a:ext>
              </a:extLst>
            </p:cNvPr>
            <p:cNvSpPr/>
            <p:nvPr/>
          </p:nvSpPr>
          <p:spPr>
            <a:xfrm>
              <a:off x="4509300" y="2611927"/>
              <a:ext cx="1634148" cy="1634148"/>
            </a:xfrm>
            <a:prstGeom prst="ellipse">
              <a:avLst/>
            </a:prstGeom>
            <a:solidFill>
              <a:srgbClr val="FF0000"/>
            </a:solidFill>
            <a:ln>
              <a:solidFill>
                <a:schemeClr val="tx1"/>
              </a:solidFill>
            </a:ln>
            <a:sp3d extrusionH="273050">
              <a:extrusionClr>
                <a:srgbClr val="FF0000"/>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2D072160-8361-8EDC-3CEC-82525F206AD4}"/>
                </a:ext>
              </a:extLst>
            </p:cNvPr>
            <p:cNvSpPr/>
            <p:nvPr/>
          </p:nvSpPr>
          <p:spPr>
            <a:xfrm>
              <a:off x="4706181" y="2806533"/>
              <a:ext cx="1240386" cy="1240386"/>
            </a:xfrm>
            <a:prstGeom prst="ellipse">
              <a:avLst/>
            </a:prstGeom>
            <a:solidFill>
              <a:schemeClr val="bg1"/>
            </a:solidFill>
            <a:ln>
              <a:solidFill>
                <a:schemeClr val="tx1"/>
              </a:solidFill>
            </a:ln>
            <a:sp3d extrusionH="273050">
              <a:extrusionClr>
                <a:srgbClr val="FF0000"/>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EA2D3932-853C-8CF2-E1FD-645BE4B7EDC7}"/>
                </a:ext>
              </a:extLst>
            </p:cNvPr>
            <p:cNvSpPr/>
            <p:nvPr/>
          </p:nvSpPr>
          <p:spPr>
            <a:xfrm>
              <a:off x="4846232" y="2946584"/>
              <a:ext cx="960284" cy="960284"/>
            </a:xfrm>
            <a:prstGeom prst="ellipse">
              <a:avLst/>
            </a:prstGeom>
            <a:solidFill>
              <a:srgbClr val="FF0000"/>
            </a:solidFill>
            <a:ln>
              <a:solidFill>
                <a:schemeClr val="tx1"/>
              </a:solidFill>
            </a:ln>
            <a:sp3d extrusionH="273050">
              <a:extrusionClr>
                <a:srgbClr val="FF0000"/>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B5CBE1B6-8CD8-FAD9-73B3-DE6E9ADF9271}"/>
                </a:ext>
              </a:extLst>
            </p:cNvPr>
            <p:cNvSpPr/>
            <p:nvPr/>
          </p:nvSpPr>
          <p:spPr>
            <a:xfrm>
              <a:off x="5054702" y="3150470"/>
              <a:ext cx="543344" cy="543344"/>
            </a:xfrm>
            <a:prstGeom prst="ellipse">
              <a:avLst/>
            </a:prstGeom>
            <a:solidFill>
              <a:schemeClr val="bg1"/>
            </a:solidFill>
            <a:ln>
              <a:solidFill>
                <a:schemeClr val="tx1"/>
              </a:solidFill>
            </a:ln>
            <a:sp3d extrusionH="273050">
              <a:extrusionClr>
                <a:srgbClr val="FF0000"/>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F1D17B72-0F0C-095D-34F3-92EDB4F78927}"/>
                </a:ext>
              </a:extLst>
            </p:cNvPr>
            <p:cNvSpPr/>
            <p:nvPr/>
          </p:nvSpPr>
          <p:spPr>
            <a:xfrm>
              <a:off x="5206442" y="3295326"/>
              <a:ext cx="253632" cy="253632"/>
            </a:xfrm>
            <a:prstGeom prst="ellipse">
              <a:avLst/>
            </a:prstGeom>
            <a:solidFill>
              <a:srgbClr val="FF0000"/>
            </a:solidFill>
            <a:ln>
              <a:solidFill>
                <a:schemeClr val="tx1"/>
              </a:solidFill>
            </a:ln>
            <a:sp3d extrusionH="273050">
              <a:extrusionClr>
                <a:srgbClr val="FF0000"/>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8992314-6430-6066-BF3F-12C57BDB16CC}"/>
              </a:ext>
            </a:extLst>
          </p:cNvPr>
          <p:cNvGrpSpPr/>
          <p:nvPr/>
        </p:nvGrpSpPr>
        <p:grpSpPr>
          <a:xfrm>
            <a:off x="1964251" y="3477647"/>
            <a:ext cx="343710" cy="1725082"/>
            <a:chOff x="2012537" y="4114961"/>
            <a:chExt cx="247137" cy="1074020"/>
          </a:xfrm>
        </p:grpSpPr>
        <p:sp>
          <p:nvSpPr>
            <p:cNvPr id="36" name="Rectangle 35">
              <a:extLst>
                <a:ext uri="{FF2B5EF4-FFF2-40B4-BE49-F238E27FC236}">
                  <a16:creationId xmlns:a16="http://schemas.microsoft.com/office/drawing/2014/main" id="{CB53764B-E245-01F7-ABD1-A81FE3F217E2}"/>
                </a:ext>
              </a:extLst>
            </p:cNvPr>
            <p:cNvSpPr/>
            <p:nvPr/>
          </p:nvSpPr>
          <p:spPr>
            <a:xfrm>
              <a:off x="2113246" y="4114961"/>
              <a:ext cx="45719" cy="1074020"/>
            </a:xfrm>
            <a:prstGeom prst="rect">
              <a:avLst/>
            </a:prstGeom>
            <a:gradFill flip="none" rotWithShape="1">
              <a:gsLst>
                <a:gs pos="0">
                  <a:schemeClr val="bg1">
                    <a:lumMod val="50000"/>
                  </a:schemeClr>
                </a:gs>
                <a:gs pos="74000">
                  <a:schemeClr val="bg1">
                    <a:lumMod val="75000"/>
                  </a:schemeClr>
                </a:gs>
                <a:gs pos="100000">
                  <a:schemeClr val="tx1">
                    <a:lumMod val="65000"/>
                    <a:lumOff val="3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Triangle 36">
              <a:extLst>
                <a:ext uri="{FF2B5EF4-FFF2-40B4-BE49-F238E27FC236}">
                  <a16:creationId xmlns:a16="http://schemas.microsoft.com/office/drawing/2014/main" id="{2814BA80-D9DC-353F-281B-078BC3254792}"/>
                </a:ext>
              </a:extLst>
            </p:cNvPr>
            <p:cNvSpPr/>
            <p:nvPr/>
          </p:nvSpPr>
          <p:spPr>
            <a:xfrm flipV="1">
              <a:off x="2158965" y="4142824"/>
              <a:ext cx="100709" cy="191078"/>
            </a:xfrm>
            <a:prstGeom prst="rtTriangl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Triangle 37">
              <a:extLst>
                <a:ext uri="{FF2B5EF4-FFF2-40B4-BE49-F238E27FC236}">
                  <a16:creationId xmlns:a16="http://schemas.microsoft.com/office/drawing/2014/main" id="{C61684AE-F9BA-8B7D-54D0-F04697EDC975}"/>
                </a:ext>
              </a:extLst>
            </p:cNvPr>
            <p:cNvSpPr/>
            <p:nvPr/>
          </p:nvSpPr>
          <p:spPr>
            <a:xfrm flipH="1" flipV="1">
              <a:off x="2012537" y="4142824"/>
              <a:ext cx="100709" cy="191078"/>
            </a:xfrm>
            <a:prstGeom prst="rtTriangl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A3004C02-AF51-3BF5-8F70-11BA47CAA89C}"/>
              </a:ext>
            </a:extLst>
          </p:cNvPr>
          <p:cNvGrpSpPr/>
          <p:nvPr/>
        </p:nvGrpSpPr>
        <p:grpSpPr>
          <a:xfrm>
            <a:off x="5164133" y="3477647"/>
            <a:ext cx="343710" cy="1725082"/>
            <a:chOff x="2012537" y="4114961"/>
            <a:chExt cx="247137" cy="1074020"/>
          </a:xfrm>
        </p:grpSpPr>
        <p:sp>
          <p:nvSpPr>
            <p:cNvPr id="41" name="Rectangle 40">
              <a:extLst>
                <a:ext uri="{FF2B5EF4-FFF2-40B4-BE49-F238E27FC236}">
                  <a16:creationId xmlns:a16="http://schemas.microsoft.com/office/drawing/2014/main" id="{E6F3FFCE-4F42-2280-EF0E-7986A8EC27DF}"/>
                </a:ext>
              </a:extLst>
            </p:cNvPr>
            <p:cNvSpPr/>
            <p:nvPr/>
          </p:nvSpPr>
          <p:spPr>
            <a:xfrm>
              <a:off x="2113246" y="4114961"/>
              <a:ext cx="45719" cy="1074020"/>
            </a:xfrm>
            <a:prstGeom prst="rect">
              <a:avLst/>
            </a:prstGeom>
            <a:gradFill flip="none" rotWithShape="1">
              <a:gsLst>
                <a:gs pos="0">
                  <a:schemeClr val="bg1">
                    <a:lumMod val="50000"/>
                  </a:schemeClr>
                </a:gs>
                <a:gs pos="74000">
                  <a:schemeClr val="bg1">
                    <a:lumMod val="75000"/>
                  </a:schemeClr>
                </a:gs>
                <a:gs pos="100000">
                  <a:schemeClr val="tx1">
                    <a:lumMod val="65000"/>
                    <a:lumOff val="3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Triangle 41">
              <a:extLst>
                <a:ext uri="{FF2B5EF4-FFF2-40B4-BE49-F238E27FC236}">
                  <a16:creationId xmlns:a16="http://schemas.microsoft.com/office/drawing/2014/main" id="{9E24DA04-E51E-3E13-C306-CA5542E104B5}"/>
                </a:ext>
              </a:extLst>
            </p:cNvPr>
            <p:cNvSpPr/>
            <p:nvPr/>
          </p:nvSpPr>
          <p:spPr>
            <a:xfrm flipV="1">
              <a:off x="2158965" y="4142824"/>
              <a:ext cx="100709" cy="191078"/>
            </a:xfrm>
            <a:prstGeom prst="rtTriangl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Triangle 42">
              <a:extLst>
                <a:ext uri="{FF2B5EF4-FFF2-40B4-BE49-F238E27FC236}">
                  <a16:creationId xmlns:a16="http://schemas.microsoft.com/office/drawing/2014/main" id="{3D509DCA-B76B-7F90-CD4C-8BF2AE7879D5}"/>
                </a:ext>
              </a:extLst>
            </p:cNvPr>
            <p:cNvSpPr/>
            <p:nvPr/>
          </p:nvSpPr>
          <p:spPr>
            <a:xfrm flipH="1" flipV="1">
              <a:off x="2012537" y="4142824"/>
              <a:ext cx="100709" cy="191078"/>
            </a:xfrm>
            <a:prstGeom prst="rtTriangl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F9734B25-C13F-AD21-DC21-14DD40017F72}"/>
              </a:ext>
            </a:extLst>
          </p:cNvPr>
          <p:cNvGrpSpPr/>
          <p:nvPr/>
        </p:nvGrpSpPr>
        <p:grpSpPr>
          <a:xfrm>
            <a:off x="8374146" y="3477647"/>
            <a:ext cx="343710" cy="1725082"/>
            <a:chOff x="2012537" y="4114961"/>
            <a:chExt cx="247137" cy="1074020"/>
          </a:xfrm>
        </p:grpSpPr>
        <p:sp>
          <p:nvSpPr>
            <p:cNvPr id="45" name="Rectangle 44">
              <a:extLst>
                <a:ext uri="{FF2B5EF4-FFF2-40B4-BE49-F238E27FC236}">
                  <a16:creationId xmlns:a16="http://schemas.microsoft.com/office/drawing/2014/main" id="{E5A7AC58-04EC-0167-6D41-5E49C24F2EA5}"/>
                </a:ext>
              </a:extLst>
            </p:cNvPr>
            <p:cNvSpPr/>
            <p:nvPr/>
          </p:nvSpPr>
          <p:spPr>
            <a:xfrm>
              <a:off x="2113246" y="4114961"/>
              <a:ext cx="45719" cy="1074020"/>
            </a:xfrm>
            <a:prstGeom prst="rect">
              <a:avLst/>
            </a:prstGeom>
            <a:gradFill flip="none" rotWithShape="1">
              <a:gsLst>
                <a:gs pos="0">
                  <a:schemeClr val="bg1">
                    <a:lumMod val="50000"/>
                  </a:schemeClr>
                </a:gs>
                <a:gs pos="74000">
                  <a:schemeClr val="bg1">
                    <a:lumMod val="75000"/>
                  </a:schemeClr>
                </a:gs>
                <a:gs pos="100000">
                  <a:schemeClr val="tx1">
                    <a:lumMod val="65000"/>
                    <a:lumOff val="3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ight Triangle 45">
              <a:extLst>
                <a:ext uri="{FF2B5EF4-FFF2-40B4-BE49-F238E27FC236}">
                  <a16:creationId xmlns:a16="http://schemas.microsoft.com/office/drawing/2014/main" id="{FEB39D8F-6558-107A-6EA3-13402E510279}"/>
                </a:ext>
              </a:extLst>
            </p:cNvPr>
            <p:cNvSpPr/>
            <p:nvPr/>
          </p:nvSpPr>
          <p:spPr>
            <a:xfrm flipV="1">
              <a:off x="2158965" y="4142824"/>
              <a:ext cx="100709" cy="191078"/>
            </a:xfrm>
            <a:prstGeom prst="rtTriangl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ight Triangle 46">
              <a:extLst>
                <a:ext uri="{FF2B5EF4-FFF2-40B4-BE49-F238E27FC236}">
                  <a16:creationId xmlns:a16="http://schemas.microsoft.com/office/drawing/2014/main" id="{E426A8F7-F318-774A-7BD2-125C9BFEED1E}"/>
                </a:ext>
              </a:extLst>
            </p:cNvPr>
            <p:cNvSpPr/>
            <p:nvPr/>
          </p:nvSpPr>
          <p:spPr>
            <a:xfrm flipH="1" flipV="1">
              <a:off x="2012537" y="4142824"/>
              <a:ext cx="100709" cy="191078"/>
            </a:xfrm>
            <a:prstGeom prst="rtTriangl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TextBox 50">
            <a:extLst>
              <a:ext uri="{FF2B5EF4-FFF2-40B4-BE49-F238E27FC236}">
                <a16:creationId xmlns:a16="http://schemas.microsoft.com/office/drawing/2014/main" id="{BFD507C1-09DB-31FD-B5F1-6E3E91A6186D}"/>
              </a:ext>
            </a:extLst>
          </p:cNvPr>
          <p:cNvSpPr txBox="1"/>
          <p:nvPr/>
        </p:nvSpPr>
        <p:spPr>
          <a:xfrm>
            <a:off x="1332552" y="2444008"/>
            <a:ext cx="1605991" cy="369332"/>
          </a:xfrm>
          <a:prstGeom prst="rect">
            <a:avLst/>
          </a:prstGeom>
          <a:noFill/>
        </p:spPr>
        <p:txBody>
          <a:bodyPr wrap="square" rtlCol="0">
            <a:spAutoFit/>
          </a:bodyPr>
          <a:lstStyle/>
          <a:p>
            <a:pPr algn="ctr"/>
            <a:r>
              <a:rPr lang="en-US">
                <a:solidFill>
                  <a:srgbClr val="FF0000"/>
                </a:solidFill>
              </a:rPr>
              <a:t>SIZE</a:t>
            </a:r>
          </a:p>
        </p:txBody>
      </p:sp>
      <p:sp>
        <p:nvSpPr>
          <p:cNvPr id="52" name="TextBox 51">
            <a:extLst>
              <a:ext uri="{FF2B5EF4-FFF2-40B4-BE49-F238E27FC236}">
                <a16:creationId xmlns:a16="http://schemas.microsoft.com/office/drawing/2014/main" id="{02C4427E-6C14-AD85-601E-BBD91E743F1E}"/>
              </a:ext>
            </a:extLst>
          </p:cNvPr>
          <p:cNvSpPr txBox="1"/>
          <p:nvPr/>
        </p:nvSpPr>
        <p:spPr>
          <a:xfrm>
            <a:off x="4501200" y="2444008"/>
            <a:ext cx="1605991" cy="369332"/>
          </a:xfrm>
          <a:prstGeom prst="rect">
            <a:avLst/>
          </a:prstGeom>
          <a:noFill/>
        </p:spPr>
        <p:txBody>
          <a:bodyPr wrap="square" rtlCol="0">
            <a:spAutoFit/>
          </a:bodyPr>
          <a:lstStyle/>
          <a:p>
            <a:pPr algn="ctr"/>
            <a:r>
              <a:rPr lang="en-US">
                <a:solidFill>
                  <a:srgbClr val="FF0000"/>
                </a:solidFill>
              </a:rPr>
              <a:t>PRESSURE</a:t>
            </a:r>
          </a:p>
        </p:txBody>
      </p:sp>
      <p:sp>
        <p:nvSpPr>
          <p:cNvPr id="53" name="TextBox 52">
            <a:extLst>
              <a:ext uri="{FF2B5EF4-FFF2-40B4-BE49-F238E27FC236}">
                <a16:creationId xmlns:a16="http://schemas.microsoft.com/office/drawing/2014/main" id="{F2B7B737-7837-8654-8FF8-92212D0374F8}"/>
              </a:ext>
            </a:extLst>
          </p:cNvPr>
          <p:cNvSpPr txBox="1"/>
          <p:nvPr/>
        </p:nvSpPr>
        <p:spPr>
          <a:xfrm>
            <a:off x="7743004" y="2443076"/>
            <a:ext cx="1605991" cy="369332"/>
          </a:xfrm>
          <a:prstGeom prst="rect">
            <a:avLst/>
          </a:prstGeom>
          <a:noFill/>
        </p:spPr>
        <p:txBody>
          <a:bodyPr wrap="square" rtlCol="0">
            <a:spAutoFit/>
          </a:bodyPr>
          <a:lstStyle/>
          <a:p>
            <a:pPr algn="ctr"/>
            <a:r>
              <a:rPr lang="en-US">
                <a:solidFill>
                  <a:srgbClr val="FF0000"/>
                </a:solidFill>
              </a:rPr>
              <a:t>SAFETY</a:t>
            </a:r>
          </a:p>
        </p:txBody>
      </p:sp>
      <p:pic>
        <p:nvPicPr>
          <p:cNvPr id="54" name="Graphic 53" descr="Alterations &amp; Tailoring with solid fill">
            <a:extLst>
              <a:ext uri="{FF2B5EF4-FFF2-40B4-BE49-F238E27FC236}">
                <a16:creationId xmlns:a16="http://schemas.microsoft.com/office/drawing/2014/main" id="{7795002F-79C0-3CDC-9B83-0E6BC9A63D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78347" y="1578718"/>
            <a:ext cx="914400" cy="914400"/>
          </a:xfrm>
          <a:prstGeom prst="rect">
            <a:avLst/>
          </a:prstGeom>
        </p:spPr>
      </p:pic>
      <p:pic>
        <p:nvPicPr>
          <p:cNvPr id="55" name="Graphic 54" descr="Speedometer Middle with solid fill">
            <a:extLst>
              <a:ext uri="{FF2B5EF4-FFF2-40B4-BE49-F238E27FC236}">
                <a16:creationId xmlns:a16="http://schemas.microsoft.com/office/drawing/2014/main" id="{AE43552D-986F-D4B0-E16C-9FB39A656BB4}"/>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846995" y="1573677"/>
            <a:ext cx="914400" cy="914400"/>
          </a:xfrm>
          <a:prstGeom prst="rect">
            <a:avLst/>
          </a:prstGeom>
        </p:spPr>
      </p:pic>
      <p:pic>
        <p:nvPicPr>
          <p:cNvPr id="56" name="Graphic 55" descr="Construction worker male with solid fill">
            <a:extLst>
              <a:ext uri="{FF2B5EF4-FFF2-40B4-BE49-F238E27FC236}">
                <a16:creationId xmlns:a16="http://schemas.microsoft.com/office/drawing/2014/main" id="{5D5F23CA-FAEF-0190-61FC-C023D768BF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88799" y="1595701"/>
            <a:ext cx="914400" cy="914400"/>
          </a:xfrm>
          <a:prstGeom prst="rect">
            <a:avLst/>
          </a:prstGeom>
        </p:spPr>
      </p:pic>
      <p:sp>
        <p:nvSpPr>
          <p:cNvPr id="57" name="Title 5">
            <a:extLst>
              <a:ext uri="{FF2B5EF4-FFF2-40B4-BE49-F238E27FC236}">
                <a16:creationId xmlns:a16="http://schemas.microsoft.com/office/drawing/2014/main" id="{CD7821DD-88E5-BDD4-17A5-96A28E059E72}"/>
              </a:ext>
            </a:extLst>
          </p:cNvPr>
          <p:cNvSpPr txBox="1">
            <a:spLocks/>
          </p:cNvSpPr>
          <p:nvPr/>
        </p:nvSpPr>
        <p:spPr>
          <a:xfrm>
            <a:off x="533401" y="49155"/>
            <a:ext cx="9585948" cy="645812"/>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6000" b="1" kern="1200">
                <a:solidFill>
                  <a:schemeClr val="bg2"/>
                </a:solidFill>
                <a:latin typeface="+mj-lt"/>
                <a:ea typeface="+mn-ea"/>
                <a:cs typeface="+mj-cs"/>
              </a:defRPr>
            </a:lvl1pPr>
          </a:lstStyle>
          <a:p>
            <a:r>
              <a:rPr lang="en-US" sz="4000"/>
              <a:t>Targets &amp; Metrics</a:t>
            </a:r>
          </a:p>
        </p:txBody>
      </p:sp>
    </p:spTree>
    <p:extLst>
      <p:ext uri="{BB962C8B-B14F-4D97-AF65-F5344CB8AC3E}">
        <p14:creationId xmlns:p14="http://schemas.microsoft.com/office/powerpoint/2010/main" val="1503102584"/>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50000">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14:bounceEnd="50000">
                                          <p:cBhvr additive="base">
                                            <p:cTn id="7" dur="300" fill="hold"/>
                                            <p:tgtEl>
                                              <p:spTgt spid="39"/>
                                            </p:tgtEl>
                                            <p:attrNameLst>
                                              <p:attrName>ppt_x</p:attrName>
                                            </p:attrNameLst>
                                          </p:cBhvr>
                                          <p:tavLst>
                                            <p:tav tm="0">
                                              <p:val>
                                                <p:strVal val="#ppt_x"/>
                                              </p:val>
                                            </p:tav>
                                            <p:tav tm="100000">
                                              <p:val>
                                                <p:strVal val="#ppt_x"/>
                                              </p:val>
                                            </p:tav>
                                          </p:tavLst>
                                        </p:anim>
                                        <p:anim calcmode="lin" valueType="num" p14:bounceEnd="50000">
                                          <p:cBhvr additive="base">
                                            <p:cTn id="8" dur="300" fill="hold"/>
                                            <p:tgtEl>
                                              <p:spTgt spid="39"/>
                                            </p:tgtEl>
                                            <p:attrNameLst>
                                              <p:attrName>ppt_y</p:attrName>
                                            </p:attrNameLst>
                                          </p:cBhvr>
                                          <p:tavLst>
                                            <p:tav tm="0">
                                              <p:val>
                                                <p:strVal val="0-#ppt_h/2"/>
                                              </p:val>
                                            </p:tav>
                                            <p:tav tm="100000">
                                              <p:val>
                                                <p:strVal val="#ppt_y"/>
                                              </p:val>
                                            </p:tav>
                                          </p:tavLst>
                                        </p:anim>
                                      </p:childTnLst>
                                    </p:cTn>
                                  </p:par>
                                </p:childTnLst>
                              </p:cTn>
                            </p:par>
                            <p:par>
                              <p:cTn id="9" fill="hold">
                                <p:stCondLst>
                                  <p:cond delay="300"/>
                                </p:stCondLst>
                                <p:childTnLst>
                                  <p:par>
                                    <p:cTn id="10" presetID="17" presetClass="entr" presetSubtype="4" fill="hold" grpId="0"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ppt_x</p:attrName>
                                            </p:attrNameLst>
                                          </p:cBhvr>
                                          <p:tavLst>
                                            <p:tav tm="0">
                                              <p:val>
                                                <p:strVal val="#ppt_x"/>
                                              </p:val>
                                            </p:tav>
                                            <p:tav tm="100000">
                                              <p:val>
                                                <p:strVal val="#ppt_x"/>
                                              </p:val>
                                            </p:tav>
                                          </p:tavLst>
                                        </p:anim>
                                        <p:anim calcmode="lin" valueType="num">
                                          <p:cBhvr>
                                            <p:cTn id="13" dur="500" fill="hold"/>
                                            <p:tgtEl>
                                              <p:spTgt spid="51"/>
                                            </p:tgtEl>
                                            <p:attrNameLst>
                                              <p:attrName>ppt_y</p:attrName>
                                            </p:attrNameLst>
                                          </p:cBhvr>
                                          <p:tavLst>
                                            <p:tav tm="0">
                                              <p:val>
                                                <p:strVal val="#ppt_y+#ppt_h/2"/>
                                              </p:val>
                                            </p:tav>
                                            <p:tav tm="100000">
                                              <p:val>
                                                <p:strVal val="#ppt_y"/>
                                              </p:val>
                                            </p:tav>
                                          </p:tavLst>
                                        </p:anim>
                                        <p:anim calcmode="lin" valueType="num">
                                          <p:cBhvr>
                                            <p:cTn id="14" dur="500" fill="hold"/>
                                            <p:tgtEl>
                                              <p:spTgt spid="51"/>
                                            </p:tgtEl>
                                            <p:attrNameLst>
                                              <p:attrName>ppt_w</p:attrName>
                                            </p:attrNameLst>
                                          </p:cBhvr>
                                          <p:tavLst>
                                            <p:tav tm="0">
                                              <p:val>
                                                <p:strVal val="#ppt_w"/>
                                              </p:val>
                                            </p:tav>
                                            <p:tav tm="100000">
                                              <p:val>
                                                <p:strVal val="#ppt_w"/>
                                              </p:val>
                                            </p:tav>
                                          </p:tavLst>
                                        </p:anim>
                                        <p:anim calcmode="lin" valueType="num">
                                          <p:cBhvr>
                                            <p:cTn id="15" dur="500" fill="hold"/>
                                            <p:tgtEl>
                                              <p:spTgt spid="51"/>
                                            </p:tgtEl>
                                            <p:attrNameLst>
                                              <p:attrName>ppt_h</p:attrName>
                                            </p:attrNameLst>
                                          </p:cBhvr>
                                          <p:tavLst>
                                            <p:tav tm="0">
                                              <p:val>
                                                <p:fltVal val="0"/>
                                              </p:val>
                                            </p:tav>
                                            <p:tav tm="100000">
                                              <p:val>
                                                <p:strVal val="#ppt_h"/>
                                              </p:val>
                                            </p:tav>
                                          </p:tavLst>
                                        </p:anim>
                                      </p:childTnLst>
                                    </p:cTn>
                                  </p:par>
                                  <p:par>
                                    <p:cTn id="16" presetID="17" presetClass="entr" presetSubtype="4" fill="hold" nodeType="withEffect">
                                      <p:stCondLst>
                                        <p:cond delay="0"/>
                                      </p:stCondLst>
                                      <p:childTnLst>
                                        <p:set>
                                          <p:cBhvr>
                                            <p:cTn id="17" dur="1" fill="hold">
                                              <p:stCondLst>
                                                <p:cond delay="0"/>
                                              </p:stCondLst>
                                            </p:cTn>
                                            <p:tgtEl>
                                              <p:spTgt spid="54"/>
                                            </p:tgtEl>
                                            <p:attrNameLst>
                                              <p:attrName>style.visibility</p:attrName>
                                            </p:attrNameLst>
                                          </p:cBhvr>
                                          <p:to>
                                            <p:strVal val="visible"/>
                                          </p:to>
                                        </p:set>
                                        <p:anim calcmode="lin" valueType="num">
                                          <p:cBhvr>
                                            <p:cTn id="18" dur="500" fill="hold"/>
                                            <p:tgtEl>
                                              <p:spTgt spid="54"/>
                                            </p:tgtEl>
                                            <p:attrNameLst>
                                              <p:attrName>ppt_x</p:attrName>
                                            </p:attrNameLst>
                                          </p:cBhvr>
                                          <p:tavLst>
                                            <p:tav tm="0">
                                              <p:val>
                                                <p:strVal val="#ppt_x"/>
                                              </p:val>
                                            </p:tav>
                                            <p:tav tm="100000">
                                              <p:val>
                                                <p:strVal val="#ppt_x"/>
                                              </p:val>
                                            </p:tav>
                                          </p:tavLst>
                                        </p:anim>
                                        <p:anim calcmode="lin" valueType="num">
                                          <p:cBhvr>
                                            <p:cTn id="19" dur="500" fill="hold"/>
                                            <p:tgtEl>
                                              <p:spTgt spid="54"/>
                                            </p:tgtEl>
                                            <p:attrNameLst>
                                              <p:attrName>ppt_y</p:attrName>
                                            </p:attrNameLst>
                                          </p:cBhvr>
                                          <p:tavLst>
                                            <p:tav tm="0">
                                              <p:val>
                                                <p:strVal val="#ppt_y+#ppt_h/2"/>
                                              </p:val>
                                            </p:tav>
                                            <p:tav tm="100000">
                                              <p:val>
                                                <p:strVal val="#ppt_y"/>
                                              </p:val>
                                            </p:tav>
                                          </p:tavLst>
                                        </p:anim>
                                        <p:anim calcmode="lin" valueType="num">
                                          <p:cBhvr>
                                            <p:cTn id="20" dur="500" fill="hold"/>
                                            <p:tgtEl>
                                              <p:spTgt spid="54"/>
                                            </p:tgtEl>
                                            <p:attrNameLst>
                                              <p:attrName>ppt_w</p:attrName>
                                            </p:attrNameLst>
                                          </p:cBhvr>
                                          <p:tavLst>
                                            <p:tav tm="0">
                                              <p:val>
                                                <p:strVal val="#ppt_w"/>
                                              </p:val>
                                            </p:tav>
                                            <p:tav tm="100000">
                                              <p:val>
                                                <p:strVal val="#ppt_w"/>
                                              </p:val>
                                            </p:tav>
                                          </p:tavLst>
                                        </p:anim>
                                        <p:anim calcmode="lin" valueType="num">
                                          <p:cBhvr>
                                            <p:cTn id="21" dur="500" fill="hold"/>
                                            <p:tgtEl>
                                              <p:spTgt spid="54"/>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1" fill="hold" nodeType="clickEffect" p14:presetBounceEnd="50000">
                                      <p:stCondLst>
                                        <p:cond delay="0"/>
                                      </p:stCondLst>
                                      <p:childTnLst>
                                        <p:set>
                                          <p:cBhvr>
                                            <p:cTn id="25" dur="1" fill="hold">
                                              <p:stCondLst>
                                                <p:cond delay="0"/>
                                              </p:stCondLst>
                                            </p:cTn>
                                            <p:tgtEl>
                                              <p:spTgt spid="40"/>
                                            </p:tgtEl>
                                            <p:attrNameLst>
                                              <p:attrName>style.visibility</p:attrName>
                                            </p:attrNameLst>
                                          </p:cBhvr>
                                          <p:to>
                                            <p:strVal val="visible"/>
                                          </p:to>
                                        </p:set>
                                        <p:anim calcmode="lin" valueType="num" p14:bounceEnd="50000">
                                          <p:cBhvr additive="base">
                                            <p:cTn id="26" dur="300" fill="hold"/>
                                            <p:tgtEl>
                                              <p:spTgt spid="40"/>
                                            </p:tgtEl>
                                            <p:attrNameLst>
                                              <p:attrName>ppt_x</p:attrName>
                                            </p:attrNameLst>
                                          </p:cBhvr>
                                          <p:tavLst>
                                            <p:tav tm="0">
                                              <p:val>
                                                <p:strVal val="#ppt_x"/>
                                              </p:val>
                                            </p:tav>
                                            <p:tav tm="100000">
                                              <p:val>
                                                <p:strVal val="#ppt_x"/>
                                              </p:val>
                                            </p:tav>
                                          </p:tavLst>
                                        </p:anim>
                                        <p:anim calcmode="lin" valueType="num" p14:bounceEnd="50000">
                                          <p:cBhvr additive="base">
                                            <p:cTn id="27" dur="300" fill="hold"/>
                                            <p:tgtEl>
                                              <p:spTgt spid="40"/>
                                            </p:tgtEl>
                                            <p:attrNameLst>
                                              <p:attrName>ppt_y</p:attrName>
                                            </p:attrNameLst>
                                          </p:cBhvr>
                                          <p:tavLst>
                                            <p:tav tm="0">
                                              <p:val>
                                                <p:strVal val="0-#ppt_h/2"/>
                                              </p:val>
                                            </p:tav>
                                            <p:tav tm="100000">
                                              <p:val>
                                                <p:strVal val="#ppt_y"/>
                                              </p:val>
                                            </p:tav>
                                          </p:tavLst>
                                        </p:anim>
                                      </p:childTnLst>
                                    </p:cTn>
                                  </p:par>
                                </p:childTnLst>
                              </p:cTn>
                            </p:par>
                            <p:par>
                              <p:cTn id="28" fill="hold">
                                <p:stCondLst>
                                  <p:cond delay="300"/>
                                </p:stCondLst>
                                <p:childTnLst>
                                  <p:par>
                                    <p:cTn id="29" presetID="17" presetClass="entr" presetSubtype="4" fill="hold" grpId="0" nodeType="after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p:cTn id="31" dur="500" fill="hold"/>
                                            <p:tgtEl>
                                              <p:spTgt spid="52"/>
                                            </p:tgtEl>
                                            <p:attrNameLst>
                                              <p:attrName>ppt_x</p:attrName>
                                            </p:attrNameLst>
                                          </p:cBhvr>
                                          <p:tavLst>
                                            <p:tav tm="0">
                                              <p:val>
                                                <p:strVal val="#ppt_x"/>
                                              </p:val>
                                            </p:tav>
                                            <p:tav tm="100000">
                                              <p:val>
                                                <p:strVal val="#ppt_x"/>
                                              </p:val>
                                            </p:tav>
                                          </p:tavLst>
                                        </p:anim>
                                        <p:anim calcmode="lin" valueType="num">
                                          <p:cBhvr>
                                            <p:cTn id="32" dur="500" fill="hold"/>
                                            <p:tgtEl>
                                              <p:spTgt spid="52"/>
                                            </p:tgtEl>
                                            <p:attrNameLst>
                                              <p:attrName>ppt_y</p:attrName>
                                            </p:attrNameLst>
                                          </p:cBhvr>
                                          <p:tavLst>
                                            <p:tav tm="0">
                                              <p:val>
                                                <p:strVal val="#ppt_y+#ppt_h/2"/>
                                              </p:val>
                                            </p:tav>
                                            <p:tav tm="100000">
                                              <p:val>
                                                <p:strVal val="#ppt_y"/>
                                              </p:val>
                                            </p:tav>
                                          </p:tavLst>
                                        </p:anim>
                                        <p:anim calcmode="lin" valueType="num">
                                          <p:cBhvr>
                                            <p:cTn id="33" dur="500" fill="hold"/>
                                            <p:tgtEl>
                                              <p:spTgt spid="52"/>
                                            </p:tgtEl>
                                            <p:attrNameLst>
                                              <p:attrName>ppt_w</p:attrName>
                                            </p:attrNameLst>
                                          </p:cBhvr>
                                          <p:tavLst>
                                            <p:tav tm="0">
                                              <p:val>
                                                <p:strVal val="#ppt_w"/>
                                              </p:val>
                                            </p:tav>
                                            <p:tav tm="100000">
                                              <p:val>
                                                <p:strVal val="#ppt_w"/>
                                              </p:val>
                                            </p:tav>
                                          </p:tavLst>
                                        </p:anim>
                                        <p:anim calcmode="lin" valueType="num">
                                          <p:cBhvr>
                                            <p:cTn id="34" dur="500" fill="hold"/>
                                            <p:tgtEl>
                                              <p:spTgt spid="52"/>
                                            </p:tgtEl>
                                            <p:attrNameLst>
                                              <p:attrName>ppt_h</p:attrName>
                                            </p:attrNameLst>
                                          </p:cBhvr>
                                          <p:tavLst>
                                            <p:tav tm="0">
                                              <p:val>
                                                <p:fltVal val="0"/>
                                              </p:val>
                                            </p:tav>
                                            <p:tav tm="100000">
                                              <p:val>
                                                <p:strVal val="#ppt_h"/>
                                              </p:val>
                                            </p:tav>
                                          </p:tavLst>
                                        </p:anim>
                                      </p:childTnLst>
                                    </p:cTn>
                                  </p:par>
                                  <p:par>
                                    <p:cTn id="35" presetID="17" presetClass="entr" presetSubtype="4" fill="hold" nodeType="withEffect">
                                      <p:stCondLst>
                                        <p:cond delay="0"/>
                                      </p:stCondLst>
                                      <p:childTnLst>
                                        <p:set>
                                          <p:cBhvr>
                                            <p:cTn id="36" dur="1" fill="hold">
                                              <p:stCondLst>
                                                <p:cond delay="0"/>
                                              </p:stCondLst>
                                            </p:cTn>
                                            <p:tgtEl>
                                              <p:spTgt spid="55"/>
                                            </p:tgtEl>
                                            <p:attrNameLst>
                                              <p:attrName>style.visibility</p:attrName>
                                            </p:attrNameLst>
                                          </p:cBhvr>
                                          <p:to>
                                            <p:strVal val="visible"/>
                                          </p:to>
                                        </p:set>
                                        <p:anim calcmode="lin" valueType="num">
                                          <p:cBhvr>
                                            <p:cTn id="37" dur="500" fill="hold"/>
                                            <p:tgtEl>
                                              <p:spTgt spid="55"/>
                                            </p:tgtEl>
                                            <p:attrNameLst>
                                              <p:attrName>ppt_x</p:attrName>
                                            </p:attrNameLst>
                                          </p:cBhvr>
                                          <p:tavLst>
                                            <p:tav tm="0">
                                              <p:val>
                                                <p:strVal val="#ppt_x"/>
                                              </p:val>
                                            </p:tav>
                                            <p:tav tm="100000">
                                              <p:val>
                                                <p:strVal val="#ppt_x"/>
                                              </p:val>
                                            </p:tav>
                                          </p:tavLst>
                                        </p:anim>
                                        <p:anim calcmode="lin" valueType="num">
                                          <p:cBhvr>
                                            <p:cTn id="38" dur="500" fill="hold"/>
                                            <p:tgtEl>
                                              <p:spTgt spid="55"/>
                                            </p:tgtEl>
                                            <p:attrNameLst>
                                              <p:attrName>ppt_y</p:attrName>
                                            </p:attrNameLst>
                                          </p:cBhvr>
                                          <p:tavLst>
                                            <p:tav tm="0">
                                              <p:val>
                                                <p:strVal val="#ppt_y+#ppt_h/2"/>
                                              </p:val>
                                            </p:tav>
                                            <p:tav tm="100000">
                                              <p:val>
                                                <p:strVal val="#ppt_y"/>
                                              </p:val>
                                            </p:tav>
                                          </p:tavLst>
                                        </p:anim>
                                        <p:anim calcmode="lin" valueType="num">
                                          <p:cBhvr>
                                            <p:cTn id="39" dur="500" fill="hold"/>
                                            <p:tgtEl>
                                              <p:spTgt spid="55"/>
                                            </p:tgtEl>
                                            <p:attrNameLst>
                                              <p:attrName>ppt_w</p:attrName>
                                            </p:attrNameLst>
                                          </p:cBhvr>
                                          <p:tavLst>
                                            <p:tav tm="0">
                                              <p:val>
                                                <p:strVal val="#ppt_w"/>
                                              </p:val>
                                            </p:tav>
                                            <p:tav tm="100000">
                                              <p:val>
                                                <p:strVal val="#ppt_w"/>
                                              </p:val>
                                            </p:tav>
                                          </p:tavLst>
                                        </p:anim>
                                        <p:anim calcmode="lin" valueType="num">
                                          <p:cBhvr>
                                            <p:cTn id="40" dur="500" fill="hold"/>
                                            <p:tgtEl>
                                              <p:spTgt spid="55"/>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1" fill="hold" nodeType="clickEffect" p14:presetBounceEnd="50000">
                                      <p:stCondLst>
                                        <p:cond delay="0"/>
                                      </p:stCondLst>
                                      <p:childTnLst>
                                        <p:set>
                                          <p:cBhvr>
                                            <p:cTn id="44" dur="1" fill="hold">
                                              <p:stCondLst>
                                                <p:cond delay="0"/>
                                              </p:stCondLst>
                                            </p:cTn>
                                            <p:tgtEl>
                                              <p:spTgt spid="44"/>
                                            </p:tgtEl>
                                            <p:attrNameLst>
                                              <p:attrName>style.visibility</p:attrName>
                                            </p:attrNameLst>
                                          </p:cBhvr>
                                          <p:to>
                                            <p:strVal val="visible"/>
                                          </p:to>
                                        </p:set>
                                        <p:anim calcmode="lin" valueType="num" p14:bounceEnd="50000">
                                          <p:cBhvr additive="base">
                                            <p:cTn id="45" dur="300" fill="hold"/>
                                            <p:tgtEl>
                                              <p:spTgt spid="44"/>
                                            </p:tgtEl>
                                            <p:attrNameLst>
                                              <p:attrName>ppt_x</p:attrName>
                                            </p:attrNameLst>
                                          </p:cBhvr>
                                          <p:tavLst>
                                            <p:tav tm="0">
                                              <p:val>
                                                <p:strVal val="#ppt_x"/>
                                              </p:val>
                                            </p:tav>
                                            <p:tav tm="100000">
                                              <p:val>
                                                <p:strVal val="#ppt_x"/>
                                              </p:val>
                                            </p:tav>
                                          </p:tavLst>
                                        </p:anim>
                                        <p:anim calcmode="lin" valueType="num" p14:bounceEnd="50000">
                                          <p:cBhvr additive="base">
                                            <p:cTn id="46" dur="300" fill="hold"/>
                                            <p:tgtEl>
                                              <p:spTgt spid="44"/>
                                            </p:tgtEl>
                                            <p:attrNameLst>
                                              <p:attrName>ppt_y</p:attrName>
                                            </p:attrNameLst>
                                          </p:cBhvr>
                                          <p:tavLst>
                                            <p:tav tm="0">
                                              <p:val>
                                                <p:strVal val="0-#ppt_h/2"/>
                                              </p:val>
                                            </p:tav>
                                            <p:tav tm="100000">
                                              <p:val>
                                                <p:strVal val="#ppt_y"/>
                                              </p:val>
                                            </p:tav>
                                          </p:tavLst>
                                        </p:anim>
                                      </p:childTnLst>
                                    </p:cTn>
                                  </p:par>
                                </p:childTnLst>
                              </p:cTn>
                            </p:par>
                            <p:par>
                              <p:cTn id="47" fill="hold">
                                <p:stCondLst>
                                  <p:cond delay="300"/>
                                </p:stCondLst>
                                <p:childTnLst>
                                  <p:par>
                                    <p:cTn id="48" presetID="17" presetClass="entr" presetSubtype="4" fill="hold" grpId="0" nodeType="afterEffect">
                                      <p:stCondLst>
                                        <p:cond delay="0"/>
                                      </p:stCondLst>
                                      <p:childTnLst>
                                        <p:set>
                                          <p:cBhvr>
                                            <p:cTn id="49" dur="1" fill="hold">
                                              <p:stCondLst>
                                                <p:cond delay="0"/>
                                              </p:stCondLst>
                                            </p:cTn>
                                            <p:tgtEl>
                                              <p:spTgt spid="53"/>
                                            </p:tgtEl>
                                            <p:attrNameLst>
                                              <p:attrName>style.visibility</p:attrName>
                                            </p:attrNameLst>
                                          </p:cBhvr>
                                          <p:to>
                                            <p:strVal val="visible"/>
                                          </p:to>
                                        </p:set>
                                        <p:anim calcmode="lin" valueType="num">
                                          <p:cBhvr>
                                            <p:cTn id="50" dur="500" fill="hold"/>
                                            <p:tgtEl>
                                              <p:spTgt spid="53"/>
                                            </p:tgtEl>
                                            <p:attrNameLst>
                                              <p:attrName>ppt_x</p:attrName>
                                            </p:attrNameLst>
                                          </p:cBhvr>
                                          <p:tavLst>
                                            <p:tav tm="0">
                                              <p:val>
                                                <p:strVal val="#ppt_x"/>
                                              </p:val>
                                            </p:tav>
                                            <p:tav tm="100000">
                                              <p:val>
                                                <p:strVal val="#ppt_x"/>
                                              </p:val>
                                            </p:tav>
                                          </p:tavLst>
                                        </p:anim>
                                        <p:anim calcmode="lin" valueType="num">
                                          <p:cBhvr>
                                            <p:cTn id="51" dur="500" fill="hold"/>
                                            <p:tgtEl>
                                              <p:spTgt spid="53"/>
                                            </p:tgtEl>
                                            <p:attrNameLst>
                                              <p:attrName>ppt_y</p:attrName>
                                            </p:attrNameLst>
                                          </p:cBhvr>
                                          <p:tavLst>
                                            <p:tav tm="0">
                                              <p:val>
                                                <p:strVal val="#ppt_y+#ppt_h/2"/>
                                              </p:val>
                                            </p:tav>
                                            <p:tav tm="100000">
                                              <p:val>
                                                <p:strVal val="#ppt_y"/>
                                              </p:val>
                                            </p:tav>
                                          </p:tavLst>
                                        </p:anim>
                                        <p:anim calcmode="lin" valueType="num">
                                          <p:cBhvr>
                                            <p:cTn id="52" dur="500" fill="hold"/>
                                            <p:tgtEl>
                                              <p:spTgt spid="53"/>
                                            </p:tgtEl>
                                            <p:attrNameLst>
                                              <p:attrName>ppt_w</p:attrName>
                                            </p:attrNameLst>
                                          </p:cBhvr>
                                          <p:tavLst>
                                            <p:tav tm="0">
                                              <p:val>
                                                <p:strVal val="#ppt_w"/>
                                              </p:val>
                                            </p:tav>
                                            <p:tav tm="100000">
                                              <p:val>
                                                <p:strVal val="#ppt_w"/>
                                              </p:val>
                                            </p:tav>
                                          </p:tavLst>
                                        </p:anim>
                                        <p:anim calcmode="lin" valueType="num">
                                          <p:cBhvr>
                                            <p:cTn id="53" dur="500" fill="hold"/>
                                            <p:tgtEl>
                                              <p:spTgt spid="53"/>
                                            </p:tgtEl>
                                            <p:attrNameLst>
                                              <p:attrName>ppt_h</p:attrName>
                                            </p:attrNameLst>
                                          </p:cBhvr>
                                          <p:tavLst>
                                            <p:tav tm="0">
                                              <p:val>
                                                <p:fltVal val="0"/>
                                              </p:val>
                                            </p:tav>
                                            <p:tav tm="100000">
                                              <p:val>
                                                <p:strVal val="#ppt_h"/>
                                              </p:val>
                                            </p:tav>
                                          </p:tavLst>
                                        </p:anim>
                                      </p:childTnLst>
                                    </p:cTn>
                                  </p:par>
                                  <p:par>
                                    <p:cTn id="54" presetID="17" presetClass="entr" presetSubtype="4" fill="hold" nodeType="withEffect">
                                      <p:stCondLst>
                                        <p:cond delay="0"/>
                                      </p:stCondLst>
                                      <p:childTnLst>
                                        <p:set>
                                          <p:cBhvr>
                                            <p:cTn id="55" dur="1" fill="hold">
                                              <p:stCondLst>
                                                <p:cond delay="0"/>
                                              </p:stCondLst>
                                            </p:cTn>
                                            <p:tgtEl>
                                              <p:spTgt spid="56"/>
                                            </p:tgtEl>
                                            <p:attrNameLst>
                                              <p:attrName>style.visibility</p:attrName>
                                            </p:attrNameLst>
                                          </p:cBhvr>
                                          <p:to>
                                            <p:strVal val="visible"/>
                                          </p:to>
                                        </p:set>
                                        <p:anim calcmode="lin" valueType="num">
                                          <p:cBhvr>
                                            <p:cTn id="56" dur="500" fill="hold"/>
                                            <p:tgtEl>
                                              <p:spTgt spid="56"/>
                                            </p:tgtEl>
                                            <p:attrNameLst>
                                              <p:attrName>ppt_x</p:attrName>
                                            </p:attrNameLst>
                                          </p:cBhvr>
                                          <p:tavLst>
                                            <p:tav tm="0">
                                              <p:val>
                                                <p:strVal val="#ppt_x"/>
                                              </p:val>
                                            </p:tav>
                                            <p:tav tm="100000">
                                              <p:val>
                                                <p:strVal val="#ppt_x"/>
                                              </p:val>
                                            </p:tav>
                                          </p:tavLst>
                                        </p:anim>
                                        <p:anim calcmode="lin" valueType="num">
                                          <p:cBhvr>
                                            <p:cTn id="57" dur="500" fill="hold"/>
                                            <p:tgtEl>
                                              <p:spTgt spid="56"/>
                                            </p:tgtEl>
                                            <p:attrNameLst>
                                              <p:attrName>ppt_y</p:attrName>
                                            </p:attrNameLst>
                                          </p:cBhvr>
                                          <p:tavLst>
                                            <p:tav tm="0">
                                              <p:val>
                                                <p:strVal val="#ppt_y+#ppt_h/2"/>
                                              </p:val>
                                            </p:tav>
                                            <p:tav tm="100000">
                                              <p:val>
                                                <p:strVal val="#ppt_y"/>
                                              </p:val>
                                            </p:tav>
                                          </p:tavLst>
                                        </p:anim>
                                        <p:anim calcmode="lin" valueType="num">
                                          <p:cBhvr>
                                            <p:cTn id="58" dur="500" fill="hold"/>
                                            <p:tgtEl>
                                              <p:spTgt spid="56"/>
                                            </p:tgtEl>
                                            <p:attrNameLst>
                                              <p:attrName>ppt_w</p:attrName>
                                            </p:attrNameLst>
                                          </p:cBhvr>
                                          <p:tavLst>
                                            <p:tav tm="0">
                                              <p:val>
                                                <p:strVal val="#ppt_w"/>
                                              </p:val>
                                            </p:tav>
                                            <p:tav tm="100000">
                                              <p:val>
                                                <p:strVal val="#ppt_w"/>
                                              </p:val>
                                            </p:tav>
                                          </p:tavLst>
                                        </p:anim>
                                        <p:anim calcmode="lin" valueType="num">
                                          <p:cBhvr>
                                            <p:cTn id="59" dur="500" fill="hold"/>
                                            <p:tgtEl>
                                              <p:spTgt spid="5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300" fill="hold"/>
                                            <p:tgtEl>
                                              <p:spTgt spid="39"/>
                                            </p:tgtEl>
                                            <p:attrNameLst>
                                              <p:attrName>ppt_x</p:attrName>
                                            </p:attrNameLst>
                                          </p:cBhvr>
                                          <p:tavLst>
                                            <p:tav tm="0">
                                              <p:val>
                                                <p:strVal val="#ppt_x"/>
                                              </p:val>
                                            </p:tav>
                                            <p:tav tm="100000">
                                              <p:val>
                                                <p:strVal val="#ppt_x"/>
                                              </p:val>
                                            </p:tav>
                                          </p:tavLst>
                                        </p:anim>
                                        <p:anim calcmode="lin" valueType="num">
                                          <p:cBhvr additive="base">
                                            <p:cTn id="8" dur="300" fill="hold"/>
                                            <p:tgtEl>
                                              <p:spTgt spid="39"/>
                                            </p:tgtEl>
                                            <p:attrNameLst>
                                              <p:attrName>ppt_y</p:attrName>
                                            </p:attrNameLst>
                                          </p:cBhvr>
                                          <p:tavLst>
                                            <p:tav tm="0">
                                              <p:val>
                                                <p:strVal val="0-#ppt_h/2"/>
                                              </p:val>
                                            </p:tav>
                                            <p:tav tm="100000">
                                              <p:val>
                                                <p:strVal val="#ppt_y"/>
                                              </p:val>
                                            </p:tav>
                                          </p:tavLst>
                                        </p:anim>
                                      </p:childTnLst>
                                    </p:cTn>
                                  </p:par>
                                </p:childTnLst>
                              </p:cTn>
                            </p:par>
                            <p:par>
                              <p:cTn id="9" fill="hold">
                                <p:stCondLst>
                                  <p:cond delay="300"/>
                                </p:stCondLst>
                                <p:childTnLst>
                                  <p:par>
                                    <p:cTn id="10" presetID="17" presetClass="entr" presetSubtype="4" fill="hold" grpId="0"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ppt_x</p:attrName>
                                            </p:attrNameLst>
                                          </p:cBhvr>
                                          <p:tavLst>
                                            <p:tav tm="0">
                                              <p:val>
                                                <p:strVal val="#ppt_x"/>
                                              </p:val>
                                            </p:tav>
                                            <p:tav tm="100000">
                                              <p:val>
                                                <p:strVal val="#ppt_x"/>
                                              </p:val>
                                            </p:tav>
                                          </p:tavLst>
                                        </p:anim>
                                        <p:anim calcmode="lin" valueType="num">
                                          <p:cBhvr>
                                            <p:cTn id="13" dur="500" fill="hold"/>
                                            <p:tgtEl>
                                              <p:spTgt spid="51"/>
                                            </p:tgtEl>
                                            <p:attrNameLst>
                                              <p:attrName>ppt_y</p:attrName>
                                            </p:attrNameLst>
                                          </p:cBhvr>
                                          <p:tavLst>
                                            <p:tav tm="0">
                                              <p:val>
                                                <p:strVal val="#ppt_y+#ppt_h/2"/>
                                              </p:val>
                                            </p:tav>
                                            <p:tav tm="100000">
                                              <p:val>
                                                <p:strVal val="#ppt_y"/>
                                              </p:val>
                                            </p:tav>
                                          </p:tavLst>
                                        </p:anim>
                                        <p:anim calcmode="lin" valueType="num">
                                          <p:cBhvr>
                                            <p:cTn id="14" dur="500" fill="hold"/>
                                            <p:tgtEl>
                                              <p:spTgt spid="51"/>
                                            </p:tgtEl>
                                            <p:attrNameLst>
                                              <p:attrName>ppt_w</p:attrName>
                                            </p:attrNameLst>
                                          </p:cBhvr>
                                          <p:tavLst>
                                            <p:tav tm="0">
                                              <p:val>
                                                <p:strVal val="#ppt_w"/>
                                              </p:val>
                                            </p:tav>
                                            <p:tav tm="100000">
                                              <p:val>
                                                <p:strVal val="#ppt_w"/>
                                              </p:val>
                                            </p:tav>
                                          </p:tavLst>
                                        </p:anim>
                                        <p:anim calcmode="lin" valueType="num">
                                          <p:cBhvr>
                                            <p:cTn id="15" dur="500" fill="hold"/>
                                            <p:tgtEl>
                                              <p:spTgt spid="51"/>
                                            </p:tgtEl>
                                            <p:attrNameLst>
                                              <p:attrName>ppt_h</p:attrName>
                                            </p:attrNameLst>
                                          </p:cBhvr>
                                          <p:tavLst>
                                            <p:tav tm="0">
                                              <p:val>
                                                <p:fltVal val="0"/>
                                              </p:val>
                                            </p:tav>
                                            <p:tav tm="100000">
                                              <p:val>
                                                <p:strVal val="#ppt_h"/>
                                              </p:val>
                                            </p:tav>
                                          </p:tavLst>
                                        </p:anim>
                                      </p:childTnLst>
                                    </p:cTn>
                                  </p:par>
                                  <p:par>
                                    <p:cTn id="16" presetID="17" presetClass="entr" presetSubtype="4" fill="hold" nodeType="withEffect">
                                      <p:stCondLst>
                                        <p:cond delay="0"/>
                                      </p:stCondLst>
                                      <p:childTnLst>
                                        <p:set>
                                          <p:cBhvr>
                                            <p:cTn id="17" dur="1" fill="hold">
                                              <p:stCondLst>
                                                <p:cond delay="0"/>
                                              </p:stCondLst>
                                            </p:cTn>
                                            <p:tgtEl>
                                              <p:spTgt spid="54"/>
                                            </p:tgtEl>
                                            <p:attrNameLst>
                                              <p:attrName>style.visibility</p:attrName>
                                            </p:attrNameLst>
                                          </p:cBhvr>
                                          <p:to>
                                            <p:strVal val="visible"/>
                                          </p:to>
                                        </p:set>
                                        <p:anim calcmode="lin" valueType="num">
                                          <p:cBhvr>
                                            <p:cTn id="18" dur="500" fill="hold"/>
                                            <p:tgtEl>
                                              <p:spTgt spid="54"/>
                                            </p:tgtEl>
                                            <p:attrNameLst>
                                              <p:attrName>ppt_x</p:attrName>
                                            </p:attrNameLst>
                                          </p:cBhvr>
                                          <p:tavLst>
                                            <p:tav tm="0">
                                              <p:val>
                                                <p:strVal val="#ppt_x"/>
                                              </p:val>
                                            </p:tav>
                                            <p:tav tm="100000">
                                              <p:val>
                                                <p:strVal val="#ppt_x"/>
                                              </p:val>
                                            </p:tav>
                                          </p:tavLst>
                                        </p:anim>
                                        <p:anim calcmode="lin" valueType="num">
                                          <p:cBhvr>
                                            <p:cTn id="19" dur="500" fill="hold"/>
                                            <p:tgtEl>
                                              <p:spTgt spid="54"/>
                                            </p:tgtEl>
                                            <p:attrNameLst>
                                              <p:attrName>ppt_y</p:attrName>
                                            </p:attrNameLst>
                                          </p:cBhvr>
                                          <p:tavLst>
                                            <p:tav tm="0">
                                              <p:val>
                                                <p:strVal val="#ppt_y+#ppt_h/2"/>
                                              </p:val>
                                            </p:tav>
                                            <p:tav tm="100000">
                                              <p:val>
                                                <p:strVal val="#ppt_y"/>
                                              </p:val>
                                            </p:tav>
                                          </p:tavLst>
                                        </p:anim>
                                        <p:anim calcmode="lin" valueType="num">
                                          <p:cBhvr>
                                            <p:cTn id="20" dur="500" fill="hold"/>
                                            <p:tgtEl>
                                              <p:spTgt spid="54"/>
                                            </p:tgtEl>
                                            <p:attrNameLst>
                                              <p:attrName>ppt_w</p:attrName>
                                            </p:attrNameLst>
                                          </p:cBhvr>
                                          <p:tavLst>
                                            <p:tav tm="0">
                                              <p:val>
                                                <p:strVal val="#ppt_w"/>
                                              </p:val>
                                            </p:tav>
                                            <p:tav tm="100000">
                                              <p:val>
                                                <p:strVal val="#ppt_w"/>
                                              </p:val>
                                            </p:tav>
                                          </p:tavLst>
                                        </p:anim>
                                        <p:anim calcmode="lin" valueType="num">
                                          <p:cBhvr>
                                            <p:cTn id="21" dur="500" fill="hold"/>
                                            <p:tgtEl>
                                              <p:spTgt spid="54"/>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1" fill="hold" nodeType="clickEffect">
                                      <p:stCondLst>
                                        <p:cond delay="0"/>
                                      </p:stCondLst>
                                      <p:childTnLst>
                                        <p:set>
                                          <p:cBhvr>
                                            <p:cTn id="25" dur="1" fill="hold">
                                              <p:stCondLst>
                                                <p:cond delay="0"/>
                                              </p:stCondLst>
                                            </p:cTn>
                                            <p:tgtEl>
                                              <p:spTgt spid="40"/>
                                            </p:tgtEl>
                                            <p:attrNameLst>
                                              <p:attrName>style.visibility</p:attrName>
                                            </p:attrNameLst>
                                          </p:cBhvr>
                                          <p:to>
                                            <p:strVal val="visible"/>
                                          </p:to>
                                        </p:set>
                                        <p:anim calcmode="lin" valueType="num">
                                          <p:cBhvr additive="base">
                                            <p:cTn id="26" dur="300" fill="hold"/>
                                            <p:tgtEl>
                                              <p:spTgt spid="40"/>
                                            </p:tgtEl>
                                            <p:attrNameLst>
                                              <p:attrName>ppt_x</p:attrName>
                                            </p:attrNameLst>
                                          </p:cBhvr>
                                          <p:tavLst>
                                            <p:tav tm="0">
                                              <p:val>
                                                <p:strVal val="#ppt_x"/>
                                              </p:val>
                                            </p:tav>
                                            <p:tav tm="100000">
                                              <p:val>
                                                <p:strVal val="#ppt_x"/>
                                              </p:val>
                                            </p:tav>
                                          </p:tavLst>
                                        </p:anim>
                                        <p:anim calcmode="lin" valueType="num">
                                          <p:cBhvr additive="base">
                                            <p:cTn id="27" dur="300" fill="hold"/>
                                            <p:tgtEl>
                                              <p:spTgt spid="40"/>
                                            </p:tgtEl>
                                            <p:attrNameLst>
                                              <p:attrName>ppt_y</p:attrName>
                                            </p:attrNameLst>
                                          </p:cBhvr>
                                          <p:tavLst>
                                            <p:tav tm="0">
                                              <p:val>
                                                <p:strVal val="0-#ppt_h/2"/>
                                              </p:val>
                                            </p:tav>
                                            <p:tav tm="100000">
                                              <p:val>
                                                <p:strVal val="#ppt_y"/>
                                              </p:val>
                                            </p:tav>
                                          </p:tavLst>
                                        </p:anim>
                                      </p:childTnLst>
                                    </p:cTn>
                                  </p:par>
                                </p:childTnLst>
                              </p:cTn>
                            </p:par>
                            <p:par>
                              <p:cTn id="28" fill="hold">
                                <p:stCondLst>
                                  <p:cond delay="300"/>
                                </p:stCondLst>
                                <p:childTnLst>
                                  <p:par>
                                    <p:cTn id="29" presetID="17" presetClass="entr" presetSubtype="4" fill="hold" grpId="0" nodeType="after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p:cTn id="31" dur="500" fill="hold"/>
                                            <p:tgtEl>
                                              <p:spTgt spid="52"/>
                                            </p:tgtEl>
                                            <p:attrNameLst>
                                              <p:attrName>ppt_x</p:attrName>
                                            </p:attrNameLst>
                                          </p:cBhvr>
                                          <p:tavLst>
                                            <p:tav tm="0">
                                              <p:val>
                                                <p:strVal val="#ppt_x"/>
                                              </p:val>
                                            </p:tav>
                                            <p:tav tm="100000">
                                              <p:val>
                                                <p:strVal val="#ppt_x"/>
                                              </p:val>
                                            </p:tav>
                                          </p:tavLst>
                                        </p:anim>
                                        <p:anim calcmode="lin" valueType="num">
                                          <p:cBhvr>
                                            <p:cTn id="32" dur="500" fill="hold"/>
                                            <p:tgtEl>
                                              <p:spTgt spid="52"/>
                                            </p:tgtEl>
                                            <p:attrNameLst>
                                              <p:attrName>ppt_y</p:attrName>
                                            </p:attrNameLst>
                                          </p:cBhvr>
                                          <p:tavLst>
                                            <p:tav tm="0">
                                              <p:val>
                                                <p:strVal val="#ppt_y+#ppt_h/2"/>
                                              </p:val>
                                            </p:tav>
                                            <p:tav tm="100000">
                                              <p:val>
                                                <p:strVal val="#ppt_y"/>
                                              </p:val>
                                            </p:tav>
                                          </p:tavLst>
                                        </p:anim>
                                        <p:anim calcmode="lin" valueType="num">
                                          <p:cBhvr>
                                            <p:cTn id="33" dur="500" fill="hold"/>
                                            <p:tgtEl>
                                              <p:spTgt spid="52"/>
                                            </p:tgtEl>
                                            <p:attrNameLst>
                                              <p:attrName>ppt_w</p:attrName>
                                            </p:attrNameLst>
                                          </p:cBhvr>
                                          <p:tavLst>
                                            <p:tav tm="0">
                                              <p:val>
                                                <p:strVal val="#ppt_w"/>
                                              </p:val>
                                            </p:tav>
                                            <p:tav tm="100000">
                                              <p:val>
                                                <p:strVal val="#ppt_w"/>
                                              </p:val>
                                            </p:tav>
                                          </p:tavLst>
                                        </p:anim>
                                        <p:anim calcmode="lin" valueType="num">
                                          <p:cBhvr>
                                            <p:cTn id="34" dur="500" fill="hold"/>
                                            <p:tgtEl>
                                              <p:spTgt spid="52"/>
                                            </p:tgtEl>
                                            <p:attrNameLst>
                                              <p:attrName>ppt_h</p:attrName>
                                            </p:attrNameLst>
                                          </p:cBhvr>
                                          <p:tavLst>
                                            <p:tav tm="0">
                                              <p:val>
                                                <p:fltVal val="0"/>
                                              </p:val>
                                            </p:tav>
                                            <p:tav tm="100000">
                                              <p:val>
                                                <p:strVal val="#ppt_h"/>
                                              </p:val>
                                            </p:tav>
                                          </p:tavLst>
                                        </p:anim>
                                      </p:childTnLst>
                                    </p:cTn>
                                  </p:par>
                                  <p:par>
                                    <p:cTn id="35" presetID="17" presetClass="entr" presetSubtype="4" fill="hold" nodeType="withEffect">
                                      <p:stCondLst>
                                        <p:cond delay="0"/>
                                      </p:stCondLst>
                                      <p:childTnLst>
                                        <p:set>
                                          <p:cBhvr>
                                            <p:cTn id="36" dur="1" fill="hold">
                                              <p:stCondLst>
                                                <p:cond delay="0"/>
                                              </p:stCondLst>
                                            </p:cTn>
                                            <p:tgtEl>
                                              <p:spTgt spid="55"/>
                                            </p:tgtEl>
                                            <p:attrNameLst>
                                              <p:attrName>style.visibility</p:attrName>
                                            </p:attrNameLst>
                                          </p:cBhvr>
                                          <p:to>
                                            <p:strVal val="visible"/>
                                          </p:to>
                                        </p:set>
                                        <p:anim calcmode="lin" valueType="num">
                                          <p:cBhvr>
                                            <p:cTn id="37" dur="500" fill="hold"/>
                                            <p:tgtEl>
                                              <p:spTgt spid="55"/>
                                            </p:tgtEl>
                                            <p:attrNameLst>
                                              <p:attrName>ppt_x</p:attrName>
                                            </p:attrNameLst>
                                          </p:cBhvr>
                                          <p:tavLst>
                                            <p:tav tm="0">
                                              <p:val>
                                                <p:strVal val="#ppt_x"/>
                                              </p:val>
                                            </p:tav>
                                            <p:tav tm="100000">
                                              <p:val>
                                                <p:strVal val="#ppt_x"/>
                                              </p:val>
                                            </p:tav>
                                          </p:tavLst>
                                        </p:anim>
                                        <p:anim calcmode="lin" valueType="num">
                                          <p:cBhvr>
                                            <p:cTn id="38" dur="500" fill="hold"/>
                                            <p:tgtEl>
                                              <p:spTgt spid="55"/>
                                            </p:tgtEl>
                                            <p:attrNameLst>
                                              <p:attrName>ppt_y</p:attrName>
                                            </p:attrNameLst>
                                          </p:cBhvr>
                                          <p:tavLst>
                                            <p:tav tm="0">
                                              <p:val>
                                                <p:strVal val="#ppt_y+#ppt_h/2"/>
                                              </p:val>
                                            </p:tav>
                                            <p:tav tm="100000">
                                              <p:val>
                                                <p:strVal val="#ppt_y"/>
                                              </p:val>
                                            </p:tav>
                                          </p:tavLst>
                                        </p:anim>
                                        <p:anim calcmode="lin" valueType="num">
                                          <p:cBhvr>
                                            <p:cTn id="39" dur="500" fill="hold"/>
                                            <p:tgtEl>
                                              <p:spTgt spid="55"/>
                                            </p:tgtEl>
                                            <p:attrNameLst>
                                              <p:attrName>ppt_w</p:attrName>
                                            </p:attrNameLst>
                                          </p:cBhvr>
                                          <p:tavLst>
                                            <p:tav tm="0">
                                              <p:val>
                                                <p:strVal val="#ppt_w"/>
                                              </p:val>
                                            </p:tav>
                                            <p:tav tm="100000">
                                              <p:val>
                                                <p:strVal val="#ppt_w"/>
                                              </p:val>
                                            </p:tav>
                                          </p:tavLst>
                                        </p:anim>
                                        <p:anim calcmode="lin" valueType="num">
                                          <p:cBhvr>
                                            <p:cTn id="40" dur="500" fill="hold"/>
                                            <p:tgtEl>
                                              <p:spTgt spid="55"/>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 calcmode="lin" valueType="num">
                                          <p:cBhvr additive="base">
                                            <p:cTn id="45" dur="300" fill="hold"/>
                                            <p:tgtEl>
                                              <p:spTgt spid="44"/>
                                            </p:tgtEl>
                                            <p:attrNameLst>
                                              <p:attrName>ppt_x</p:attrName>
                                            </p:attrNameLst>
                                          </p:cBhvr>
                                          <p:tavLst>
                                            <p:tav tm="0">
                                              <p:val>
                                                <p:strVal val="#ppt_x"/>
                                              </p:val>
                                            </p:tav>
                                            <p:tav tm="100000">
                                              <p:val>
                                                <p:strVal val="#ppt_x"/>
                                              </p:val>
                                            </p:tav>
                                          </p:tavLst>
                                        </p:anim>
                                        <p:anim calcmode="lin" valueType="num">
                                          <p:cBhvr additive="base">
                                            <p:cTn id="46" dur="300" fill="hold"/>
                                            <p:tgtEl>
                                              <p:spTgt spid="44"/>
                                            </p:tgtEl>
                                            <p:attrNameLst>
                                              <p:attrName>ppt_y</p:attrName>
                                            </p:attrNameLst>
                                          </p:cBhvr>
                                          <p:tavLst>
                                            <p:tav tm="0">
                                              <p:val>
                                                <p:strVal val="0-#ppt_h/2"/>
                                              </p:val>
                                            </p:tav>
                                            <p:tav tm="100000">
                                              <p:val>
                                                <p:strVal val="#ppt_y"/>
                                              </p:val>
                                            </p:tav>
                                          </p:tavLst>
                                        </p:anim>
                                      </p:childTnLst>
                                    </p:cTn>
                                  </p:par>
                                </p:childTnLst>
                              </p:cTn>
                            </p:par>
                            <p:par>
                              <p:cTn id="47" fill="hold">
                                <p:stCondLst>
                                  <p:cond delay="300"/>
                                </p:stCondLst>
                                <p:childTnLst>
                                  <p:par>
                                    <p:cTn id="48" presetID="17" presetClass="entr" presetSubtype="4" fill="hold" grpId="0" nodeType="afterEffect">
                                      <p:stCondLst>
                                        <p:cond delay="0"/>
                                      </p:stCondLst>
                                      <p:childTnLst>
                                        <p:set>
                                          <p:cBhvr>
                                            <p:cTn id="49" dur="1" fill="hold">
                                              <p:stCondLst>
                                                <p:cond delay="0"/>
                                              </p:stCondLst>
                                            </p:cTn>
                                            <p:tgtEl>
                                              <p:spTgt spid="53"/>
                                            </p:tgtEl>
                                            <p:attrNameLst>
                                              <p:attrName>style.visibility</p:attrName>
                                            </p:attrNameLst>
                                          </p:cBhvr>
                                          <p:to>
                                            <p:strVal val="visible"/>
                                          </p:to>
                                        </p:set>
                                        <p:anim calcmode="lin" valueType="num">
                                          <p:cBhvr>
                                            <p:cTn id="50" dur="500" fill="hold"/>
                                            <p:tgtEl>
                                              <p:spTgt spid="53"/>
                                            </p:tgtEl>
                                            <p:attrNameLst>
                                              <p:attrName>ppt_x</p:attrName>
                                            </p:attrNameLst>
                                          </p:cBhvr>
                                          <p:tavLst>
                                            <p:tav tm="0">
                                              <p:val>
                                                <p:strVal val="#ppt_x"/>
                                              </p:val>
                                            </p:tav>
                                            <p:tav tm="100000">
                                              <p:val>
                                                <p:strVal val="#ppt_x"/>
                                              </p:val>
                                            </p:tav>
                                          </p:tavLst>
                                        </p:anim>
                                        <p:anim calcmode="lin" valueType="num">
                                          <p:cBhvr>
                                            <p:cTn id="51" dur="500" fill="hold"/>
                                            <p:tgtEl>
                                              <p:spTgt spid="53"/>
                                            </p:tgtEl>
                                            <p:attrNameLst>
                                              <p:attrName>ppt_y</p:attrName>
                                            </p:attrNameLst>
                                          </p:cBhvr>
                                          <p:tavLst>
                                            <p:tav tm="0">
                                              <p:val>
                                                <p:strVal val="#ppt_y+#ppt_h/2"/>
                                              </p:val>
                                            </p:tav>
                                            <p:tav tm="100000">
                                              <p:val>
                                                <p:strVal val="#ppt_y"/>
                                              </p:val>
                                            </p:tav>
                                          </p:tavLst>
                                        </p:anim>
                                        <p:anim calcmode="lin" valueType="num">
                                          <p:cBhvr>
                                            <p:cTn id="52" dur="500" fill="hold"/>
                                            <p:tgtEl>
                                              <p:spTgt spid="53"/>
                                            </p:tgtEl>
                                            <p:attrNameLst>
                                              <p:attrName>ppt_w</p:attrName>
                                            </p:attrNameLst>
                                          </p:cBhvr>
                                          <p:tavLst>
                                            <p:tav tm="0">
                                              <p:val>
                                                <p:strVal val="#ppt_w"/>
                                              </p:val>
                                            </p:tav>
                                            <p:tav tm="100000">
                                              <p:val>
                                                <p:strVal val="#ppt_w"/>
                                              </p:val>
                                            </p:tav>
                                          </p:tavLst>
                                        </p:anim>
                                        <p:anim calcmode="lin" valueType="num">
                                          <p:cBhvr>
                                            <p:cTn id="53" dur="500" fill="hold"/>
                                            <p:tgtEl>
                                              <p:spTgt spid="53"/>
                                            </p:tgtEl>
                                            <p:attrNameLst>
                                              <p:attrName>ppt_h</p:attrName>
                                            </p:attrNameLst>
                                          </p:cBhvr>
                                          <p:tavLst>
                                            <p:tav tm="0">
                                              <p:val>
                                                <p:fltVal val="0"/>
                                              </p:val>
                                            </p:tav>
                                            <p:tav tm="100000">
                                              <p:val>
                                                <p:strVal val="#ppt_h"/>
                                              </p:val>
                                            </p:tav>
                                          </p:tavLst>
                                        </p:anim>
                                      </p:childTnLst>
                                    </p:cTn>
                                  </p:par>
                                  <p:par>
                                    <p:cTn id="54" presetID="17" presetClass="entr" presetSubtype="4" fill="hold" nodeType="withEffect">
                                      <p:stCondLst>
                                        <p:cond delay="0"/>
                                      </p:stCondLst>
                                      <p:childTnLst>
                                        <p:set>
                                          <p:cBhvr>
                                            <p:cTn id="55" dur="1" fill="hold">
                                              <p:stCondLst>
                                                <p:cond delay="0"/>
                                              </p:stCondLst>
                                            </p:cTn>
                                            <p:tgtEl>
                                              <p:spTgt spid="56"/>
                                            </p:tgtEl>
                                            <p:attrNameLst>
                                              <p:attrName>style.visibility</p:attrName>
                                            </p:attrNameLst>
                                          </p:cBhvr>
                                          <p:to>
                                            <p:strVal val="visible"/>
                                          </p:to>
                                        </p:set>
                                        <p:anim calcmode="lin" valueType="num">
                                          <p:cBhvr>
                                            <p:cTn id="56" dur="500" fill="hold"/>
                                            <p:tgtEl>
                                              <p:spTgt spid="56"/>
                                            </p:tgtEl>
                                            <p:attrNameLst>
                                              <p:attrName>ppt_x</p:attrName>
                                            </p:attrNameLst>
                                          </p:cBhvr>
                                          <p:tavLst>
                                            <p:tav tm="0">
                                              <p:val>
                                                <p:strVal val="#ppt_x"/>
                                              </p:val>
                                            </p:tav>
                                            <p:tav tm="100000">
                                              <p:val>
                                                <p:strVal val="#ppt_x"/>
                                              </p:val>
                                            </p:tav>
                                          </p:tavLst>
                                        </p:anim>
                                        <p:anim calcmode="lin" valueType="num">
                                          <p:cBhvr>
                                            <p:cTn id="57" dur="500" fill="hold"/>
                                            <p:tgtEl>
                                              <p:spTgt spid="56"/>
                                            </p:tgtEl>
                                            <p:attrNameLst>
                                              <p:attrName>ppt_y</p:attrName>
                                            </p:attrNameLst>
                                          </p:cBhvr>
                                          <p:tavLst>
                                            <p:tav tm="0">
                                              <p:val>
                                                <p:strVal val="#ppt_y+#ppt_h/2"/>
                                              </p:val>
                                            </p:tav>
                                            <p:tav tm="100000">
                                              <p:val>
                                                <p:strVal val="#ppt_y"/>
                                              </p:val>
                                            </p:tav>
                                          </p:tavLst>
                                        </p:anim>
                                        <p:anim calcmode="lin" valueType="num">
                                          <p:cBhvr>
                                            <p:cTn id="58" dur="500" fill="hold"/>
                                            <p:tgtEl>
                                              <p:spTgt spid="56"/>
                                            </p:tgtEl>
                                            <p:attrNameLst>
                                              <p:attrName>ppt_w</p:attrName>
                                            </p:attrNameLst>
                                          </p:cBhvr>
                                          <p:tavLst>
                                            <p:tav tm="0">
                                              <p:val>
                                                <p:strVal val="#ppt_w"/>
                                              </p:val>
                                            </p:tav>
                                            <p:tav tm="100000">
                                              <p:val>
                                                <p:strVal val="#ppt_w"/>
                                              </p:val>
                                            </p:tav>
                                          </p:tavLst>
                                        </p:anim>
                                        <p:anim calcmode="lin" valueType="num">
                                          <p:cBhvr>
                                            <p:cTn id="59" dur="500" fill="hold"/>
                                            <p:tgtEl>
                                              <p:spTgt spid="5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Lst>
      </p:timing>
    </mc:Fallback>
  </mc:AlternateContent>
</p:sld>
</file>

<file path=ppt/theme/theme1.xml><?xml version="1.0" encoding="utf-8"?>
<a:theme xmlns:a="http://schemas.openxmlformats.org/drawingml/2006/main" name="Orange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2COE-OG-PPT-2" id="{9E1BF82E-DEEE-47F3-9506-55D88756B303}" vid="{A4660DD5-5B19-4277-805B-7299CA1C93F0}"/>
    </a:ext>
  </a:extLst>
</a:theme>
</file>

<file path=ppt/theme/theme2.xml><?xml version="1.0" encoding="utf-8"?>
<a:theme xmlns:a="http://schemas.openxmlformats.org/drawingml/2006/main" name="Garnet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2COE-OG-PPT-2" id="{9E1BF82E-DEEE-47F3-9506-55D88756B303}" vid="{BBB2DEB0-54AC-4CB5-8B7A-BE93DA69F57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DAE7466416673479FB92B4C081F04E1" ma:contentTypeVersion="13" ma:contentTypeDescription="Create a new document." ma:contentTypeScope="" ma:versionID="49ea3fff70860472a53cb4863a8c96f9">
  <xsd:schema xmlns:xsd="http://www.w3.org/2001/XMLSchema" xmlns:xs="http://www.w3.org/2001/XMLSchema" xmlns:p="http://schemas.microsoft.com/office/2006/metadata/properties" xmlns:ns2="74a3e4f0-cfc8-4941-99be-ff3582b49bf2" xmlns:ns3="a4431fda-f891-46d7-aeba-fc756859e0e0" targetNamespace="http://schemas.microsoft.com/office/2006/metadata/properties" ma:root="true" ma:fieldsID="61b507fee54075e702c8f31ccaacdaf4" ns2:_="" ns3:_="">
    <xsd:import namespace="74a3e4f0-cfc8-4941-99be-ff3582b49bf2"/>
    <xsd:import namespace="a4431fda-f891-46d7-aeba-fc756859e0e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a3e4f0-cfc8-4941-99be-ff3582b49b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443b83bf-5a34-45d0-bf74-ccf9241540c7"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4431fda-f891-46d7-aeba-fc756859e0e0"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c3b06406-f06a-4c5b-b71f-48fe94f63b7f}" ma:internalName="TaxCatchAll" ma:showField="CatchAllData" ma:web="a4431fda-f891-46d7-aeba-fc756859e0e0">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4431fda-f891-46d7-aeba-fc756859e0e0" xsi:nil="true"/>
    <lcf76f155ced4ddcb4097134ff3c332f xmlns="74a3e4f0-cfc8-4941-99be-ff3582b49bf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DF3460A-709C-43A5-A2C9-61E00D094AF2}">
  <ds:schemaRefs>
    <ds:schemaRef ds:uri="http://schemas.microsoft.com/sharepoint/v3/contenttype/forms"/>
  </ds:schemaRefs>
</ds:datastoreItem>
</file>

<file path=customXml/itemProps2.xml><?xml version="1.0" encoding="utf-8"?>
<ds:datastoreItem xmlns:ds="http://schemas.openxmlformats.org/officeDocument/2006/customXml" ds:itemID="{101DDE78-B097-44C1-9D48-9E3C210CC63A}">
  <ds:schemaRefs>
    <ds:schemaRef ds:uri="74a3e4f0-cfc8-4941-99be-ff3582b49bf2"/>
    <ds:schemaRef ds:uri="a4431fda-f891-46d7-aeba-fc756859e0e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3C5D12E-7392-43E4-8AAD-B5817AB36C60}">
  <ds:schemaRefs>
    <ds:schemaRef ds:uri="http://purl.org/dc/elements/1.1/"/>
    <ds:schemaRef ds:uri="http://schemas.microsoft.com/office/infopath/2007/PartnerControls"/>
    <ds:schemaRef ds:uri="http://schemas.microsoft.com/office/2006/metadata/properties"/>
    <ds:schemaRef ds:uri="a4431fda-f891-46d7-aeba-fc756859e0e0"/>
    <ds:schemaRef ds:uri="http://schemas.microsoft.com/office/2006/documentManagement/types"/>
    <ds:schemaRef ds:uri="http://purl.org/dc/dcmitype/"/>
    <ds:schemaRef ds:uri="74a3e4f0-cfc8-4941-99be-ff3582b49bf2"/>
    <ds:schemaRef ds:uri="http://schemas.openxmlformats.org/package/2006/metadata/core-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0</TotalTime>
  <Words>2995</Words>
  <Application>Microsoft Office PowerPoint</Application>
  <PresentationFormat>Widescreen</PresentationFormat>
  <Paragraphs>887</Paragraphs>
  <Slides>87</Slides>
  <Notes>4</Notes>
  <HiddenSlides>34</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87</vt:i4>
      </vt:variant>
    </vt:vector>
  </HeadingPairs>
  <TitlesOfParts>
    <vt:vector size="96" baseType="lpstr">
      <vt:lpstr>Arial</vt:lpstr>
      <vt:lpstr>Arial   </vt:lpstr>
      <vt:lpstr>Arial Black</vt:lpstr>
      <vt:lpstr>Calibri</vt:lpstr>
      <vt:lpstr>Cambria Math</vt:lpstr>
      <vt:lpstr>Söhne</vt:lpstr>
      <vt:lpstr>Times New Roman</vt:lpstr>
      <vt:lpstr>Orange with Logo</vt:lpstr>
      <vt:lpstr>Garnet with Logo</vt:lpstr>
      <vt:lpstr>Danfoss-Mini TT Shaft Bearing Press</vt:lpstr>
      <vt:lpstr>Team Introductions</vt:lpstr>
      <vt:lpstr>Sponsors</vt:lpstr>
      <vt:lpstr>PowerPoint Presentation</vt:lpstr>
      <vt:lpstr>PowerPoint Presentation</vt:lpstr>
      <vt:lpstr> Project Background</vt:lpstr>
      <vt:lpstr>Original Design</vt:lpstr>
      <vt:lpstr>Key Goals</vt:lpstr>
      <vt:lpstr>PowerPoint Presentation</vt:lpstr>
      <vt:lpstr>Sponsor Preferences</vt:lpstr>
      <vt:lpstr>Research &amp; Vendor Communication</vt:lpstr>
      <vt:lpstr>Research &amp; Vendor Communication</vt:lpstr>
      <vt:lpstr>  </vt:lpstr>
      <vt:lpstr>Press Selection</vt:lpstr>
      <vt:lpstr>Budget Optimization</vt:lpstr>
      <vt:lpstr>Optimizing the existing press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CAD Modeling: New Design</vt:lpstr>
      <vt:lpstr>CAD Modeling: New Design</vt:lpstr>
      <vt:lpstr>PowerPoint Presentation</vt:lpstr>
      <vt:lpstr>PowerPoint Presentation</vt:lpstr>
      <vt:lpstr>Material Selection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Final Product</vt:lpstr>
      <vt:lpstr>PowerPoint Presentation</vt:lpstr>
      <vt:lpstr>Press Features</vt:lpstr>
      <vt:lpstr> Future Press Features</vt:lpstr>
      <vt:lpstr> Future Press Features</vt:lpstr>
      <vt:lpstr> Future Press Features</vt:lpstr>
      <vt:lpstr>PowerPoint Presentation</vt:lpstr>
      <vt:lpstr> Future Press Features</vt:lpstr>
      <vt:lpstr>Future Work: Pneumatic Timer</vt:lpstr>
      <vt:lpstr> Future Press Features</vt:lpstr>
      <vt:lpstr>Feature: Fan</vt:lpstr>
      <vt:lpstr>PowerPoint Presentation</vt:lpstr>
      <vt:lpstr>Budget</vt:lpstr>
      <vt:lpstr>Future Work</vt:lpstr>
      <vt:lpstr>Project Recap</vt:lpstr>
      <vt:lpstr>Lessons Learned As A Team</vt:lpstr>
      <vt:lpstr>Thank You</vt:lpstr>
      <vt:lpstr>Backup Slides</vt:lpstr>
      <vt:lpstr>Slides we are not using …....</vt:lpstr>
      <vt:lpstr>Original Design</vt:lpstr>
      <vt:lpstr>CAD Modeling: Original Design</vt:lpstr>
      <vt:lpstr>Fall Semester</vt:lpstr>
      <vt:lpstr>Fall Semester</vt:lpstr>
      <vt:lpstr>Fall Semester</vt:lpstr>
      <vt:lpstr>Fall Semester</vt:lpstr>
      <vt:lpstr>Fall Semester</vt:lpstr>
      <vt:lpstr>Fall Semester</vt:lpstr>
      <vt:lpstr>Sponsor Communication</vt:lpstr>
      <vt:lpstr>CAD Modeling: Original Design</vt:lpstr>
      <vt:lpstr>PowerPoint Presentation</vt:lpstr>
      <vt:lpstr>Team Coordination</vt:lpstr>
      <vt:lpstr>Current Semester: Milestone Updates</vt:lpstr>
      <vt:lpstr>Old Design</vt:lpstr>
      <vt:lpstr>Current Semester: Milestone Updates</vt:lpstr>
      <vt:lpstr>Pneumatic Components</vt:lpstr>
      <vt:lpstr>Current Semester: Milestone Updates</vt:lpstr>
      <vt:lpstr>CAD Modeling</vt:lpstr>
      <vt:lpstr>PowerPoint Presentation</vt:lpstr>
      <vt:lpstr> New Design</vt:lpstr>
      <vt:lpstr>PowerPoint Presentation</vt:lpstr>
      <vt:lpstr>College of Engineering Color Palette</vt:lpstr>
      <vt:lpstr>Accent Color Palette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Shayne McConomy</dc:creator>
  <cp:lastModifiedBy>Colby Gullo</cp:lastModifiedBy>
  <cp:revision>2</cp:revision>
  <dcterms:created xsi:type="dcterms:W3CDTF">2023-10-03T17:48:03Z</dcterms:created>
  <dcterms:modified xsi:type="dcterms:W3CDTF">2024-04-04T16:48:05Z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0x0101003DAE7466416673479FB92B4C081F04E1</vt:lpwstr>
  </property>
  <property fmtid="{D5CDD505-2E9C-101B-9397-08002B2CF9AE}" pid="3" name="MediaServiceImageTags">
    <vt:lpwstr/>
  </property>
</Properties>
</file>